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0"/>
  </p:notesMasterIdLst>
  <p:handoutMasterIdLst>
    <p:handoutMasterId r:id="rId31"/>
  </p:handoutMasterIdLst>
  <p:sldIdLst>
    <p:sldId id="402" r:id="rId2"/>
    <p:sldId id="544" r:id="rId3"/>
    <p:sldId id="551" r:id="rId4"/>
    <p:sldId id="502" r:id="rId5"/>
    <p:sldId id="514" r:id="rId6"/>
    <p:sldId id="506" r:id="rId7"/>
    <p:sldId id="507" r:id="rId8"/>
    <p:sldId id="508" r:id="rId9"/>
    <p:sldId id="513" r:id="rId10"/>
    <p:sldId id="515" r:id="rId11"/>
    <p:sldId id="444" r:id="rId12"/>
    <p:sldId id="546" r:id="rId13"/>
    <p:sldId id="549" r:id="rId14"/>
    <p:sldId id="462" r:id="rId15"/>
    <p:sldId id="535" r:id="rId16"/>
    <p:sldId id="537" r:id="rId17"/>
    <p:sldId id="552" r:id="rId18"/>
    <p:sldId id="538" r:id="rId19"/>
    <p:sldId id="539" r:id="rId20"/>
    <p:sldId id="540" r:id="rId21"/>
    <p:sldId id="541" r:id="rId22"/>
    <p:sldId id="550" r:id="rId23"/>
    <p:sldId id="554" r:id="rId24"/>
    <p:sldId id="553" r:id="rId25"/>
    <p:sldId id="536" r:id="rId26"/>
    <p:sldId id="533" r:id="rId27"/>
    <p:sldId id="548" r:id="rId28"/>
    <p:sldId id="547" r:id="rId2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88099" autoAdjust="0"/>
  </p:normalViewPr>
  <p:slideViewPr>
    <p:cSldViewPr>
      <p:cViewPr varScale="1">
        <p:scale>
          <a:sx n="70" d="100"/>
          <a:sy n="70" d="100"/>
        </p:scale>
        <p:origin x="118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0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36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44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7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8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202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>
                <a:solidFill>
                  <a:schemeClr val="bg1"/>
                </a:solidFill>
              </a:rPr>
              <a:t>The Big Bang: </a:t>
            </a:r>
            <a:r>
              <a:rPr lang="en-IE" sz="3600" i="1">
                <a:solidFill>
                  <a:schemeClr val="bg1"/>
                </a:solidFill>
              </a:rPr>
              <a:t>Fact or Fiction?</a:t>
            </a:r>
            <a:endParaRPr lang="en-GB" sz="3600" i="1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467544" y="369332"/>
            <a:ext cx="911710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>
                <a:solidFill>
                  <a:schemeClr val="bg1"/>
                </a:solidFill>
              </a:rPr>
              <a:t>    	       Einstein’s lost manuscript</a:t>
            </a:r>
          </a:p>
          <a:p>
            <a:endParaRPr lang="en-IE" sz="3600" dirty="0">
              <a:solidFill>
                <a:schemeClr val="bg1"/>
              </a:solidFill>
            </a:endParaRPr>
          </a:p>
          <a:p>
            <a:r>
              <a:rPr lang="en-IE" sz="3600" dirty="0">
                <a:solidFill>
                  <a:schemeClr val="bg1"/>
                </a:solidFill>
              </a:rPr>
              <a:t>                </a:t>
            </a:r>
            <a:r>
              <a:rPr lang="en-IE" sz="3200" i="1" dirty="0">
                <a:solidFill>
                  <a:schemeClr val="bg1"/>
                </a:solidFill>
              </a:rPr>
              <a:t>A tribute to Brendan McCann</a:t>
            </a: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492666" y="5088284"/>
            <a:ext cx="79386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chemeClr val="bg1"/>
                </a:solidFill>
              </a:rPr>
              <a:t>                                            Cormac O’Raifeartaigh FRAS</a:t>
            </a:r>
          </a:p>
          <a:p>
            <a:endParaRPr lang="en-IE" sz="2000" dirty="0">
              <a:solidFill>
                <a:schemeClr val="bg1"/>
              </a:solidFill>
            </a:endParaRPr>
          </a:p>
          <a:p>
            <a:endParaRPr lang="en-IE" sz="2000" dirty="0">
              <a:solidFill>
                <a:schemeClr val="bg1"/>
              </a:solidFill>
            </a:endParaRPr>
          </a:p>
          <a:p>
            <a:r>
              <a:rPr lang="en-IE" sz="2000" dirty="0">
                <a:solidFill>
                  <a:schemeClr val="bg1"/>
                </a:solidFill>
              </a:rPr>
              <a:t>	                     SETU Maths-Physics Seminar Series 2025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64088" y="6119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79712" y="581617"/>
            <a:ext cx="6696250" cy="864096"/>
          </a:xfrm>
        </p:spPr>
        <p:txBody>
          <a:bodyPr/>
          <a:lstStyle/>
          <a:p>
            <a:pPr eaLnBrk="1" hangingPunct="1"/>
            <a:r>
              <a:rPr lang="en-IE" sz="3200" dirty="0"/>
              <a:t>Einstein’s lost manuscript</a:t>
            </a:r>
            <a:endParaRPr lang="en-GB" sz="32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959" y="2055432"/>
            <a:ext cx="5760640" cy="4786810"/>
          </a:xfrm>
        </p:spPr>
        <p:txBody>
          <a:bodyPr/>
          <a:lstStyle/>
          <a:p>
            <a:pPr eaLnBrk="1" hangingPunct="1"/>
            <a:r>
              <a:rPr lang="en-IE" sz="2000" b="1" dirty="0"/>
              <a:t>An unpublished work</a:t>
            </a:r>
          </a:p>
          <a:p>
            <a:pPr marL="0" indent="0" eaLnBrk="1" hangingPunct="1">
              <a:buNone/>
            </a:pPr>
            <a:r>
              <a:rPr lang="en-IE" sz="1800" dirty="0"/>
              <a:t>       </a:t>
            </a:r>
            <a:r>
              <a:rPr lang="en-IE" sz="1800" i="1" dirty="0"/>
              <a:t>Written in early 1931</a:t>
            </a:r>
          </a:p>
          <a:p>
            <a:pPr marL="0" indent="0" eaLnBrk="1" hangingPunct="1">
              <a:buNone/>
            </a:pPr>
            <a:endParaRPr lang="en-IE" sz="2000" dirty="0"/>
          </a:p>
          <a:p>
            <a:pPr eaLnBrk="1" hangingPunct="1"/>
            <a:r>
              <a:rPr lang="en-IE" sz="2000" b="1" dirty="0"/>
              <a:t>A ‘steady-state’ model of the universe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Expanding universe of constant density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Anticipates controversial theory (Hoyle)</a:t>
            </a:r>
          </a:p>
          <a:p>
            <a:pPr marL="0" indent="0" eaLnBrk="1" hangingPunct="1">
              <a:buNone/>
            </a:pPr>
            <a:endParaRPr lang="en-IE" sz="1800" dirty="0"/>
          </a:p>
          <a:p>
            <a:pPr eaLnBrk="1" hangingPunct="1"/>
            <a:r>
              <a:rPr lang="en-IE" sz="2000" b="1" dirty="0"/>
              <a:t>Fatal flaw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  Quickly abandoned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endParaRPr lang="en-IE" sz="2000" i="1" dirty="0"/>
          </a:p>
          <a:p>
            <a:pPr eaLnBrk="1" hangingPunct="1"/>
            <a:r>
              <a:rPr lang="en-IE" sz="2000" b="1" dirty="0"/>
              <a:t>Embraced evolving models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Friedman-Einstein model (1931)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Einstein-de Sitter model (1932)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  </a:t>
            </a:r>
            <a:r>
              <a:rPr lang="en-IE" sz="1800" b="1" dirty="0"/>
              <a:t> </a:t>
            </a: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12" name="TextBox 11"/>
          <p:cNvSpPr txBox="1"/>
          <p:nvPr/>
        </p:nvSpPr>
        <p:spPr>
          <a:xfrm>
            <a:off x="6466922" y="4164042"/>
            <a:ext cx="2587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Einstein in California (1931</a:t>
            </a:r>
            <a:r>
              <a:rPr lang="en-US" sz="1800" i="1" dirty="0"/>
              <a:t>)</a:t>
            </a:r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828" name="Picture 4" descr="http://hometown-pasadena.com/wp-content/uploads/2013/01/Einstein-Mt-Wil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607" y="1900128"/>
            <a:ext cx="2655252" cy="203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30" name="Picture 6" descr="http://hometown-pasadena.com/wp-content/uploads/2013/01/Einstein-Carneg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494" y="4749110"/>
            <a:ext cx="2602109" cy="210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79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5C3C2-00BC-6D65-0420-5B2007D81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>
            <a:extLst>
              <a:ext uri="{FF2B5EF4-FFF2-40B4-BE49-F238E27FC236}">
                <a16:creationId xmlns:a16="http://schemas.microsoft.com/office/drawing/2014/main" id="{11A5E7CA-A3EC-DB39-EFEA-BA2F8122C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9606" y="602006"/>
            <a:ext cx="6696250" cy="864096"/>
          </a:xfrm>
        </p:spPr>
        <p:txBody>
          <a:bodyPr/>
          <a:lstStyle/>
          <a:p>
            <a:pPr eaLnBrk="1" hangingPunct="1"/>
            <a:r>
              <a:rPr lang="en-IE" sz="3200" dirty="0"/>
              <a:t>How was it found?</a:t>
            </a:r>
            <a:endParaRPr lang="en-GB" sz="3200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80BDB75-47E5-6EA8-430F-816098C2C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9416" y="1787769"/>
            <a:ext cx="5935057" cy="4950231"/>
          </a:xfrm>
        </p:spPr>
        <p:txBody>
          <a:bodyPr/>
          <a:lstStyle/>
          <a:p>
            <a:pPr eaLnBrk="1" hangingPunct="1"/>
            <a:r>
              <a:rPr lang="en-IE" sz="2000" b="1" dirty="0"/>
              <a:t>Albert Einstein Archive </a:t>
            </a:r>
          </a:p>
          <a:p>
            <a:pPr marL="0" indent="0" eaLnBrk="1" hangingPunct="1">
              <a:buNone/>
            </a:pPr>
            <a:r>
              <a:rPr lang="en-IE" sz="2000" b="1" i="1" dirty="0"/>
              <a:t>     </a:t>
            </a:r>
            <a:r>
              <a:rPr lang="en-IE" sz="1800" i="1" dirty="0"/>
              <a:t> Online archive of handwritten manuscripts</a:t>
            </a:r>
          </a:p>
          <a:p>
            <a:pPr marL="0" indent="0" eaLnBrk="1" hangingPunct="1">
              <a:buNone/>
            </a:pPr>
            <a:endParaRPr lang="en-IE" sz="2000" i="1" dirty="0"/>
          </a:p>
          <a:p>
            <a:pPr eaLnBrk="1" hangingPunct="1"/>
            <a:r>
              <a:rPr lang="en-IE" sz="2000" b="1" dirty="0"/>
              <a:t>Manuscript misfiled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Misfiled as Einstein’s 1931 model of the cosmos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Hidden in plain sight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endParaRPr lang="en-IE" sz="1800" dirty="0"/>
          </a:p>
          <a:p>
            <a:pPr eaLnBrk="1" hangingPunct="1"/>
            <a:r>
              <a:rPr lang="en-IE" sz="2000" b="1" dirty="0"/>
              <a:t>COR and BMC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  Study and translation of Einstein’s 1931 model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Some anomalies in calculations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BMC: Work from original manuscript?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endParaRPr lang="en-IE" sz="2000" i="1" dirty="0"/>
          </a:p>
          <a:p>
            <a:pPr eaLnBrk="1" hangingPunct="1"/>
            <a:r>
              <a:rPr lang="en-IE" sz="2000" b="1" dirty="0"/>
              <a:t>A lucky discovery!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Archive MS something quite different – ss model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</a:t>
            </a:r>
            <a:r>
              <a:rPr lang="en-IE" sz="1800" b="1" dirty="0"/>
              <a:t> </a:t>
            </a:r>
          </a:p>
        </p:txBody>
      </p:sp>
      <p:sp>
        <p:nvSpPr>
          <p:cNvPr id="22533" name="Rectangle 14">
            <a:extLst>
              <a:ext uri="{FF2B5EF4-FFF2-40B4-BE49-F238E27FC236}">
                <a16:creationId xmlns:a16="http://schemas.microsoft.com/office/drawing/2014/main" id="{6459964B-3FE9-284D-E2FB-60CB14BC1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AutoShape 2" descr="data:image/jpeg;base64,/9j/4AAQSkZJRgABAQAAAQABAAD/2wCEAAkGBxQTEhQUExQUFRUXFRcXFxgVFhQUFRUVFBQWFxUUFBQYHCggGBolHBUUITEhJSkrLi4uFx8zODMsNygtLisBCgoKBQUFDgUFDisZExkrKysrKysrKysrKysrKysrKysrKysrKysrKysrKysrKysrKysrKysrKysrKysrKysrK//AABEIAMsA+AMBIgACEQEDEQH/xAAbAAABBQEBAAAAAAAAAAAAAAAEAQIDBQYAB//EAEgQAAEDAgMDCAUJBQYHAQAAAAEAAhEDIQQSMQVBUQYTImFxgZGhByMyscEUJEJScoKy0fAVJWJzkjNDY6LC4TVEg5Ojs/EX/8QAFAEBAAAAAAAAAAAAAAAAAAAAAP/EABQRAQAAAAAAAAAAAAAAAAAAAAD/2gAMAwEAAhEDEQA/AMXs/BGvUbTaJLiBC1mK5CNbRzF3SE2gWPCVmuS1bLXa6CSCCPjPcvRds8oqIpcyXdMtLoAJgCZkhB5FiKUEt4FQlinxFQF7iNCbdiiKBmRIAnyuDUB2xh6wDjPuKsttUyNnsBiOcdF+k0gkyRuBEhAbEb61vf8AhKN2k2cLJEzImLWfME9yDIzdT5zDoAu4TAFrhIKMpzqNzOuYFBzZyu4XTKVPodrgpBOR3afelpsOVg4uQPbSmoBPstv+u9dXFgDvcAlY053nrjwTn0SSwQby74BAr4kx/CP13J+IrE5h9ZzG9zZJ96WlQJcOEknsaIC40TIJ3MdUO+C49HvsgfRrHpu63HjYDKFCJAsdGgd5/QRgwPQY2/SLW2/qclZQFiRq57r8GaDxQB4h0MfG+GjsGqWgIBP1QB4CT5kKXE0v7Ftt9R3fuPgpQJpBouXuuBwmUAmIbFID6TiB3anzSUqNh9qPDqVrjtl131WCnQqODW7mGLWHjCtsDyExz8gFDKANXPa0yR2oMniRNRo7SdykwInjd1uvctn/APmmJzF1StSbIgRmefgrDZPIJlJzC6q5+W9mhomZQecUXeuqdRjwshcS2HO7fgF6tS5F4Zj3OyucXEklz3ESTPs6KapsOk11qdJu8kifMoPMNhUw7EGQ8jKfZE3gQj6ezXmg2WvnnB0SA2GyZPSO4Lf18IYtp1CAqvE0miznAcZcB7ygzFDZkc5mE5tDmiLbwAl+QBoYDEgbm6/1FW1bHYZtjUZ92Xn/AChA1dt0BoKjuxoHvQCVWiSQ09fDwAXKOrtcH2af9TvgAuQWHJVrRVGcwCNesXHuW72vh6fMl3qw8tIBcSCQdTYHiqv0YYSk/GNFUB3q3ZQdM0flK0nL7B/JqeXI19N5hry67IG9u+OKDx+phTmOmu7TuTDh1cupACxUDgOKCsGHSso//UW5NeUBvJ2gBXpuNxm8TwV5yhZmwrjByZ3WBhofmET1iDqqrk0711Ofre/erzbbYwbwZIzPi/RN2u047wg84LoIRNNskwPpDjpIVlsXkpXxTOcY6k1gMHO4gzG4AFaXZ/IUkkurtAkHoscdDxJCDGPpAUi6DOYjzRtDCNz0wdzM57dV6HhfR7hMsPq4l8mSG82wE/0kx3rQYbklhWkObhg60TVe58jskBB4rhwMhNpLifHRWNLAVaj6nN0qjw1oa3KxxvEwCBxK9twWzGU7UqGHpgfVpMHnClxOPZTPrMTSYBrmq02+AJQeQ4bkbjHtcBhntljWDPDPtG5HWjG+jzFudUzGgwOyNu8uIYzqaCt3iOWOCZ/zDH/YmoPFtlW1/SDhh7Daj+ENy+ZKATCejeSDUxMxmPq6Z1dbUnhG7crSh6N8G0DMa1S2W7gwQbkdEKnq+kh0+roWj6Tt/cFXYn0gYp2jaTfuvJ83fBBtmclMCH5vk1MkNyy+XmOEG0Kzo4ajT9mnTYNwaxo9wXkuJ5R41/8AekfZDW+cKte+u726tV0/We4oPZa+0KTT03NEfWc1vvKBr8qMI32sVTtuZL/MBeSfIuMd+qc7CiN6D0DF8vMAz2RXqndDAB4ucFT4v0jN/u8MQP43j3NBWTNAKJ1EILjFcua7ictOkz+px8yFW1+U2Kd/elv2Wtb5whXUwm5QghxGMqvJL6lR3a9xHhKG5uf90Y5qieEArmdiZkU700oGhnBcpKa5BothY40KlOq3Vjg4dcajvErU+lDbTMQ7Dmm+QaOYtGjS4++x8AspQoWB6krqE34fmgq3OLTAKm3Sn4mhdSHD2BGiAQiVG3DGbAozK2YNvPyUzWi5/X6sgdsOl6+kOLt91fbYM4OqLw2qQIn67CL6Ku2VQGamd8j3q72lgw3AvkFxFV2d2kewbdphAR6KsPnwj2canhYKl2pyoxGGxFWjzQmm4t6ZN94MDiFrfQrTnDP/AJnwCzPpCpD9pYi31PwC6AF3L/G/R5lnZTBI73EqGvytx9QdLEVI4NysHkEKKIUgphAM/EVn+1VqHte8+UqB2B3iB3DzVmGBSZZQAMwg4qdtAcEWGhPdCAVrU93YEQzLwSkjcggaxPDFK9wAi0qI1EEgYuFFcHwOvhwT6dXMUAVWmUK+mrCrUE2lRvCCvexRmmVY03CTpcdqR7hlGnX2oKutSIsUM6mrKs1DoBRh5SGiiS5IHIIWUVylNQda5BeYWpLAkN826FHs6S1oRb8KZdE3v1wgr8Qb9yHNci367FLVYSfJBPpmUEwfrxV/svYfPUQ9hJdeQNBwA4mL3hZapK2PInaYYytTaQ2oYeyZglvtNPaEFfgyadZrHTIeALRIzahXGNxBdg8QQ5zW86SBow5g0DnCOJFhvJCrcVjOdxbWtAHrQAesutA13jwRe16BFHEtiS2tE9Lo9BvSy6cblBofQs75s87uc+AWZ9IFedpYnqyDwYFrPQ5Q+aP/AJp7rBY7l9TI2piustPi0IKgVE5tUjv929dRp9JvaES6iJdbfbuQCipeEU8QO5JTo3AjRSvooBOdKnovkRxKjrMvClw9IhAlSnlKg5wgxqi6rZCGpskygke8g6W4RPknUW5hm/QR2CpNdOYge/uAU/yVjTAcXdggeaAB9IgSe5CZocrPGawNIt8VXFt0D6ZNzxSCkXkNGpU9HDOcYaJtJuBA4kkwApaNN1PM4jdYghwv1tKAbaVEMIY2CG2JG871XucpRUMpXUAJJMNG/r4AbygErFCl/WisWBALSSDOovIj81WVXIJjUStchCbp7HwgNDAVyGFYrkGn2OQabTvhWlETM9iL9GeAw9Wi3noL9b7gCR8J7wtByobhaIy025ahExcA+Ovcg8/r04JJ4qqxWqv8TTDr2v171X1sIdYQUrqiVlUi4kHiiq9OLqCEBOzXZqtOTfO28x9Ib1uMbgScPiGB78vPhz8sEPBGZoeTuz5fBYfZtqjDuztPb0hZeh4xjqjKzxTa3503o3zMa2nlDiBvIHdKC49EmFLcLU66p8gsN6QB+88R9z8AXqHo7p5cO4cKrl5fy/8A+KYn7n4GoKii24Rb7Iag3ei6lMnRBGKgBTq1bqlJQw7r23+9LzXSQRtkogBLTp3TntQR82TYCSdw1RFPY9QCXZWj+N7WnwmUPTbdXlPZznUWgAb3uJIEDQHidDogBw2CIf0ojcZBBHEEKbFBonL3lIXw0NFwJvxJ1PUFA3RANibBCZlb0GsLpc5ogfSYXjwBQW1slsjmnjlplnffVBY16raOEpiJfWl1wOixpygx25oVNh8TADYs4wesIvbA6TBubTYB4E+8lBU6cXOg8zuAQV73QTG4lJiqxdA3AWE7+Pu8FLXIggCLnr8VBQs6eAJA4uAJaPGEA+MfGVv1Rf7R1+A7kE4I91KMxN3EWE6Em7nfkhCEEMJE9wTSECtK5NlcgvOTGLcxrXNJkW/2PUtJtDalWq1rXvzAaAiY6pKyHJ2sOb18VcU6+begMFYAJKuKGUzqdPBAuqgalRPqXkiLWncggrtKZlsFNWcCFC12iAnCUy17CBJzNMd4XqOIo5him5rMqUSQ1wawEgkh7hul2l9y80psJLe0a6ahek4jCGi2uwhrnGpRqWmczs13DeejPAT1INDyIEMrN4VfeAV5fy+H7zxP3PwNXqPIt4Ir6f2g0+wF5ry8H7yr9jPwNQU2HozAAutRsPZrnOANPdadDF4nihtg4DO6eET1E6L0TAYfmoBF4m5JAG4AdiDN43ZrTSc8AAh2Xu3nz8li656ZsfAr0bbLiAQ0CCST2715rtWs+lUkE9m5BW7U2iaZMFCt5QEiCBp1pnKqgMxe0RmuRwss66yD0LYpFVs75iFo6lZvPNB9luVvc235rzXkntMsqhs2JPiVunGTO/zQSYiicoMEAmJIgb0KaRNvcrdvOtpOqc054LCGkkdHib6DrVfs3bDTmYW3NyDcOA3NcNYhAG+hbTVRCgn47bNBryw1A10xlP0TEw47rKSi8OAIIIOhBkEdRQMruDozNmBAvEgaAoHGSeAA0aJAHZKsa1ONVXYhyCs3lDORdYQShyxAPKZUKKyBRFiAXKmvaUVzcpr6BQBkLkQaIXIBNk1obuVkMYBp5KgwvshG0XmLD3ILrDVcwNvFTYh4ymNDp1KPYezudk2AH8TR5K7/AGGCwkvblH+INPBBnDUsmOddX79hsaAc7IddpLwQR2pGbHo9EuqMg2EPN0FcytYE9S9NGKdiGYsh5pBooglmvMtBL5Lr9LM4cVjsNsyg4SKjbGNTqbQJIlXOJcKlHEUmAVSwUAGtu0FtYuJMbgDmtwQa70b4prhiAHTD2xwjLZYDl/XjamIH2PwNWl9FrwBiTM+sb7ish6Qj+8656qZ/8bUFnybx1PnW06hABcCJJFxovRdv7RbSAIzBzntYMgBJOgEkENHWvDWVw2rScR/eN8jK9nwdHnKJdWItLgTpGtwgpuUHKanSw4q5ekXmm5pIPTFs0ixGt153yg2g6Wl0OLgHgARAdMAibGxkLU8vq+H+SNY328zXBoj6Q1JGmqxeOxg+Ttc9vTIIa4RMCxzAb0Ae0NoCo3dPCbtj4KirOTHVIcY/UqNz0DqGILHZhqF6tsAmvzf8WvUvLMJg3POkNkSTYdcL1Xk1ynwtGllILagFibtPfu70HpG1HNp0QwGwaJHYN68a29iDzj6lGPUkPLiYbTEGWNGhcRPijcdyqrYgObTENJMvdpHUNXdyjxuHYzBVmicpY4knUki7j228EHnW1toOr1X1XauOm4NAgDwV7yFxr+cNK7mRm1PQi1uEz5LKAr0DkZsw0abnvEPfuOrWjQdup70F3tCvdBVHW1RD6MofEU4QDvuhajrqWo5QPQKCmOanJA1BE90KM1Cnu3qNxQI56RNqPA1K5BV4GrSDekyf+q9nkEfTr0DPqmR/FWqj4qsw2IYGwQJ45QSnc80mA09zAg0uyqWHMnLSaBwqVXCesk/BWQw+G/wzYxd8GDqJixjfG5YtxgeyQNJLRvQ78QzQyg3tSnhyBLqItOrnFogHpbu4cE5owo1qUw2JzZHOkCLhmp1sLLB/KqVhDkbLMucUnQDGt9JNu5BsqeJw4gB1KzSTaLRMOgGDuA1U1bbdFrXMbWLS5lxTll7EBzwRI1ke9YVtTol7aTw0EgusACAXHfrAJTGio5rn82/IzLnJiAKjg1s33khB6h6L8UQzEX3sPaqTlxUB2hVP+HS1/lhSejmrbEAfwe8ruUVIuxtR7AHHLTALvZaWtgyN5/JBWCkBlc8CBBE6W0Wx2ZyhD8OaVSoA5wy5iYDps2OtZXEYQOM1HFzuGg7gEN8hy2BgRpq3XSN6C82/yPYxgLHuPRuSb2uQBvGi87x+VpygkwbncbbgtL8lrmGis4UxMN1idzZNgqdmxWzUbmLnjTgJOkIKmjTLnBrbuJgLQ4TZrKYBcA5/X7I7ApMDRpscGsAa4Cz4knTMHcUFtTHmXaaoGYvE9Ix5IF2ItCGqVdZN+ChZmeQGgk7gP1ZB6Bsms17GED6Itw7BuQXLXa7W0+YYZL4zdTZ08lUtxhw+HylwNQnRpmJB39yzdR5cSSZJ1lB1N0EEagz4FerbBxwr0g8WJs7qdvC8oW85HgsoC8ZiTEDTcUGirCCTu0sgcTUsVJUeSNevcg8Y6yAM1JChe+6SbqN7kEzaiSpWURcmPQI+qonOTXuTc6Brly6EqCjaE8PcLg6Qkp+yUrD0T2hAZgKVTEVGUw4S4gDNpJsJVk/kZX5s1C5tgwxBNqtTmxftVRgK5Y9rhYtcD4OC9GOLHyUSRJGF4X+cSYQZLG8m20ajKb82YA5yDYlrahkDd7IspRQHyVzw76btxExRJt3lXnK3EBuJaZ3VdBxZWAWddiXfIw06F9R09fNhsIJ3UAMJ7QJc+sTE6Nof7qXDN/d+IcTMnDDrHTmJQLqzvk1MSYzYj/1NT8PiD+z6rZsalD/KHFBbcgMQQ6uOLWe9ymq4wgu4yfeVW8hz0q/2GfiKLx9P1j44k+N0DmYjrklStLt8eaHoPDesqTneKAl1SAqpwDHZ7XbBFiZCdisaNAqDH44yUB2FxYFMPOoLvMzCpMVii5xNtZUFXEOdqbcN3ao5QOc5Na8jQkdiQpsoHEpq5S4aiXuAHFAZsXBc48E+yLnr6lssNUDRrEKtwlAMYGhTB57UFiK4O9RYmoCInRAc4U2rVQc96Y5yhc9IHICMyifUOk2GiUFQuKBrimgJrnJMyCQuXKOVyCnBSzZMCUlBI02/XFbZ1QHDstPRwsf966xQqjLEAWNxqSTvWww216XyZtMObm+b6nperrSWRpA1QP5XunEt+8PKp+ao8/zdtt1X3BanlDjMAKtJxca5JqOfzb8opyx4Yw8SHFrp4WWRqPAoU73yVp6zIAtuQTvPqsP1jFE+DR8EmFf8wqfzaX4XJHVmZMNc2biMwtYu07lDhn/Mnj/Fp+TXILnkH/aVv5bfxozbp9bADRDWE66lu5VXIytlqVf5Y/EEbtZ8Yh3XSpnydKABzn3uBH6hJzj41F+3801xv5/knxeOCAd+FqG+ceB/NCVtnXlzp7BCuQhcSEFBiqQbooh7J6iPAz+SIxmqH3OHZ8UDVyRdKAjBUM7oV7hqYZoFnqFTK4FXja2+UFiypbelNRAsrJ7qqAk1Ao6tUIU1k01UDy9dnUJckzoJjVTH1FA590oQPldmXNuEmcaadaDguXc4NyRBVpCulNlA6U0lKkKBQ5JzhTSV0oH50oeVGE4INDySf61/XT/1BG7ZrfOR10mf6lVcmf7Ux9Q+8IvbLvXDrptH4kElNu89v5J1IWlLjDAA4wlpiwQOBUNcSpXFQVquiCnxdL3oKqFcYhshVldiAVckSoOlWeDrS3sVWVNhakFBcNenGohmuTpQSEpqYSm5kEhKSU3MmkoFShyZKQlBNmTXOUWdJmQSZkiZK5AEuXLkHLiuSFAi6VxSIFlLKauQX+w6eQipmb0mkRPSid/DRFYunnqtfYAADWdJKzEq42S32idIAHbqUBVernf3ot7lBkEzoo6lW6AhztEHmvCT5QZAUFV3SQTOQ9ZhuiC+wUdR9igp6jYKYp8Ub9w+KhQcuSrkB+DfIhEIjk/syjUaHPxApOkjKWyOozK0LOStJ3s46h94PHuBQZUphWpfyLfMMxGGd98j3hdU5B4rRvMvP8NVnxKDKykJV5X5IYxutBx7C13uKBq7DxDfao1B90oAF0qWphKg1Y4dohRZDwKBF0KT5K/h7k2pQcNQUEZKVR1XZbGQuQDApUiVAkpCUqaUHFJKVNQLKUJqUIHSr+i2GM3Wus+tJW/P4IFc6yGeVMdFC7VAyISYttwQlqJ2J0QMa6QkzJlJKgAxntnuUKlxftlRIOXLlyDipqE5TEajfDu5Qqekwc247w4DuOqDn1nACC4TO8j4qapjntyw+oLCZcT70JVNh2J+IPs/ZCCw/bNdhEVX98ok8psQ0wKs9ZBHlKp6xlw7Auxntu7UF6OV9czJafHcuPKd1s1Nhns/JZ1u/sKc76KC8/bdOb0QD1ABObtSg4Xpm/63FULvaP63JzdGdp96C5dVwpuWnvJK5Uh071yD/9k=">
            <a:extLst>
              <a:ext uri="{FF2B5EF4-FFF2-40B4-BE49-F238E27FC236}">
                <a16:creationId xmlns:a16="http://schemas.microsoft.com/office/drawing/2014/main" id="{D3F5CB7B-1000-B730-8B35-8F7DFB6CE1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CB32A9-B2C5-A51F-1301-7211CC9BA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230" y="3537132"/>
            <a:ext cx="2954770" cy="3320863"/>
          </a:xfrm>
          <a:prstGeom prst="rect">
            <a:avLst/>
          </a:prstGeom>
        </p:spPr>
      </p:pic>
      <p:pic>
        <p:nvPicPr>
          <p:cNvPr id="1026" name="Picture 2" descr="University digitises Einstein archives via new website - Discovery |  siliconrepublic.com - Ireland's Technology News Service">
            <a:extLst>
              <a:ext uri="{FF2B5EF4-FFF2-40B4-BE49-F238E27FC236}">
                <a16:creationId xmlns:a16="http://schemas.microsoft.com/office/drawing/2014/main" id="{4F95E770-712D-DB8A-B9A1-9BF0CBD95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633" y="285041"/>
            <a:ext cx="3882148" cy="293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71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 descr="C:\Users\coraifeartaigh\Desktop\Docs 12-14\scans\Screenshot 2014-03-10 12.42.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5024"/>
            <a:ext cx="4732784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659" name="Picture 3" descr="C:\Users\coraifeartaigh\Desktop\Docs 12-14\scans\Screenshot 2014-03-10 20.30.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8"/>
            <a:ext cx="3938116" cy="285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6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570"/>
            <a:ext cx="5806518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8" y="3789040"/>
            <a:ext cx="3773439" cy="245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27952"/>
            <a:ext cx="4876800" cy="383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6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5040560" cy="1143000"/>
          </a:xfrm>
        </p:spPr>
        <p:txBody>
          <a:bodyPr/>
          <a:lstStyle/>
          <a:p>
            <a:pPr eaLnBrk="1" hangingPunct="1"/>
            <a:r>
              <a:rPr lang="en-IE" sz="3200" dirty="0"/>
              <a:t>    Scientific context </a:t>
            </a:r>
            <a:endParaRPr lang="en-GB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75110" y="2060848"/>
            <a:ext cx="6067599" cy="5001874"/>
          </a:xfrm>
        </p:spPr>
        <p:txBody>
          <a:bodyPr/>
          <a:lstStyle/>
          <a:p>
            <a:pPr eaLnBrk="1" hangingPunct="1"/>
            <a:r>
              <a:rPr lang="en-IE" sz="2000" b="1" dirty="0"/>
              <a:t>Hubble’s law (1929)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Linear relation between redshift and distance </a:t>
            </a:r>
          </a:p>
          <a:p>
            <a:pPr eaLnBrk="1" hangingPunct="1"/>
            <a:endParaRPr lang="en-IE" sz="2000" b="1" dirty="0"/>
          </a:p>
          <a:p>
            <a:pPr eaLnBrk="1" hangingPunct="1"/>
            <a:r>
              <a:rPr lang="en-IE" sz="2000" b="1" dirty="0"/>
              <a:t>Crisis for cosmology</a:t>
            </a:r>
            <a:endParaRPr lang="en-US" sz="1800" b="1" i="1" dirty="0"/>
          </a:p>
          <a:p>
            <a:pPr marL="0" indent="0" eaLnBrk="1" hangingPunct="1">
              <a:buNone/>
            </a:pPr>
            <a:r>
              <a:rPr lang="en-US" sz="1800" b="1" i="1" dirty="0"/>
              <a:t>      </a:t>
            </a:r>
            <a:r>
              <a:rPr lang="en-US" sz="1800" i="1" dirty="0"/>
              <a:t>What is causing the galaxies to move?</a:t>
            </a:r>
            <a:endParaRPr lang="en-IE" sz="1800" i="1" dirty="0"/>
          </a:p>
          <a:p>
            <a:pPr marL="0" indent="0" eaLnBrk="1" hangingPunct="1">
              <a:buNone/>
            </a:pPr>
            <a:endParaRPr lang="en-IE" sz="1800" i="1" dirty="0"/>
          </a:p>
          <a:p>
            <a:r>
              <a:rPr lang="en-US" sz="2000" b="1" dirty="0"/>
              <a:t>Expansion of space?</a:t>
            </a:r>
          </a:p>
          <a:p>
            <a:pPr marL="0" indent="0">
              <a:buNone/>
            </a:pPr>
            <a:r>
              <a:rPr lang="en-US" sz="1800" i="1" dirty="0"/>
              <a:t>      Predicted by general relativity</a:t>
            </a:r>
          </a:p>
          <a:p>
            <a:pPr marL="0" indent="0">
              <a:buNone/>
            </a:pPr>
            <a:endParaRPr lang="en-US" sz="1800" i="1" dirty="0"/>
          </a:p>
          <a:p>
            <a:r>
              <a:rPr lang="en-US" sz="2000" b="1" dirty="0"/>
              <a:t>Friedman-Lemaitre models</a:t>
            </a:r>
          </a:p>
          <a:p>
            <a:pPr marL="0" indent="0">
              <a:buNone/>
            </a:pPr>
            <a:r>
              <a:rPr lang="en-US" sz="1800" i="1" dirty="0"/>
              <a:t>      Friedman’s expanding universe (1922)</a:t>
            </a:r>
          </a:p>
          <a:p>
            <a:pPr marL="0" indent="0">
              <a:buNone/>
            </a:pPr>
            <a:r>
              <a:rPr lang="en-US" sz="1800" i="1" dirty="0"/>
              <a:t>     Lemaitre’s expanding universe (1927)</a:t>
            </a:r>
          </a:p>
          <a:p>
            <a:pPr marL="0" indent="0">
              <a:buNone/>
            </a:pPr>
            <a:r>
              <a:rPr lang="en-US" sz="1800" i="1" dirty="0"/>
              <a:t>   </a:t>
            </a:r>
            <a:endParaRPr lang="en-US" sz="18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173" y="2494449"/>
            <a:ext cx="3088827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1000" y="680772"/>
            <a:ext cx="1479478" cy="159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20524" y="404664"/>
            <a:ext cx="7862377" cy="1143000"/>
          </a:xfrm>
        </p:spPr>
        <p:txBody>
          <a:bodyPr/>
          <a:lstStyle/>
          <a:p>
            <a:pPr eaLnBrk="1" hangingPunct="1"/>
            <a:r>
              <a:rPr lang="en-IE" sz="3200" dirty="0"/>
              <a:t>       Introduction to general relativity</a:t>
            </a:r>
            <a:endParaRPr lang="en-GB" sz="3200" dirty="0"/>
          </a:p>
        </p:txBody>
      </p:sp>
      <p:sp>
        <p:nvSpPr>
          <p:cNvPr id="2052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sz="half" idx="2"/>
          </p:nvPr>
        </p:nvSpPr>
        <p:spPr>
          <a:xfrm>
            <a:off x="0" y="1597164"/>
            <a:ext cx="6300192" cy="5260836"/>
          </a:xfrm>
          <a:blipFill rotWithShape="1">
            <a:blip r:embed="rId2" cstate="print"/>
            <a:stretch>
              <a:fillRect/>
            </a:stretch>
          </a:blipFill>
        </p:spPr>
        <p:txBody>
          <a:bodyPr/>
          <a:lstStyle/>
          <a:p>
            <a:pPr>
              <a:buNone/>
            </a:pPr>
            <a:r>
              <a:rPr lang="en-IE" dirty="0">
                <a:noFill/>
              </a:rPr>
              <a:t> </a:t>
            </a:r>
          </a:p>
        </p:txBody>
      </p:sp>
      <p:pic>
        <p:nvPicPr>
          <p:cNvPr id="8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44824"/>
            <a:ext cx="1196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8652" y="4509120"/>
            <a:ext cx="4395348" cy="217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236296" y="3861048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Albert Einstein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7944" y="34290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(1915)</a:t>
            </a:r>
          </a:p>
        </p:txBody>
      </p:sp>
    </p:spTree>
    <p:extLst>
      <p:ext uri="{BB962C8B-B14F-4D97-AF65-F5344CB8AC3E}">
        <p14:creationId xmlns:p14="http://schemas.microsoft.com/office/powerpoint/2010/main" val="3170067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0" y="738453"/>
            <a:ext cx="6336705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Relativity and the universe </a:t>
            </a:r>
            <a:endParaRPr lang="en-US" sz="32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248163"/>
            <a:ext cx="6912768" cy="4609837"/>
          </a:xfrm>
        </p:spPr>
        <p:txBody>
          <a:bodyPr/>
          <a:lstStyle/>
          <a:p>
            <a:pPr eaLnBrk="1" hangingPunct="1">
              <a:buNone/>
            </a:pPr>
            <a:r>
              <a:rPr lang="en-IE" sz="2000" b="1" i="1" dirty="0"/>
              <a:t>Einstein model (1917)</a:t>
            </a:r>
            <a:endParaRPr lang="en-IE" sz="2000" dirty="0"/>
          </a:p>
          <a:p>
            <a:pPr eaLnBrk="1" hangingPunct="1"/>
            <a:r>
              <a:rPr lang="en-IE" sz="2000" dirty="0"/>
              <a:t>Assume static universe  </a:t>
            </a:r>
          </a:p>
          <a:p>
            <a:pPr eaLnBrk="1" hangingPunct="1"/>
            <a:r>
              <a:rPr lang="en-IE" sz="2000" dirty="0"/>
              <a:t>Add cosmic constant term to give static solution</a:t>
            </a:r>
          </a:p>
          <a:p>
            <a:pPr eaLnBrk="1" hangingPunct="1"/>
            <a:r>
              <a:rPr lang="en-IE" sz="2000" dirty="0"/>
              <a:t>Closed curvature, finite radius</a:t>
            </a:r>
          </a:p>
          <a:p>
            <a:pPr marL="0" indent="0" eaLnBrk="1" hangingPunct="1">
              <a:buNone/>
            </a:pPr>
            <a:endParaRPr lang="en-IE" sz="2000" dirty="0"/>
          </a:p>
          <a:p>
            <a:pPr eaLnBrk="1" hangingPunct="1">
              <a:buNone/>
            </a:pPr>
            <a:r>
              <a:rPr lang="en-GB" sz="2400" b="1" i="1" dirty="0">
                <a:cs typeface="Times New Roman" pitchFamily="18" charset="0"/>
              </a:rPr>
              <a:t>                                         </a:t>
            </a:r>
            <a:r>
              <a:rPr lang="en-GB" sz="2000" b="1" i="1" dirty="0" err="1">
                <a:cs typeface="Times New Roman" pitchFamily="18" charset="0"/>
              </a:rPr>
              <a:t>G</a:t>
            </a:r>
            <a:r>
              <a:rPr lang="en-GB" sz="2000" i="1" baseline="-30000" dirty="0" err="1">
                <a:cs typeface="Times New Roman" pitchFamily="18" charset="0"/>
              </a:rPr>
              <a:t>μν</a:t>
            </a:r>
            <a:r>
              <a:rPr lang="en-GB" sz="2000" dirty="0">
                <a:cs typeface="Times New Roman" pitchFamily="18" charset="0"/>
              </a:rPr>
              <a:t> </a:t>
            </a:r>
            <a:r>
              <a:rPr lang="en-IE" sz="2000" dirty="0">
                <a:cs typeface="Times New Roman" pitchFamily="18" charset="0"/>
              </a:rPr>
              <a:t> </a:t>
            </a:r>
            <a:r>
              <a:rPr lang="en-GB" sz="2000" dirty="0">
                <a:cs typeface="Times New Roman" pitchFamily="18" charset="0"/>
              </a:rPr>
              <a:t>+ </a:t>
            </a:r>
            <a:r>
              <a:rPr lang="en-GB" sz="2000" dirty="0" err="1"/>
              <a:t>λg</a:t>
            </a:r>
            <a:r>
              <a:rPr lang="en-GB" sz="2000" i="1" baseline="-25000" dirty="0" err="1"/>
              <a:t>μν</a:t>
            </a:r>
            <a:r>
              <a:rPr lang="en-GB" sz="2000" i="1" baseline="-25000" dirty="0"/>
              <a:t> </a:t>
            </a:r>
            <a:r>
              <a:rPr lang="en-GB" sz="2000" dirty="0">
                <a:cs typeface="Times New Roman" pitchFamily="18" charset="0"/>
              </a:rPr>
              <a:t>  =           </a:t>
            </a:r>
            <a:r>
              <a:rPr lang="en-GB" sz="2000" b="1" i="1" dirty="0" err="1">
                <a:cs typeface="Times New Roman" pitchFamily="18" charset="0"/>
              </a:rPr>
              <a:t>T</a:t>
            </a:r>
            <a:r>
              <a:rPr lang="en-GB" sz="2000" i="1" baseline="-30000" dirty="0" err="1">
                <a:cs typeface="Times New Roman" pitchFamily="18" charset="0"/>
              </a:rPr>
              <a:t>μν</a:t>
            </a:r>
            <a:endParaRPr lang="en-IE" sz="2400" dirty="0"/>
          </a:p>
          <a:p>
            <a:pPr eaLnBrk="1" hangingPunct="1">
              <a:buNone/>
            </a:pPr>
            <a:endParaRPr lang="en-IE" sz="2000" b="1" i="1" dirty="0"/>
          </a:p>
          <a:p>
            <a:pPr eaLnBrk="1" hangingPunct="1">
              <a:buNone/>
            </a:pPr>
            <a:r>
              <a:rPr lang="en-IE" sz="2000" b="1" i="1" dirty="0"/>
              <a:t>De Sitter (1917)</a:t>
            </a:r>
            <a:endParaRPr lang="en-IE" sz="2000" dirty="0"/>
          </a:p>
          <a:p>
            <a:pPr eaLnBrk="1" hangingPunct="1"/>
            <a:r>
              <a:rPr lang="en-IE" sz="2000" dirty="0"/>
              <a:t>Empty universe</a:t>
            </a:r>
          </a:p>
          <a:p>
            <a:pPr eaLnBrk="1" hangingPunct="1"/>
            <a:r>
              <a:rPr lang="en-IE" sz="2000" dirty="0"/>
              <a:t>Apparently static (co-ordinate system)</a:t>
            </a:r>
          </a:p>
          <a:p>
            <a:pPr eaLnBrk="1" hangingPunct="1"/>
            <a:r>
              <a:rPr lang="en-IE" sz="2000" dirty="0"/>
              <a:t>Prediction of </a:t>
            </a:r>
            <a:r>
              <a:rPr lang="en-IE" sz="2000" u="sng" dirty="0"/>
              <a:t>redshifts</a:t>
            </a:r>
            <a:r>
              <a:rPr lang="en-IE" sz="2000" dirty="0"/>
              <a:t> </a:t>
            </a:r>
          </a:p>
        </p:txBody>
      </p:sp>
      <p:pic>
        <p:nvPicPr>
          <p:cNvPr id="8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916832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480" name="Picture 248" descr="http://www.scientific-web.com/en/Astronomy/Biographies/images/WillemDeSit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509120"/>
            <a:ext cx="1530099" cy="2016224"/>
          </a:xfrm>
          <a:prstGeom prst="rect">
            <a:avLst/>
          </a:prstGeom>
          <a:noFill/>
        </p:spPr>
      </p:pic>
      <p:pic>
        <p:nvPicPr>
          <p:cNvPr id="7" name="Picture 4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4124456"/>
            <a:ext cx="323850" cy="42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260648"/>
            <a:ext cx="7056784" cy="1338064"/>
          </a:xfrm>
        </p:spPr>
        <p:txBody>
          <a:bodyPr/>
          <a:lstStyle/>
          <a:p>
            <a:pPr eaLnBrk="1" hangingPunct="1"/>
            <a:r>
              <a:rPr lang="en-IE" sz="3200" dirty="0"/>
              <a:t>   Friedman models of the cosmos </a:t>
            </a:r>
            <a:endParaRPr lang="en-US" sz="32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988840"/>
            <a:ext cx="6984776" cy="4680520"/>
          </a:xfrm>
        </p:spPr>
        <p:txBody>
          <a:bodyPr/>
          <a:lstStyle/>
          <a:p>
            <a:pPr eaLnBrk="1" hangingPunct="1"/>
            <a:r>
              <a:rPr lang="en-IE" sz="2000" b="1" dirty="0"/>
              <a:t>Allow time-varying solutions to the field equations</a:t>
            </a:r>
            <a:endParaRPr lang="en-IE" sz="2000" i="1" dirty="0"/>
          </a:p>
          <a:p>
            <a:pPr marL="0" indent="0" eaLnBrk="1" hangingPunct="1">
              <a:buNone/>
            </a:pPr>
            <a:r>
              <a:rPr lang="en-IE" sz="1800" i="1" dirty="0"/>
              <a:t>       Expanding, contracting universes</a:t>
            </a:r>
          </a:p>
          <a:p>
            <a:pPr eaLnBrk="1" hangingPunct="1"/>
            <a:endParaRPr lang="en-IE" sz="2000" b="1" dirty="0"/>
          </a:p>
          <a:p>
            <a:pPr eaLnBrk="1" hangingPunct="1"/>
            <a:r>
              <a:rPr lang="en-IE" sz="2000" b="1" dirty="0"/>
              <a:t>Geometry, evolution depends on matter content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Positive curvature  (1922)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Hyperbolic curvature (1924)</a:t>
            </a:r>
          </a:p>
          <a:p>
            <a:pPr marL="0" indent="0" eaLnBrk="1" hangingPunct="1">
              <a:buNone/>
            </a:pPr>
            <a:endParaRPr lang="en-IE" sz="1800" b="1" dirty="0"/>
          </a:p>
          <a:p>
            <a:pPr eaLnBrk="1" hangingPunct="1"/>
            <a:r>
              <a:rPr lang="en-IE" sz="2000" b="1" dirty="0"/>
              <a:t>Mathematical models (</a:t>
            </a:r>
            <a:r>
              <a:rPr lang="en-IE" sz="2000" b="1" dirty="0" err="1"/>
              <a:t>Zf</a:t>
            </a:r>
            <a:r>
              <a:rPr lang="en-IE" sz="2000" b="1" dirty="0"/>
              <a:t>. Ph.)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To be decided by astronomy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2000" b="1" dirty="0"/>
              <a:t>Ignored by community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Disliked by Einstein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Correction and retraction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5971853" y="3501008"/>
          <a:ext cx="3172147" cy="3180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3753374" imgH="3761905" progId="">
                  <p:embed/>
                </p:oleObj>
              </mc:Choice>
              <mc:Fallback>
                <p:oleObj name="Photo Editor Photo" r:id="rId3" imgW="3753374" imgH="37619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1853" y="3501008"/>
                        <a:ext cx="3172147" cy="3180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9508" name="Picture 4" descr="http://ts4.mm.bing.net/images/thumbnail.aspx?q=4659069557014735&amp;id=5b23e93350a710efc5ad75a46fdf7ca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764704"/>
            <a:ext cx="1368152" cy="202689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68375" y="3015400"/>
            <a:ext cx="3068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Alexander Friedman 1888 -1925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764704"/>
            <a:ext cx="6480720" cy="782960"/>
          </a:xfrm>
        </p:spPr>
        <p:txBody>
          <a:bodyPr/>
          <a:lstStyle/>
          <a:p>
            <a:pPr eaLnBrk="1" hangingPunct="1"/>
            <a:r>
              <a:rPr lang="en-GB" sz="3200" dirty="0"/>
              <a:t>     </a:t>
            </a:r>
            <a:r>
              <a:rPr lang="en-GB" sz="3200" dirty="0" err="1"/>
              <a:t>Lemaître</a:t>
            </a:r>
            <a:r>
              <a:rPr lang="en-IE" sz="3200" dirty="0"/>
              <a:t>’s universe (1927)</a:t>
            </a:r>
            <a:endParaRPr lang="en-GB" sz="320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9066" y="1533122"/>
            <a:ext cx="6480720" cy="5328592"/>
          </a:xfrm>
        </p:spPr>
        <p:txBody>
          <a:bodyPr/>
          <a:lstStyle/>
          <a:p>
            <a:pPr marL="0" indent="0" eaLnBrk="1" hangingPunct="1">
              <a:buNone/>
            </a:pPr>
            <a:endParaRPr lang="en-IE" sz="2400" i="1" dirty="0"/>
          </a:p>
          <a:p>
            <a:pPr eaLnBrk="1" hangingPunct="1"/>
            <a:r>
              <a:rPr lang="en-IE" sz="2000" i="1" dirty="0"/>
              <a:t> </a:t>
            </a:r>
            <a:r>
              <a:rPr lang="en-IE" sz="2000" b="1" dirty="0"/>
              <a:t>Time-varying solutions to the field equations</a:t>
            </a:r>
            <a:endParaRPr lang="en-IE" sz="2000" i="1" dirty="0"/>
          </a:p>
          <a:p>
            <a:pPr marL="0" indent="0" eaLnBrk="1" hangingPunct="1">
              <a:buNone/>
            </a:pPr>
            <a:r>
              <a:rPr lang="en-IE" sz="2000" b="1" dirty="0"/>
              <a:t>         </a:t>
            </a:r>
            <a:r>
              <a:rPr lang="en-IE" sz="1800" i="1" dirty="0"/>
              <a:t>Expanding universe?</a:t>
            </a:r>
            <a:endParaRPr lang="en-GB" sz="1800" i="1" dirty="0"/>
          </a:p>
          <a:p>
            <a:pPr marL="0" indent="0" eaLnBrk="1" hangingPunct="1">
              <a:buNone/>
            </a:pPr>
            <a:endParaRPr lang="en-IE" sz="2000" b="1" i="1" u="sng" dirty="0"/>
          </a:p>
          <a:p>
            <a:pPr eaLnBrk="1" hangingPunct="1"/>
            <a:r>
              <a:rPr lang="en-IE" sz="2000" b="1" dirty="0"/>
              <a:t>Redshifts of galaxies  =  expansion of space</a:t>
            </a:r>
            <a:r>
              <a:rPr lang="en-IE" sz="2000" i="1" dirty="0"/>
              <a:t>?</a:t>
            </a:r>
          </a:p>
          <a:p>
            <a:pPr marL="0" indent="0" eaLnBrk="1" hangingPunct="1">
              <a:buNone/>
            </a:pPr>
            <a:r>
              <a:rPr lang="en-IE" sz="2400" i="1" dirty="0"/>
              <a:t>     </a:t>
            </a:r>
            <a:r>
              <a:rPr lang="en-IE" sz="1800" i="1" dirty="0"/>
              <a:t>Rate of expansion from mean distances and redshifts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                    </a:t>
            </a:r>
            <a:r>
              <a:rPr lang="en-US" sz="1800" i="1" dirty="0"/>
              <a:t>H = 585 km/s/</a:t>
            </a:r>
            <a:r>
              <a:rPr lang="en-US" sz="1800" i="1" dirty="0" err="1"/>
              <a:t>Mpc</a:t>
            </a:r>
            <a:r>
              <a:rPr lang="en-US" sz="1800" i="1" dirty="0"/>
              <a:t>   (1927)</a:t>
            </a:r>
            <a:endParaRPr lang="en-IE" sz="2000" b="1" dirty="0"/>
          </a:p>
          <a:p>
            <a:pPr marL="0" indent="0" eaLnBrk="1" hangingPunct="1">
              <a:buNone/>
            </a:pPr>
            <a:endParaRPr lang="en-IE" sz="2000" b="1" dirty="0"/>
          </a:p>
          <a:p>
            <a:r>
              <a:rPr lang="en-US" sz="2000" b="1" dirty="0"/>
              <a:t>Rejected by Einstein</a:t>
            </a:r>
          </a:p>
          <a:p>
            <a:pPr marL="0" indent="0">
              <a:buNone/>
            </a:pPr>
            <a:r>
              <a:rPr lang="en-US" sz="2400" i="1" dirty="0"/>
              <a:t>     </a:t>
            </a:r>
            <a:r>
              <a:rPr lang="en-US" sz="1800" i="1" dirty="0"/>
              <a:t>“</a:t>
            </a:r>
            <a:r>
              <a:rPr lang="en-US" sz="1800" i="1" dirty="0" err="1"/>
              <a:t>Votre</a:t>
            </a:r>
            <a:r>
              <a:rPr lang="en-US" sz="1800" i="1" dirty="0"/>
              <a:t> physique </a:t>
            </a:r>
            <a:r>
              <a:rPr lang="en-US" sz="1800" i="1" dirty="0" err="1"/>
              <a:t>est</a:t>
            </a:r>
            <a:r>
              <a:rPr lang="en-US" sz="1800" i="1" dirty="0"/>
              <a:t> abominable”</a:t>
            </a:r>
          </a:p>
          <a:p>
            <a:pPr marL="0" indent="0">
              <a:buNone/>
            </a:pPr>
            <a:r>
              <a:rPr lang="en-US" sz="1800" i="1" dirty="0"/>
              <a:t>        Ditto for Friedman</a:t>
            </a:r>
          </a:p>
          <a:p>
            <a:pPr marL="0" indent="0">
              <a:buNone/>
            </a:pPr>
            <a:endParaRPr lang="en-US" sz="1800" i="1" dirty="0"/>
          </a:p>
          <a:p>
            <a:pPr eaLnBrk="1" hangingPunct="1"/>
            <a:r>
              <a:rPr lang="en-IE" sz="2000" b="1" dirty="0"/>
              <a:t>No beginning: indefinite age</a:t>
            </a:r>
          </a:p>
          <a:p>
            <a:pPr marL="0" indent="0" eaLnBrk="1" hangingPunct="1">
              <a:buNone/>
            </a:pPr>
            <a:r>
              <a:rPr lang="en-IE" sz="2000" i="1" dirty="0"/>
              <a:t>     </a:t>
            </a:r>
            <a:r>
              <a:rPr lang="en-IE" sz="1800" i="1" dirty="0"/>
              <a:t>Starts from Einstein universe at t = - </a:t>
            </a:r>
            <a:r>
              <a:rPr lang="en-GB" sz="1800" dirty="0"/>
              <a:t>∞</a:t>
            </a:r>
            <a:endParaRPr lang="en-IE" sz="1800" dirty="0"/>
          </a:p>
          <a:p>
            <a:pPr eaLnBrk="1" hangingPunct="1"/>
            <a:endParaRPr lang="en-IE" sz="1800" b="1" dirty="0"/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2546351846"/>
              </p:ext>
            </p:extLst>
          </p:nvPr>
        </p:nvGraphicFramePr>
        <p:xfrm>
          <a:off x="7418412" y="404664"/>
          <a:ext cx="1503505" cy="22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3076190" imgH="19133333" progId="">
                  <p:embed/>
                </p:oleObj>
              </mc:Choice>
              <mc:Fallback>
                <p:oleObj name="Photo Editor Photo" r:id="rId2" imgW="13076190" imgH="1913333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412" y="404664"/>
                        <a:ext cx="1503505" cy="22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799673" y="2969857"/>
            <a:ext cx="19150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600" i="1" dirty="0"/>
              <a:t>Fr Georges </a:t>
            </a:r>
            <a:r>
              <a:rPr lang="en-GB" sz="1600" i="1" dirty="0" err="1"/>
              <a:t>Lemaître</a:t>
            </a:r>
            <a:endParaRPr lang="en-GB" sz="1600" i="1" dirty="0"/>
          </a:p>
        </p:txBody>
      </p:sp>
      <p:pic>
        <p:nvPicPr>
          <p:cNvPr id="154649" name="Picture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50" y="4293096"/>
            <a:ext cx="3332162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7624" y="404664"/>
            <a:ext cx="7119364" cy="1143000"/>
          </a:xfrm>
        </p:spPr>
        <p:txBody>
          <a:bodyPr/>
          <a:lstStyle/>
          <a:p>
            <a:pPr eaLnBrk="1" hangingPunct="1"/>
            <a:r>
              <a:rPr lang="en-IE" sz="3200" dirty="0"/>
              <a:t>      The paradigm shift</a:t>
            </a:r>
            <a:endParaRPr lang="en-GB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24844"/>
            <a:ext cx="3566924" cy="416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88941" y="6066423"/>
            <a:ext cx="2185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Cosmic expansion?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2060848"/>
            <a:ext cx="633670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IE" b="1" dirty="0"/>
              <a:t>Hubble’s law (1929)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 Linear relation between redshift and distance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/>
              <a:t>RAS meeting  (1930)</a:t>
            </a:r>
            <a:endParaRPr lang="en-US" i="1" dirty="0"/>
          </a:p>
          <a:p>
            <a:r>
              <a:rPr lang="en-US" sz="1800" i="1" dirty="0"/>
              <a:t>      Einstein/de Sitter models don’t fit data</a:t>
            </a:r>
          </a:p>
          <a:p>
            <a:r>
              <a:rPr lang="en-US" sz="1800" i="1" dirty="0"/>
              <a:t>      New model required</a:t>
            </a:r>
          </a:p>
          <a:p>
            <a:endParaRPr lang="en-US" sz="1800" i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/>
              <a:t>Hubble’s law = cosmic expansion? </a:t>
            </a:r>
            <a:endParaRPr lang="en-US" i="1" dirty="0"/>
          </a:p>
          <a:p>
            <a:r>
              <a:rPr lang="en-US" sz="1800" i="1" dirty="0"/>
              <a:t>       </a:t>
            </a:r>
            <a:r>
              <a:rPr lang="en-US" sz="1800" i="1" u="sng" dirty="0"/>
              <a:t>If </a:t>
            </a:r>
            <a:r>
              <a:rPr lang="en-US" sz="1800" i="1" dirty="0"/>
              <a:t>redshifts are velocities (</a:t>
            </a:r>
            <a:r>
              <a:rPr lang="en-US" sz="1800" i="1" dirty="0" err="1"/>
              <a:t>Zwicky</a:t>
            </a:r>
            <a:r>
              <a:rPr lang="en-US" sz="1800" i="1" dirty="0"/>
              <a:t>)</a:t>
            </a:r>
          </a:p>
          <a:p>
            <a:r>
              <a:rPr lang="en-US" sz="1800" i="1" dirty="0"/>
              <a:t>       </a:t>
            </a:r>
            <a:r>
              <a:rPr lang="en-US" sz="1800" i="1" u="sng" dirty="0"/>
              <a:t>If</a:t>
            </a:r>
            <a:r>
              <a:rPr lang="en-US" sz="1800" i="1" dirty="0"/>
              <a:t> effect is non-local </a:t>
            </a:r>
          </a:p>
          <a:p>
            <a:endParaRPr lang="en-US" sz="1800" i="1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Letter from </a:t>
            </a:r>
            <a:r>
              <a:rPr lang="en-GB" b="1" dirty="0" err="1"/>
              <a:t>Lemaître</a:t>
            </a:r>
            <a:r>
              <a:rPr lang="en-US" b="1" dirty="0"/>
              <a:t> </a:t>
            </a:r>
          </a:p>
          <a:p>
            <a:r>
              <a:rPr lang="en-US" sz="1800" i="1" dirty="0"/>
              <a:t>      Recalls his 1927 model</a:t>
            </a:r>
          </a:p>
          <a:p>
            <a:r>
              <a:rPr lang="en-US" sz="1800" i="1" dirty="0"/>
              <a:t>     </a:t>
            </a:r>
            <a:r>
              <a:rPr lang="en-US" sz="1800" i="1" dirty="0" err="1"/>
              <a:t>Eddington</a:t>
            </a:r>
            <a:r>
              <a:rPr lang="en-US" sz="1800" i="1" dirty="0"/>
              <a:t>, de Sitter impressed</a:t>
            </a:r>
          </a:p>
          <a:p>
            <a:r>
              <a:rPr lang="en-US" sz="1800" i="1" dirty="0"/>
              <a:t>    </a:t>
            </a:r>
            <a:endParaRPr lang="en-US" sz="1800" b="1" dirty="0"/>
          </a:p>
          <a:p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67952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845985" y="699174"/>
            <a:ext cx="7955834" cy="792088"/>
          </a:xfrm>
        </p:spPr>
        <p:txBody>
          <a:bodyPr/>
          <a:lstStyle/>
          <a:p>
            <a:pPr eaLnBrk="1" hangingPunct="1"/>
            <a:r>
              <a:rPr lang="en-IE" sz="3200" dirty="0"/>
              <a:t>   The expanding, evolving  universe (1930 -32) </a:t>
            </a:r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433670" y="6159391"/>
            <a:ext cx="3587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/>
              <a:t>               Evolving models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773054"/>
            <a:ext cx="63367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/>
              <a:t>Eddington</a:t>
            </a:r>
            <a:r>
              <a:rPr lang="en-US" sz="2000" b="1" dirty="0"/>
              <a:t>  (1930, 31)</a:t>
            </a:r>
          </a:p>
          <a:p>
            <a:r>
              <a:rPr lang="en-US" i="1" dirty="0"/>
              <a:t>     </a:t>
            </a:r>
            <a:r>
              <a:rPr lang="en-US" sz="1800" i="1" dirty="0"/>
              <a:t>On the instability of the Einstein universe</a:t>
            </a:r>
          </a:p>
          <a:p>
            <a:r>
              <a:rPr lang="en-US" sz="1800" i="1" dirty="0"/>
              <a:t>      </a:t>
            </a:r>
            <a:r>
              <a:rPr lang="en-GB" sz="1800" i="1" dirty="0"/>
              <a:t>Expansion caused by condensation? </a:t>
            </a:r>
            <a:endParaRPr lang="en-US" sz="1800" i="1" dirty="0"/>
          </a:p>
          <a:p>
            <a:r>
              <a:rPr lang="en-US" sz="1800" i="1" dirty="0"/>
              <a:t>      The </a:t>
            </a:r>
            <a:r>
              <a:rPr lang="en-US" sz="1800" i="1" dirty="0" err="1"/>
              <a:t>Eddington</a:t>
            </a:r>
            <a:r>
              <a:rPr lang="en-US" sz="1800" i="1" dirty="0"/>
              <a:t>-</a:t>
            </a:r>
            <a:r>
              <a:rPr lang="en-GB" sz="1800" i="1" dirty="0" err="1"/>
              <a:t>Lemaître</a:t>
            </a:r>
            <a:r>
              <a:rPr lang="en-US" sz="1800" i="1" dirty="0"/>
              <a:t> model </a:t>
            </a:r>
            <a:endParaRPr lang="en-GB" sz="1800" i="1" dirty="0"/>
          </a:p>
          <a:p>
            <a:r>
              <a:rPr lang="en-GB" sz="1800" i="1" dirty="0"/>
              <a:t>      </a:t>
            </a:r>
            <a:endParaRPr lang="en-US" sz="1800" b="1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000" b="1" dirty="0"/>
              <a:t>de Sitter (1930, 31)</a:t>
            </a:r>
            <a:endParaRPr lang="en-US" sz="1800" i="1" dirty="0"/>
          </a:p>
          <a:p>
            <a:r>
              <a:rPr lang="en-US" sz="1800" i="1" dirty="0"/>
              <a:t>      Further remarks on the expanding universe </a:t>
            </a:r>
          </a:p>
          <a:p>
            <a:r>
              <a:rPr lang="en-US" sz="1800" i="1" dirty="0"/>
              <a:t>      Expanding universes of every </a:t>
            </a:r>
            <a:r>
              <a:rPr lang="en-US" sz="1800" i="1" dirty="0" err="1"/>
              <a:t>flavour</a:t>
            </a:r>
            <a:endParaRPr lang="en-US" sz="1800" b="1" dirty="0"/>
          </a:p>
          <a:p>
            <a:r>
              <a:rPr lang="en-US" i="1" dirty="0"/>
              <a:t>      </a:t>
            </a:r>
            <a:endParaRPr lang="en-US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/>
              <a:t>Tolman</a:t>
            </a:r>
            <a:r>
              <a:rPr lang="en-US" sz="2000" b="1" dirty="0"/>
              <a:t> (1930, 31) </a:t>
            </a:r>
          </a:p>
          <a:p>
            <a:r>
              <a:rPr lang="en-US" sz="2000" dirty="0"/>
              <a:t>      </a:t>
            </a:r>
            <a:r>
              <a:rPr lang="en-US" sz="1800" i="1" dirty="0"/>
              <a:t>On the </a:t>
            </a:r>
            <a:r>
              <a:rPr lang="en-US" sz="1800" i="1" dirty="0" err="1"/>
              <a:t>behaviour</a:t>
            </a:r>
            <a:r>
              <a:rPr lang="en-US" sz="1800" i="1" dirty="0"/>
              <a:t> of non-static models </a:t>
            </a:r>
          </a:p>
          <a:p>
            <a:r>
              <a:rPr lang="en-US" sz="1800" i="1" dirty="0"/>
              <a:t>      Expansion caused by annihilation of matter ? </a:t>
            </a:r>
          </a:p>
          <a:p>
            <a:endParaRPr lang="en-US" sz="1800" i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Einstein (1931, 32)</a:t>
            </a:r>
          </a:p>
          <a:p>
            <a:r>
              <a:rPr lang="en-US" sz="2000" i="1" dirty="0"/>
              <a:t>      </a:t>
            </a:r>
            <a:r>
              <a:rPr lang="en-US" sz="1800" i="1" dirty="0"/>
              <a:t>Friedman-Einstein model  </a:t>
            </a:r>
            <a:r>
              <a:rPr lang="en-IE" sz="1800" i="1" dirty="0"/>
              <a:t>λ </a:t>
            </a:r>
            <a:r>
              <a:rPr lang="en-US" sz="1800" i="1" dirty="0"/>
              <a:t>= 0, k = 1</a:t>
            </a:r>
          </a:p>
          <a:p>
            <a:r>
              <a:rPr lang="en-US" sz="1800" i="1" dirty="0"/>
              <a:t>      Einstein-</a:t>
            </a:r>
            <a:r>
              <a:rPr lang="en-US" sz="1800" i="1" dirty="0" err="1"/>
              <a:t>deSitter</a:t>
            </a:r>
            <a:r>
              <a:rPr lang="en-US" sz="1800" i="1" dirty="0"/>
              <a:t> model      </a:t>
            </a:r>
            <a:r>
              <a:rPr lang="en-IE" sz="1800" i="1" dirty="0"/>
              <a:t>λ </a:t>
            </a:r>
            <a:r>
              <a:rPr lang="en-US" sz="1800" i="1" dirty="0"/>
              <a:t>= 0, k =0</a:t>
            </a:r>
          </a:p>
        </p:txBody>
      </p:sp>
      <p:pic>
        <p:nvPicPr>
          <p:cNvPr id="151554" name="Picture 2" descr="http://upload.wikimedia.org/wikipedia/commons/2/24/Arthur_Stanley_Edding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414" y="1710164"/>
            <a:ext cx="1600611" cy="204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6" name="Picture 4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087" y="1751739"/>
            <a:ext cx="1540852" cy="203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60" name="Picture 8" descr="http://osulibrary.oregonstate.edu/specialcollections/coll/pauling/catalogue/09/1931i.27-tolman-150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670" y="3983247"/>
            <a:ext cx="1523292" cy="197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://media.npr.org/programs/totn/features/2007/03/einstein200-2052642bb3632af91c8561af7389ab09dce7a7fc-s6-c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583" y="3978057"/>
            <a:ext cx="1622834" cy="19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14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436592"/>
            <a:ext cx="7119364" cy="1143000"/>
          </a:xfrm>
        </p:spPr>
        <p:txBody>
          <a:bodyPr/>
          <a:lstStyle/>
          <a:p>
            <a:pPr eaLnBrk="1" hangingPunct="1"/>
            <a:r>
              <a:rPr lang="en-IE" sz="3200" dirty="0"/>
              <a:t>Einstein’s 1931 model  (</a:t>
            </a:r>
            <a:r>
              <a:rPr lang="en-IE" sz="3200" i="1" dirty="0"/>
              <a:t>F-E</a:t>
            </a:r>
            <a:r>
              <a:rPr lang="en-IE" sz="3200" dirty="0"/>
              <a:t>)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5"/>
              <p:cNvSpPr>
                <a:spLocks noGrp="1" noChangeArrowheads="1"/>
              </p:cNvSpPr>
              <p:nvPr>
                <p:ph type="body" sz="half" idx="2"/>
              </p:nvPr>
            </p:nvSpPr>
            <p:spPr>
              <a:xfrm>
                <a:off x="162804" y="1579592"/>
                <a:ext cx="6359487" cy="5128566"/>
              </a:xfrm>
            </p:spPr>
            <p:txBody>
              <a:bodyPr/>
              <a:lstStyle/>
              <a:p>
                <a:pPr marL="0" indent="0" eaLnBrk="1" hangingPunct="1">
                  <a:buNone/>
                </a:pPr>
                <a:endParaRPr lang="en-US" sz="2000" i="1" dirty="0"/>
              </a:p>
              <a:p>
                <a:pPr eaLnBrk="1" hangingPunct="1"/>
                <a:r>
                  <a:rPr lang="en-US" sz="2000" b="1" dirty="0"/>
                  <a:t>Hubble’s observations 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/>
                  <a:t>      Expanding cosmos</a:t>
                </a:r>
                <a:endParaRPr lang="en-US" sz="1800" dirty="0"/>
              </a:p>
              <a:p>
                <a:pPr marL="0" indent="0" eaLnBrk="1" hangingPunct="1">
                  <a:buNone/>
                </a:pPr>
                <a:r>
                  <a:rPr lang="en-US" sz="1800" i="1" dirty="0"/>
                  <a:t>      </a:t>
                </a:r>
                <a:endParaRPr lang="en-US" sz="2400" dirty="0"/>
              </a:p>
              <a:p>
                <a:pPr eaLnBrk="1" hangingPunct="1">
                  <a:spcBef>
                    <a:spcPts val="0"/>
                  </a:spcBef>
                </a:pPr>
                <a:r>
                  <a:rPr lang="en-US" sz="2000" b="1" dirty="0"/>
                  <a:t>Adopts Friedman 1922 analysis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US" sz="2400" i="1" dirty="0"/>
                  <a:t>     </a:t>
                </a:r>
                <a:r>
                  <a:rPr lang="en-US" sz="1800" i="1" dirty="0"/>
                  <a:t>Set cosmic constant </a:t>
                </a:r>
                <a:r>
                  <a:rPr lang="en-IE" sz="1800" i="1" dirty="0"/>
                  <a:t>λ </a:t>
                </a:r>
                <a:r>
                  <a:rPr lang="en-US" sz="1800" i="1" dirty="0"/>
                  <a:t>= 0</a:t>
                </a:r>
                <a:endParaRPr lang="en-US" sz="1800" dirty="0"/>
              </a:p>
              <a:p>
                <a:pPr marL="0" indent="0">
                  <a:buNone/>
                </a:pPr>
                <a:r>
                  <a:rPr lang="en-IE" sz="1800" dirty="0"/>
                  <a:t>  </a:t>
                </a:r>
              </a:p>
              <a:p>
                <a:r>
                  <a:rPr lang="en-IE" sz="2000" b="1" dirty="0"/>
                  <a:t>Extract parameters</a:t>
                </a:r>
              </a:p>
              <a:p>
                <a:pPr marL="0" indent="0">
                  <a:buNone/>
                </a:pPr>
                <a:r>
                  <a:rPr lang="en-IE" sz="2000" i="1" dirty="0"/>
                  <a:t>      </a:t>
                </a:r>
                <a:r>
                  <a:rPr lang="en-IE" sz="1800" i="1" dirty="0"/>
                  <a:t>Density of matter: ρ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i="1" dirty="0"/>
                  <a:t>10</a:t>
                </a:r>
                <a:r>
                  <a:rPr lang="en-IE" sz="1800" i="1" baseline="30000" dirty="0"/>
                  <a:t>-26</a:t>
                </a:r>
                <a:r>
                  <a:rPr lang="en-IE" sz="1800" i="1" dirty="0"/>
                  <a:t> g/cm</a:t>
                </a:r>
                <a:r>
                  <a:rPr lang="en-IE" sz="1800" i="1" baseline="30000" dirty="0"/>
                  <a:t>3</a:t>
                </a:r>
                <a:r>
                  <a:rPr lang="en-IE" sz="1800" i="1" dirty="0"/>
                  <a:t> </a:t>
                </a:r>
              </a:p>
              <a:p>
                <a:pPr marL="0" indent="0">
                  <a:buNone/>
                </a:pPr>
                <a:r>
                  <a:rPr lang="en-IE" sz="1800" i="1" dirty="0"/>
                  <a:t>       Size of universe: </a:t>
                </a:r>
                <a:r>
                  <a:rPr lang="en-US" sz="1800" i="1" dirty="0"/>
                  <a:t>P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i="1" dirty="0"/>
                  <a:t>10</a:t>
                </a:r>
                <a:r>
                  <a:rPr lang="en-IE" sz="1800" i="1" baseline="30000" dirty="0"/>
                  <a:t>8</a:t>
                </a:r>
                <a:r>
                  <a:rPr lang="en-IE" sz="1800" i="1" dirty="0"/>
                  <a:t> light-years </a:t>
                </a:r>
                <a:endParaRPr lang="en-US" sz="1800" dirty="0"/>
              </a:p>
              <a:p>
                <a:pPr marL="0" indent="0">
                  <a:buNone/>
                </a:pPr>
                <a:r>
                  <a:rPr lang="en-IE" sz="1800" i="1" dirty="0"/>
                  <a:t>       Some numerical inconsistencies</a:t>
                </a:r>
              </a:p>
              <a:p>
                <a:pPr marL="0" indent="0">
                  <a:buNone/>
                </a:pPr>
                <a:endParaRPr lang="en-IE" sz="2000" i="1" dirty="0"/>
              </a:p>
              <a:p>
                <a:pPr eaLnBrk="1" hangingPunct="1"/>
                <a:r>
                  <a:rPr lang="en-US" sz="2000" b="1" dirty="0"/>
                  <a:t>Translation and analysis?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/>
                  <a:t>      Brendan McCann – use original MS?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/>
                  <a:t>      COR – use Oxford blackboard instead</a:t>
                </a:r>
                <a:endParaRPr lang="en-US" sz="2000" dirty="0"/>
              </a:p>
              <a:p>
                <a:pPr marL="0" indent="0" eaLnBrk="1" hangingPunct="1">
                  <a:buNone/>
                </a:pPr>
                <a:endParaRPr lang="en-US" sz="2000" b="1" i="1" dirty="0"/>
              </a:p>
              <a:p>
                <a:pPr marL="0" indent="0">
                  <a:buNone/>
                </a:pPr>
                <a:endParaRPr lang="en-IE" sz="2000" i="1" dirty="0"/>
              </a:p>
              <a:p>
                <a:pPr marL="0" indent="0">
                  <a:buNone/>
                </a:pPr>
                <a:r>
                  <a:rPr lang="en-IE" sz="2400" i="1" dirty="0"/>
                  <a:t>     </a:t>
                </a:r>
              </a:p>
              <a:p>
                <a:pPr marL="0" indent="0">
                  <a:buNone/>
                </a:pPr>
                <a:r>
                  <a:rPr lang="en-IE" sz="2400" dirty="0"/>
                  <a:t>    </a:t>
                </a:r>
                <a:r>
                  <a:rPr lang="en-IE" sz="2400" i="1" dirty="0"/>
                  <a:t> </a:t>
                </a:r>
                <a:endParaRPr lang="en-US" sz="2400" dirty="0"/>
              </a:p>
              <a:p>
                <a:pPr eaLnBrk="1" hangingPunct="1"/>
                <a:endParaRPr lang="en-US" sz="2400" dirty="0"/>
              </a:p>
              <a:p>
                <a:pPr marL="0" indent="0" eaLnBrk="1" hangingPunct="1">
                  <a:buNone/>
                </a:pPr>
                <a:endParaRPr lang="en-US" sz="2400" b="1" i="1" dirty="0"/>
              </a:p>
              <a:p>
                <a:pPr marL="0" indent="0" eaLnBrk="1" hangingPunct="1">
                  <a:buNone/>
                </a:pPr>
                <a:r>
                  <a:rPr lang="en-US" sz="2400" b="1" i="1" dirty="0"/>
                  <a:t>       </a:t>
                </a:r>
              </a:p>
              <a:p>
                <a:pPr marL="0" indent="0" eaLnBrk="1" hangingPunct="1">
                  <a:buNone/>
                </a:pPr>
                <a:endParaRPr lang="en-US" sz="2400" b="1" i="1" dirty="0"/>
              </a:p>
              <a:p>
                <a:pPr eaLnBrk="1" hangingPunct="1">
                  <a:buNone/>
                </a:pPr>
                <a:r>
                  <a:rPr lang="en-IE" sz="2000" b="1" i="1" dirty="0"/>
                  <a:t>	</a:t>
                </a:r>
              </a:p>
            </p:txBody>
          </p:sp>
        </mc:Choice>
        <mc:Fallback xmlns="">
          <p:sp>
            <p:nvSpPr>
              <p:cNvPr id="25603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62804" y="1579592"/>
                <a:ext cx="6359487" cy="5128566"/>
              </a:xfrm>
              <a:blipFill>
                <a:blip r:embed="rId2"/>
                <a:stretch>
                  <a:fillRect b="-3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201536" y="3186721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/>
              <a:t>Friedman-Einstein universe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DE8E2-9928-CDB3-B175-59836535A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052" y="-40661"/>
            <a:ext cx="2954770" cy="30121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DBBDD5-CD66-8880-5545-85E0B4CBFED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71265"/>
            <a:ext cx="4114800" cy="308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66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coraifeartaigh\Documents\Docs 12-14\Einstein papers\Einstein 1931\epj cover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"/>
            <a:ext cx="4968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623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3819" y="2032038"/>
            <a:ext cx="6521326" cy="4565314"/>
          </a:xfrm>
        </p:spPr>
        <p:txBody>
          <a:bodyPr/>
          <a:lstStyle/>
          <a:p>
            <a:pPr eaLnBrk="1" hangingPunct="1"/>
            <a:r>
              <a:rPr lang="en-US" sz="2000" b="1" dirty="0"/>
              <a:t>Filed as draft of 1931 F-E model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 Similar title, opening</a:t>
            </a:r>
          </a:p>
          <a:p>
            <a:pPr eaLnBrk="1" hangingPunct="1"/>
            <a:endParaRPr lang="en-US" sz="2000" b="1" dirty="0"/>
          </a:p>
          <a:p>
            <a:pPr eaLnBrk="1" hangingPunct="1"/>
            <a:r>
              <a:rPr lang="en-US" sz="2000" b="1" dirty="0"/>
              <a:t>Cites Hubble’s law</a:t>
            </a:r>
          </a:p>
          <a:p>
            <a:pPr marL="0" indent="0" eaLnBrk="1" hangingPunct="1">
              <a:buNone/>
            </a:pPr>
            <a:r>
              <a:rPr lang="en-US" sz="2000" b="1" dirty="0"/>
              <a:t>      </a:t>
            </a:r>
            <a:r>
              <a:rPr lang="en-US" sz="1800" i="1" dirty="0"/>
              <a:t>Cosmic expansion?</a:t>
            </a:r>
          </a:p>
          <a:p>
            <a:pPr marL="0" indent="0" eaLnBrk="1" hangingPunct="1">
              <a:buNone/>
            </a:pPr>
            <a:endParaRPr lang="en-US" sz="1800" i="1" dirty="0"/>
          </a:p>
          <a:p>
            <a:pPr eaLnBrk="1" hangingPunct="1"/>
            <a:r>
              <a:rPr lang="en-US" sz="2000" b="1" dirty="0"/>
              <a:t>Cites evolving models (</a:t>
            </a:r>
            <a:r>
              <a:rPr lang="en-US" sz="2000" b="1" dirty="0" err="1"/>
              <a:t>Tolman</a:t>
            </a:r>
            <a:r>
              <a:rPr lang="en-US" sz="2000" b="1" dirty="0"/>
              <a:t>)</a:t>
            </a:r>
          </a:p>
          <a:p>
            <a:pPr marL="0" indent="0" eaLnBrk="1" hangingPunct="1">
              <a:buNone/>
            </a:pPr>
            <a:r>
              <a:rPr lang="en-US" sz="2000" i="1" dirty="0"/>
              <a:t>      </a:t>
            </a:r>
            <a:r>
              <a:rPr lang="en-US" sz="1800" i="1" dirty="0"/>
              <a:t>Discusses age problem</a:t>
            </a:r>
          </a:p>
          <a:p>
            <a:pPr marL="0" indent="0" eaLnBrk="1" hangingPunct="1">
              <a:buNone/>
            </a:pPr>
            <a:endParaRPr lang="en-US" sz="2000" b="1" dirty="0"/>
          </a:p>
          <a:p>
            <a:pPr eaLnBrk="1" hangingPunct="1"/>
            <a:r>
              <a:rPr lang="en-US" sz="2000" b="1" u="sng" dirty="0"/>
              <a:t>Proposes alternative solution</a:t>
            </a:r>
          </a:p>
          <a:p>
            <a:pPr marL="0" indent="0" eaLnBrk="1" hangingPunct="1">
              <a:buNone/>
            </a:pPr>
            <a:r>
              <a:rPr lang="en-US" sz="2000" i="1" dirty="0"/>
              <a:t>      </a:t>
            </a:r>
            <a:r>
              <a:rPr lang="en-US" sz="1800" i="1" dirty="0"/>
              <a:t>Constant density 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Determines the expansion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</a:t>
            </a:r>
            <a:endParaRPr lang="en-US" sz="1800" b="1" dirty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99" y="1700808"/>
            <a:ext cx="5040634" cy="284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99" y="4891897"/>
            <a:ext cx="5036767" cy="195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664" y="890518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/>
              <a:t>Surprise: Einstein’s steady-state model 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873156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52320" cy="1143000"/>
          </a:xfrm>
        </p:spPr>
        <p:txBody>
          <a:bodyPr/>
          <a:lstStyle/>
          <a:p>
            <a:r>
              <a:rPr lang="en-GB" sz="3200" dirty="0"/>
              <a:t>Einstein’s steady-state model:  key quotes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348880"/>
            <a:ext cx="8352928" cy="4176464"/>
          </a:xfrm>
        </p:spPr>
        <p:txBody>
          <a:bodyPr/>
          <a:lstStyle/>
          <a:p>
            <a:pPr marL="0" indent="0">
              <a:buNone/>
            </a:pPr>
            <a:r>
              <a:rPr lang="en-IE" sz="1800" b="1" u="sng" dirty="0"/>
              <a:t>New solution</a:t>
            </a:r>
          </a:p>
          <a:p>
            <a:pPr marL="0" indent="0">
              <a:buNone/>
            </a:pPr>
            <a:r>
              <a:rPr lang="en-IE" sz="1800" i="1" dirty="0"/>
              <a:t> 	“In what follows, I wish to draw attention to a solution to equation (1) that can 	account for </a:t>
            </a:r>
            <a:r>
              <a:rPr lang="en-IE" sz="1800" i="1" dirty="0" err="1"/>
              <a:t>Hubbel’s</a:t>
            </a:r>
            <a:r>
              <a:rPr lang="en-IE" sz="1800" i="1" dirty="0"/>
              <a:t> facts, and in which the density is constant over time” </a:t>
            </a:r>
            <a:endParaRPr lang="en-IE" sz="1800" b="1" i="1" u="sng" dirty="0"/>
          </a:p>
          <a:p>
            <a:pPr marL="0" indent="0">
              <a:buNone/>
            </a:pPr>
            <a:endParaRPr lang="en-IE" sz="1800" b="1" u="sng" dirty="0"/>
          </a:p>
          <a:p>
            <a:pPr marL="0" indent="0">
              <a:buNone/>
            </a:pPr>
            <a:r>
              <a:rPr lang="en-IE" sz="1800" b="1" u="sng" dirty="0"/>
              <a:t>Matter creation</a:t>
            </a:r>
          </a:p>
          <a:p>
            <a:pPr marL="360363" indent="-360363">
              <a:buNone/>
            </a:pPr>
            <a:r>
              <a:rPr lang="en-IE" sz="1800" i="1" dirty="0"/>
              <a:t>	     “If one considers a physically bounded volume, particles of matter will be  </a:t>
            </a:r>
          </a:p>
          <a:p>
            <a:pPr marL="360363" indent="-360363">
              <a:buNone/>
            </a:pPr>
            <a:r>
              <a:rPr lang="en-IE" sz="1800" i="1" dirty="0"/>
              <a:t>            continually leaving it. For the density to remain constant, new particles of matter</a:t>
            </a:r>
          </a:p>
          <a:p>
            <a:pPr marL="360363" indent="-360363">
              <a:buNone/>
            </a:pPr>
            <a:r>
              <a:rPr lang="en-IE" sz="1800" i="1" dirty="0"/>
              <a:t>            must be continually formed within that volume from space “</a:t>
            </a:r>
          </a:p>
          <a:p>
            <a:pPr marL="360363" indent="-360363">
              <a:buNone/>
            </a:pPr>
            <a:endParaRPr lang="en-IE" sz="1800" b="1" i="1" dirty="0"/>
          </a:p>
          <a:p>
            <a:pPr marL="360363" indent="-360363">
              <a:buNone/>
            </a:pPr>
            <a:r>
              <a:rPr lang="en-IE" sz="1800" b="1" u="sng" dirty="0"/>
              <a:t>Dark energy</a:t>
            </a:r>
          </a:p>
          <a:p>
            <a:pPr marL="360363" indent="-360363">
              <a:buNone/>
            </a:pPr>
            <a:r>
              <a:rPr lang="en-IE" sz="1800" i="1" dirty="0"/>
              <a:t>	“The conservation law is preserved in that, by setting the λ-term, space itself is not empty of energy; its validity is well known to be guaranteed by equations (1).”</a:t>
            </a:r>
          </a:p>
          <a:p>
            <a:pPr marL="360363" indent="-360363">
              <a:buNone/>
              <a:tabLst>
                <a:tab pos="360363" algn="l"/>
              </a:tabLst>
            </a:pPr>
            <a:endParaRPr lang="en-GB" sz="1800" b="1" dirty="0"/>
          </a:p>
          <a:p>
            <a:pPr marL="0" indent="0">
              <a:buNone/>
            </a:pPr>
            <a:r>
              <a:rPr lang="en-IE" sz="1800" i="1" dirty="0"/>
              <a:t> </a:t>
            </a:r>
            <a:endParaRPr lang="en-GB" sz="1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546F18-0147-45BA-C4DA-2B2A6396B70E}"/>
              </a:ext>
            </a:extLst>
          </p:cNvPr>
          <p:cNvSpPr txBox="1"/>
          <p:nvPr/>
        </p:nvSpPr>
        <p:spPr>
          <a:xfrm>
            <a:off x="5292080" y="1771969"/>
            <a:ext cx="1797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Transl. BMC</a:t>
            </a:r>
          </a:p>
        </p:txBody>
      </p:sp>
    </p:spTree>
    <p:extLst>
      <p:ext uri="{BB962C8B-B14F-4D97-AF65-F5344CB8AC3E}">
        <p14:creationId xmlns:p14="http://schemas.microsoft.com/office/powerpoint/2010/main" val="1346988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813235"/>
            <a:ext cx="6192688" cy="762000"/>
          </a:xfrm>
        </p:spPr>
        <p:txBody>
          <a:bodyPr/>
          <a:lstStyle/>
          <a:p>
            <a:pPr eaLnBrk="1" hangingPunct="1"/>
            <a:r>
              <a:rPr lang="en-IE" sz="3200" dirty="0"/>
              <a:t>Why was the model not published?</a:t>
            </a:r>
            <a:endParaRPr lang="en-GB" sz="3200" dirty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1088" y="1822350"/>
            <a:ext cx="6521326" cy="5035650"/>
          </a:xfrm>
        </p:spPr>
        <p:txBody>
          <a:bodyPr/>
          <a:lstStyle/>
          <a:p>
            <a:pPr eaLnBrk="1" hangingPunct="1"/>
            <a:r>
              <a:rPr lang="en-US" sz="2000" b="1" dirty="0"/>
              <a:t>Model fails</a:t>
            </a:r>
            <a:endParaRPr lang="en-US" sz="2000" b="1" i="1" dirty="0"/>
          </a:p>
          <a:p>
            <a:pPr marL="0" indent="0" eaLnBrk="1" hangingPunct="1">
              <a:buNone/>
            </a:pPr>
            <a:r>
              <a:rPr lang="en-US" sz="2000" i="1" dirty="0"/>
              <a:t>      </a:t>
            </a:r>
            <a:r>
              <a:rPr lang="en-US" sz="1800" i="1" dirty="0"/>
              <a:t>De Sitter metric </a:t>
            </a:r>
            <a:r>
              <a:rPr lang="en-IE" sz="1800" dirty="0"/>
              <a:t> </a:t>
            </a:r>
            <a:endParaRPr lang="en-IE" sz="1800" i="1" dirty="0"/>
          </a:p>
          <a:p>
            <a:pPr marL="0" indent="0" eaLnBrk="1" hangingPunct="1">
              <a:buNone/>
            </a:pPr>
            <a:r>
              <a:rPr lang="en-IE" sz="1800" i="1" dirty="0"/>
              <a:t>      No creation term in GFE</a:t>
            </a:r>
          </a:p>
          <a:p>
            <a:pPr marL="0" indent="0" eaLnBrk="1" hangingPunct="1">
              <a:buNone/>
            </a:pPr>
            <a:r>
              <a:rPr lang="en-GB" sz="1800" i="1" dirty="0"/>
              <a:t>       </a:t>
            </a:r>
            <a:endParaRPr lang="en-US" sz="1800" b="1" dirty="0"/>
          </a:p>
          <a:p>
            <a:pPr eaLnBrk="1" hangingPunct="1"/>
            <a:r>
              <a:rPr lang="en-US" sz="2000" b="1" dirty="0"/>
              <a:t>Null solution masked by error</a:t>
            </a:r>
            <a:endParaRPr lang="en-US" sz="2000" b="1" i="1" dirty="0"/>
          </a:p>
          <a:p>
            <a:pPr marL="0" indent="0" eaLnBrk="1" hangingPunct="1">
              <a:buNone/>
            </a:pPr>
            <a:r>
              <a:rPr lang="en-US" sz="1800" i="1" dirty="0"/>
              <a:t>       </a:t>
            </a:r>
            <a:r>
              <a:rPr lang="en-GB" sz="1800" i="1" dirty="0"/>
              <a:t>Error in Christoffel coefficient</a:t>
            </a:r>
          </a:p>
          <a:p>
            <a:pPr marL="0" indent="0" eaLnBrk="1" hangingPunct="1">
              <a:buNone/>
            </a:pPr>
            <a:r>
              <a:rPr lang="en-GB" sz="1800" i="1" dirty="0"/>
              <a:t>       9/4 instead of -3/4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2000" b="1" dirty="0"/>
          </a:p>
          <a:p>
            <a:pPr eaLnBrk="1" hangingPunct="1"/>
            <a:r>
              <a:rPr lang="en-US" sz="2000" b="1" dirty="0"/>
              <a:t>Einstein’s crossroads</a:t>
            </a:r>
            <a:endParaRPr lang="en-US" sz="1800" i="1" dirty="0"/>
          </a:p>
          <a:p>
            <a:pPr marL="0" indent="0" eaLnBrk="1" hangingPunct="1">
              <a:buNone/>
            </a:pPr>
            <a:r>
              <a:rPr lang="en-US" sz="1800" i="1" dirty="0"/>
              <a:t>      </a:t>
            </a:r>
            <a:r>
              <a:rPr lang="en-US" sz="1800" i="1" dirty="0" err="1"/>
              <a:t>Realised</a:t>
            </a:r>
            <a:r>
              <a:rPr lang="en-US" sz="1800" i="1" dirty="0"/>
              <a:t> problem on revision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</a:t>
            </a:r>
            <a:r>
              <a:rPr lang="en-IE" sz="1800" i="1" dirty="0"/>
              <a:t>Declined to alter GFE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2400" dirty="0"/>
          </a:p>
          <a:p>
            <a:pPr eaLnBrk="1" hangingPunct="1"/>
            <a:r>
              <a:rPr lang="en-US" sz="2000" b="1" dirty="0"/>
              <a:t>Switched to evolving models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Less contrived and set </a:t>
            </a:r>
            <a:r>
              <a:rPr lang="en-IE" sz="1800" i="1" dirty="0"/>
              <a:t>λ </a:t>
            </a:r>
            <a:r>
              <a:rPr lang="en-US" sz="1800" i="1" dirty="0"/>
              <a:t>= 0</a:t>
            </a:r>
            <a:endParaRPr lang="en-US" sz="1800" dirty="0"/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556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224" y="4340175"/>
            <a:ext cx="5354179" cy="218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Werner Nahm MRIA - Royal Irish Academy">
            <a:extLst>
              <a:ext uri="{FF2B5EF4-FFF2-40B4-BE49-F238E27FC236}">
                <a16:creationId xmlns:a16="http://schemas.microsoft.com/office/drawing/2014/main" id="{AF236340-2D33-6A89-A4E3-83CBADB71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639" y="1823229"/>
            <a:ext cx="16288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mon Mitton - Life Fellow St Edmund's College University Cambridge,  researcher history of science, history of cosmology | LinkedIn">
            <a:extLst>
              <a:ext uri="{FF2B5EF4-FFF2-40B4-BE49-F238E27FC236}">
                <a16:creationId xmlns:a16="http://schemas.microsoft.com/office/drawing/2014/main" id="{F7ECF75C-7337-ACC3-DFB7-B407BEBEE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823229"/>
            <a:ext cx="16288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0CF82F-3291-DAFD-5CB8-1CBE799E53B2}"/>
              </a:ext>
            </a:extLst>
          </p:cNvPr>
          <p:cNvSpPr txBox="1"/>
          <p:nvPr/>
        </p:nvSpPr>
        <p:spPr>
          <a:xfrm>
            <a:off x="5350369" y="3636873"/>
            <a:ext cx="148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/>
              <a:t>Werner Nahm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AEB63-12E3-198B-1E7B-FF73A0E4974C}"/>
              </a:ext>
            </a:extLst>
          </p:cNvPr>
          <p:cNvSpPr txBox="1"/>
          <p:nvPr/>
        </p:nvSpPr>
        <p:spPr>
          <a:xfrm>
            <a:off x="7391616" y="3636873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/>
              <a:t>Simon Mitton</a:t>
            </a:r>
          </a:p>
        </p:txBody>
      </p:sp>
    </p:spTree>
    <p:extLst>
      <p:ext uri="{BB962C8B-B14F-4D97-AF65-F5344CB8AC3E}">
        <p14:creationId xmlns:p14="http://schemas.microsoft.com/office/powerpoint/2010/main" val="292396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7E12C-369F-5EB0-4AA8-66929D283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8468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68D957-D96B-12EE-97F8-7F7F9E49C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846872"/>
            <a:ext cx="7772422" cy="411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95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836712"/>
            <a:ext cx="7380312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   The steady-state universe (1948)</a:t>
            </a:r>
            <a:endParaRPr lang="en-GB" sz="3200" dirty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4681" y="1446558"/>
            <a:ext cx="6048672" cy="5411442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000" dirty="0"/>
          </a:p>
          <a:p>
            <a:pPr eaLnBrk="1" hangingPunct="1"/>
            <a:r>
              <a:rPr lang="en-US" sz="2000" b="1" dirty="0"/>
              <a:t>Expanding but unchanging universe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 Hoyle, </a:t>
            </a:r>
            <a:r>
              <a:rPr lang="en-US" sz="1800" i="1" dirty="0" err="1"/>
              <a:t>Bondi</a:t>
            </a:r>
            <a:r>
              <a:rPr lang="en-US" sz="1800" i="1" dirty="0"/>
              <a:t> and Gold (1948)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No beginning, no age paradox</a:t>
            </a:r>
            <a:endParaRPr lang="en-US" sz="2000" b="1" dirty="0"/>
          </a:p>
          <a:p>
            <a:pPr marL="0" indent="0" eaLnBrk="1" hangingPunct="1">
              <a:buNone/>
            </a:pPr>
            <a:r>
              <a:rPr lang="en-US" sz="1800" i="1" dirty="0"/>
              <a:t>      No assumptions about physics of early epochs</a:t>
            </a:r>
            <a:endParaRPr lang="en-US" sz="2000" i="1" dirty="0"/>
          </a:p>
          <a:p>
            <a:pPr marL="0" indent="0" eaLnBrk="1" hangingPunct="1">
              <a:buNone/>
            </a:pPr>
            <a:endParaRPr lang="en-US" sz="2000" b="1" dirty="0"/>
          </a:p>
          <a:p>
            <a:pPr eaLnBrk="1" hangingPunct="1"/>
            <a:r>
              <a:rPr lang="en-US" sz="2000" b="1" dirty="0"/>
              <a:t>Continuous creation of matter</a:t>
            </a:r>
          </a:p>
          <a:p>
            <a:pPr marL="0" indent="0" eaLnBrk="1" hangingPunct="1">
              <a:buNone/>
            </a:pPr>
            <a:r>
              <a:rPr lang="en-US" sz="2000" i="1" dirty="0"/>
              <a:t>       </a:t>
            </a:r>
            <a:r>
              <a:rPr lang="en-US" sz="1800" i="1" dirty="0"/>
              <a:t>Very little matter required </a:t>
            </a:r>
          </a:p>
          <a:p>
            <a:pPr eaLnBrk="1" hangingPunct="1"/>
            <a:endParaRPr lang="en-US" sz="2000" b="1" dirty="0"/>
          </a:p>
          <a:p>
            <a:pPr eaLnBrk="1" hangingPunct="1"/>
            <a:r>
              <a:rPr lang="en-US" sz="2000" b="1" dirty="0"/>
              <a:t>Replace </a:t>
            </a:r>
            <a:r>
              <a:rPr lang="en-GB" sz="2000" b="1" dirty="0"/>
              <a:t>λ with creation term </a:t>
            </a:r>
            <a:r>
              <a:rPr lang="en-GB" sz="2000" dirty="0"/>
              <a:t>(Hoyle)</a:t>
            </a:r>
            <a:endParaRPr lang="en-US" sz="2000" b="1" dirty="0"/>
          </a:p>
          <a:p>
            <a:pPr marL="0" indent="0" eaLnBrk="1" hangingPunct="1">
              <a:buNone/>
            </a:pPr>
            <a:r>
              <a:rPr lang="en-US" sz="1800" i="1" dirty="0"/>
              <a:t>        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 Conservation of energy violated</a:t>
            </a:r>
          </a:p>
          <a:p>
            <a:pPr marL="0" indent="0" eaLnBrk="1" hangingPunct="1">
              <a:buNone/>
            </a:pPr>
            <a:endParaRPr lang="en-US" sz="1800" i="1" dirty="0"/>
          </a:p>
          <a:p>
            <a:pPr eaLnBrk="1" hangingPunct="1"/>
            <a:r>
              <a:rPr lang="en-US" sz="2000" b="1" dirty="0"/>
              <a:t>Improved version (1962)</a:t>
            </a:r>
            <a:r>
              <a:rPr lang="en-US" sz="1800" i="1" dirty="0"/>
              <a:t> </a:t>
            </a:r>
            <a:endParaRPr lang="en-US" sz="2000" b="1" dirty="0"/>
          </a:p>
          <a:p>
            <a:pPr eaLnBrk="1" hangingPunct="1"/>
            <a:endParaRPr lang="en-US" sz="2000" b="1" dirty="0"/>
          </a:p>
          <a:p>
            <a:pPr marL="0" indent="0" eaLnBrk="1" hangingPunct="1">
              <a:buNone/>
            </a:pPr>
            <a:endParaRPr lang="en-US" sz="2000" b="1" dirty="0"/>
          </a:p>
          <a:p>
            <a:pPr marL="0" indent="0" eaLnBrk="1" hangingPunct="1">
              <a:buNone/>
            </a:pPr>
            <a:r>
              <a:rPr lang="en-US" sz="1800" i="1" dirty="0"/>
              <a:t>        </a:t>
            </a:r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US" sz="1800" i="1" dirty="0"/>
          </a:p>
          <a:p>
            <a:pPr marL="0" indent="0" eaLnBrk="1" hangingPunct="1">
              <a:buNone/>
            </a:pPr>
            <a:endParaRPr lang="en-GB" sz="1800" i="1" dirty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6286806" y="6256476"/>
            <a:ext cx="2393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/>
              <a:t>Hoyle and </a:t>
            </a:r>
            <a:r>
              <a:rPr lang="en-GB" sz="1600" i="1" dirty="0" err="1"/>
              <a:t>Narlikar</a:t>
            </a:r>
            <a:r>
              <a:rPr lang="en-GB" sz="1600" i="1" dirty="0"/>
              <a:t> (1962)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5616" y="5042401"/>
            <a:ext cx="2808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en-GB" sz="1600" b="1" i="1" dirty="0" err="1">
                <a:cs typeface="Times New Roman" pitchFamily="18" charset="0"/>
              </a:rPr>
              <a:t>G</a:t>
            </a:r>
            <a:r>
              <a:rPr lang="en-GB" sz="1600" i="1" baseline="-30000" dirty="0" err="1">
                <a:cs typeface="Times New Roman" pitchFamily="18" charset="0"/>
              </a:rPr>
              <a:t>μν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IE" sz="1600" dirty="0">
                <a:cs typeface="Times New Roman" pitchFamily="18" charset="0"/>
              </a:rPr>
              <a:t> </a:t>
            </a:r>
            <a:r>
              <a:rPr lang="en-GB" sz="1600" dirty="0">
                <a:cs typeface="Times New Roman" pitchFamily="18" charset="0"/>
              </a:rPr>
              <a:t>+ </a:t>
            </a:r>
            <a:r>
              <a:rPr lang="en-GB" sz="1600" dirty="0" err="1"/>
              <a:t>C</a:t>
            </a:r>
            <a:r>
              <a:rPr lang="en-GB" sz="1600" i="1" baseline="-25000" dirty="0" err="1"/>
              <a:t>μν</a:t>
            </a:r>
            <a:r>
              <a:rPr lang="en-GB" sz="1600" i="1" baseline="-25000" dirty="0"/>
              <a:t> </a:t>
            </a:r>
            <a:r>
              <a:rPr lang="en-GB" sz="1600" dirty="0">
                <a:cs typeface="Times New Roman" pitchFamily="18" charset="0"/>
              </a:rPr>
              <a:t>  </a:t>
            </a:r>
            <a:r>
              <a:rPr lang="en-GB" sz="1600" i="1" dirty="0">
                <a:cs typeface="Times New Roman" pitchFamily="18" charset="0"/>
              </a:rPr>
              <a:t>=      k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GB" sz="1600" b="1" i="1" dirty="0" err="1">
                <a:cs typeface="Times New Roman" pitchFamily="18" charset="0"/>
              </a:rPr>
              <a:t>T</a:t>
            </a:r>
            <a:r>
              <a:rPr lang="en-GB" sz="1600" i="1" baseline="-30000" dirty="0" err="1">
                <a:cs typeface="Times New Roman" pitchFamily="18" charset="0"/>
              </a:rPr>
              <a:t>μν</a:t>
            </a:r>
            <a:endParaRPr lang="en-IE" sz="1600" dirty="0"/>
          </a:p>
        </p:txBody>
      </p:sp>
      <p:sp>
        <p:nvSpPr>
          <p:cNvPr id="5" name="Rectangle 4"/>
          <p:cNvSpPr/>
          <p:nvPr/>
        </p:nvSpPr>
        <p:spPr>
          <a:xfrm>
            <a:off x="971600" y="6364198"/>
            <a:ext cx="3403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cs typeface="Times New Roman" pitchFamily="18" charset="0"/>
              </a:rPr>
              <a:t> </a:t>
            </a:r>
            <a:r>
              <a:rPr lang="en-GB" sz="1600" b="1" i="1" dirty="0" err="1">
                <a:cs typeface="Times New Roman" pitchFamily="18" charset="0"/>
              </a:rPr>
              <a:t>G</a:t>
            </a:r>
            <a:r>
              <a:rPr lang="en-GB" sz="1600" i="1" baseline="-30000" dirty="0" err="1">
                <a:cs typeface="Times New Roman" pitchFamily="18" charset="0"/>
              </a:rPr>
              <a:t>μν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IE" sz="1600" dirty="0">
                <a:cs typeface="Times New Roman" pitchFamily="18" charset="0"/>
              </a:rPr>
              <a:t> </a:t>
            </a:r>
            <a:r>
              <a:rPr lang="en-GB" sz="1600" dirty="0">
                <a:cs typeface="Times New Roman" pitchFamily="18" charset="0"/>
              </a:rPr>
              <a:t>+ </a:t>
            </a:r>
            <a:r>
              <a:rPr lang="en-GB" sz="1600" dirty="0" err="1"/>
              <a:t>λg</a:t>
            </a:r>
            <a:r>
              <a:rPr lang="en-GB" sz="1600" i="1" baseline="-25000" dirty="0" err="1"/>
              <a:t>μν</a:t>
            </a:r>
            <a:r>
              <a:rPr lang="en-GB" sz="1600" i="1" baseline="-25000" dirty="0"/>
              <a:t> </a:t>
            </a:r>
            <a:r>
              <a:rPr lang="en-GB" sz="1600" dirty="0">
                <a:cs typeface="Times New Roman" pitchFamily="18" charset="0"/>
              </a:rPr>
              <a:t>  = </a:t>
            </a:r>
            <a:r>
              <a:rPr lang="en-GB" sz="1600" i="1" dirty="0">
                <a:cs typeface="Times New Roman" pitchFamily="18" charset="0"/>
              </a:rPr>
              <a:t> k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en-GB" sz="1600" b="1" i="1" dirty="0">
                <a:cs typeface="Times New Roman" pitchFamily="18" charset="0"/>
              </a:rPr>
              <a:t>T (</a:t>
            </a:r>
            <a:r>
              <a:rPr lang="en-GB" sz="1600" b="1" i="1" dirty="0" err="1">
                <a:cs typeface="Times New Roman" pitchFamily="18" charset="0"/>
              </a:rPr>
              <a:t>C</a:t>
            </a:r>
            <a:r>
              <a:rPr lang="en-GB" sz="1600" i="1" baseline="-30000" dirty="0" err="1">
                <a:cs typeface="Times New Roman" pitchFamily="18" charset="0"/>
              </a:rPr>
              <a:t>μ</a:t>
            </a:r>
            <a:r>
              <a:rPr lang="en-GB" sz="1600" dirty="0">
                <a:cs typeface="Times New Roman" pitchFamily="18" charset="0"/>
              </a:rPr>
              <a:t>+  </a:t>
            </a:r>
            <a:r>
              <a:rPr lang="en-GB" sz="1600" b="1" i="1" dirty="0" err="1">
                <a:cs typeface="Times New Roman" pitchFamily="18" charset="0"/>
              </a:rPr>
              <a:t>C</a:t>
            </a:r>
            <a:r>
              <a:rPr lang="en-GB" sz="1600" i="1" baseline="-30000" dirty="0" err="1">
                <a:cs typeface="Times New Roman" pitchFamily="18" charset="0"/>
              </a:rPr>
              <a:t>ν</a:t>
            </a:r>
            <a:r>
              <a:rPr lang="en-GB" sz="1600" i="1" baseline="-30000" dirty="0">
                <a:cs typeface="Times New Roman" pitchFamily="18" charset="0"/>
              </a:rPr>
              <a:t>) </a:t>
            </a:r>
            <a:endParaRPr lang="en-IE" sz="1600" dirty="0"/>
          </a:p>
        </p:txBody>
      </p:sp>
      <p:pic>
        <p:nvPicPr>
          <p:cNvPr id="207874" name="Picture 2" descr="http://www.iucaa.ernet.in/~library/photogal/visit/VR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103" y="4263069"/>
            <a:ext cx="2868478" cy="18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of Gold,  Bondi and Hoyle at a conference. By permission of the Master and Fellows of St John's College, Cambridg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855" y="1844824"/>
            <a:ext cx="3331247" cy="155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9091" y="3572135"/>
            <a:ext cx="208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err="1"/>
              <a:t>Bondi</a:t>
            </a:r>
            <a:r>
              <a:rPr lang="en-GB" sz="1600" i="1" dirty="0"/>
              <a:t>, Gold and Hoyle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200900" cy="1143000"/>
          </a:xfrm>
        </p:spPr>
        <p:txBody>
          <a:bodyPr/>
          <a:lstStyle/>
          <a:p>
            <a:r>
              <a:rPr lang="en-GB" sz="3200" dirty="0"/>
              <a:t>         A bitter debate (1950-1965)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51520" y="1646237"/>
            <a:ext cx="5614988" cy="4905727"/>
          </a:xfrm>
        </p:spPr>
        <p:txBody>
          <a:bodyPr/>
          <a:lstStyle/>
          <a:p>
            <a:pPr>
              <a:buNone/>
            </a:pPr>
            <a:endParaRPr lang="en-GB" sz="2400" dirty="0"/>
          </a:p>
          <a:p>
            <a:r>
              <a:rPr lang="en-GB" sz="2000" b="1" dirty="0"/>
              <a:t>Steady-State or Big Bang universe?</a:t>
            </a:r>
          </a:p>
          <a:p>
            <a:pPr marL="0" indent="0">
              <a:buNone/>
            </a:pPr>
            <a:r>
              <a:rPr lang="en-GB" sz="1800" i="1" dirty="0"/>
              <a:t>        Unchanging or evolving universe?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b="1" dirty="0"/>
              <a:t>Study most distant galaxies</a:t>
            </a:r>
          </a:p>
          <a:p>
            <a:pPr marL="0" indent="0">
              <a:buNone/>
            </a:pPr>
            <a:r>
              <a:rPr lang="en-GB" sz="1800" i="1" dirty="0"/>
              <a:t>       Compare with local galaxies</a:t>
            </a:r>
          </a:p>
          <a:p>
            <a:pPr marL="0" indent="0">
              <a:buNone/>
            </a:pPr>
            <a:r>
              <a:rPr lang="en-GB" sz="2000" i="1" dirty="0"/>
              <a:t>      </a:t>
            </a:r>
            <a:r>
              <a:rPr lang="en-GB" sz="1800" i="1" dirty="0"/>
              <a:t>Galaxy distribution over time? </a:t>
            </a:r>
          </a:p>
          <a:p>
            <a:pPr marL="0" indent="0">
              <a:buNone/>
            </a:pPr>
            <a:endParaRPr lang="en-GB" sz="2000" b="1" i="1" dirty="0"/>
          </a:p>
          <a:p>
            <a:r>
              <a:rPr lang="en-GB" sz="2000" b="1" dirty="0"/>
              <a:t>Radio-astronomy (Ryle)</a:t>
            </a:r>
          </a:p>
          <a:p>
            <a:pPr marL="0" indent="0">
              <a:buNone/>
            </a:pPr>
            <a:r>
              <a:rPr lang="en-GB" sz="2400" dirty="0"/>
              <a:t>     </a:t>
            </a:r>
            <a:r>
              <a:rPr lang="en-GB" sz="1800" i="1" dirty="0"/>
              <a:t>Cambridge  3C Survey: evolving universe</a:t>
            </a:r>
          </a:p>
          <a:p>
            <a:pPr marL="0" indent="0">
              <a:buNone/>
            </a:pPr>
            <a:endParaRPr lang="en-GB" sz="1800" b="1" dirty="0"/>
          </a:p>
          <a:p>
            <a:r>
              <a:rPr lang="en-GB" sz="2000" b="1" dirty="0"/>
              <a:t>Developments in optical astronomy </a:t>
            </a:r>
          </a:p>
          <a:p>
            <a:pPr marL="0" indent="0">
              <a:buNone/>
            </a:pPr>
            <a:r>
              <a:rPr lang="en-GB" sz="2000" b="1" dirty="0"/>
              <a:t>      </a:t>
            </a:r>
            <a:r>
              <a:rPr lang="en-GB" sz="1800" i="1" dirty="0"/>
              <a:t>Timescale of expansion (Baade)</a:t>
            </a:r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8918" y="4183659"/>
            <a:ext cx="1833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C:\Users\coraifeartaigh\Desktop\MW_Hoyl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675895"/>
            <a:ext cx="2243220" cy="208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764704"/>
            <a:ext cx="7407473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  Cosmic microwave background (1965) </a:t>
            </a:r>
            <a:endParaRPr lang="en-GB" sz="3200" dirty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15821" y="1916831"/>
            <a:ext cx="4536504" cy="4400623"/>
          </a:xfrm>
        </p:spPr>
        <p:txBody>
          <a:bodyPr/>
          <a:lstStyle/>
          <a:p>
            <a:pPr eaLnBrk="1" hangingPunct="1"/>
            <a:r>
              <a:rPr lang="en-US" sz="2000" b="1" dirty="0"/>
              <a:t>Radio receivers (AT&amp;T)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Large, sensitive horn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000" b="1" dirty="0"/>
              <a:t>Ubiquitous radio signal 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From every direction 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eaLnBrk="1" hangingPunct="1"/>
            <a:r>
              <a:rPr lang="en-US" sz="2000" b="1" dirty="0"/>
              <a:t>Low frequency (microwave)</a:t>
            </a:r>
          </a:p>
          <a:p>
            <a:pPr marL="0" indent="0" eaLnBrk="1" hangingPunct="1">
              <a:buNone/>
            </a:pPr>
            <a:r>
              <a:rPr lang="en-US" sz="2000" i="1" dirty="0"/>
              <a:t>     </a:t>
            </a:r>
            <a:r>
              <a:rPr lang="en-US" sz="1800" i="1" dirty="0"/>
              <a:t>Low temperature  (3K)</a:t>
            </a:r>
            <a:endParaRPr lang="en-GB" sz="1800" i="1" dirty="0"/>
          </a:p>
          <a:p>
            <a:pPr marL="0" indent="0" eaLnBrk="1" hangingPunct="1">
              <a:buNone/>
            </a:pPr>
            <a:endParaRPr lang="en-US" sz="1800" b="1" dirty="0"/>
          </a:p>
          <a:p>
            <a:pPr eaLnBrk="1" hangingPunct="1"/>
            <a:r>
              <a:rPr lang="en-US" sz="2000" b="1" dirty="0"/>
              <a:t>Echo of big bang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Evidence of expansion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 </a:t>
            </a:r>
            <a:endParaRPr lang="en-GB" sz="1800" i="1" dirty="0"/>
          </a:p>
        </p:txBody>
      </p:sp>
      <p:pic>
        <p:nvPicPr>
          <p:cNvPr id="23556" name="Picture 5" descr="penzias-and-wilso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l="5537" t="5200" r="6551" b="3600"/>
          <a:stretch>
            <a:fillRect/>
          </a:stretch>
        </p:blipFill>
        <p:spPr>
          <a:xfrm>
            <a:off x="4671261" y="1628800"/>
            <a:ext cx="4360408" cy="3024336"/>
          </a:xfrm>
          <a:noFill/>
        </p:spPr>
      </p:pic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5759265" y="4816927"/>
            <a:ext cx="19929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/>
              <a:t>Penzias and Wilson</a:t>
            </a:r>
            <a:endParaRPr lang="en-GB" sz="1800" i="1" dirty="0"/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683568" y="6267589"/>
            <a:ext cx="27943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 b="1" i="1" u="sng" dirty="0"/>
              <a:t>BB model goes mainstream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8930" y="5510032"/>
            <a:ext cx="4585070" cy="105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8640960" cy="1143000"/>
          </a:xfrm>
        </p:spPr>
        <p:txBody>
          <a:bodyPr/>
          <a:lstStyle/>
          <a:p>
            <a:r>
              <a:rPr lang="en-GB" sz="3200" dirty="0"/>
              <a:t>Why is Einstein’s steady-state model interesting?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6192688" cy="4824536"/>
          </a:xfrm>
        </p:spPr>
        <p:txBody>
          <a:bodyPr/>
          <a:lstStyle/>
          <a:p>
            <a:pPr eaLnBrk="1" hangingPunct="1"/>
            <a:r>
              <a:rPr lang="en-US" sz="2000" b="1" dirty="0"/>
              <a:t>Unsuccessful theories important</a:t>
            </a:r>
          </a:p>
          <a:p>
            <a:pPr marL="0" indent="0" eaLnBrk="1" hangingPunct="1">
              <a:buNone/>
            </a:pPr>
            <a:r>
              <a:rPr lang="en-GB" sz="1800" i="1" dirty="0"/>
              <a:t>      Understanding the development of successful theories</a:t>
            </a:r>
          </a:p>
          <a:p>
            <a:pPr marL="0" indent="0" eaLnBrk="1" hangingPunct="1">
              <a:buNone/>
            </a:pPr>
            <a:r>
              <a:rPr lang="en-US" sz="1800" i="1" dirty="0"/>
              <a:t>     ‘Whig’ histories avoided</a:t>
            </a:r>
          </a:p>
          <a:p>
            <a:pPr marL="0" indent="0">
              <a:buNone/>
            </a:pPr>
            <a:endParaRPr lang="en-IE" sz="1800" b="1" dirty="0"/>
          </a:p>
          <a:p>
            <a:r>
              <a:rPr lang="en-IE" sz="2000" b="1" dirty="0"/>
              <a:t>A puzzle explained</a:t>
            </a:r>
          </a:p>
          <a:p>
            <a:pPr marL="360363" indent="-360363">
              <a:buNone/>
            </a:pPr>
            <a:r>
              <a:rPr lang="en-IE" sz="1800" i="1" dirty="0"/>
              <a:t>	Steady-state solutions not considered before 1948?</a:t>
            </a:r>
          </a:p>
          <a:p>
            <a:pPr marL="360363" indent="-360363">
              <a:buNone/>
            </a:pPr>
            <a:r>
              <a:rPr lang="en-IE" sz="1800" i="1" dirty="0"/>
              <a:t>      Obvious possibility </a:t>
            </a:r>
            <a:endParaRPr lang="en-GB" sz="1800" b="1" dirty="0"/>
          </a:p>
          <a:p>
            <a:pPr marL="0" indent="0">
              <a:buNone/>
            </a:pPr>
            <a:endParaRPr lang="en-IE" sz="1800" b="1" dirty="0"/>
          </a:p>
          <a:p>
            <a:r>
              <a:rPr lang="en-IE" sz="2000" b="1" dirty="0"/>
              <a:t>Insight into Einstein’s cosmology</a:t>
            </a:r>
          </a:p>
          <a:p>
            <a:pPr marL="0" indent="0">
              <a:buNone/>
            </a:pPr>
            <a:r>
              <a:rPr lang="en-IE" sz="1800" i="1" dirty="0"/>
              <a:t>       Discards model rather than add new term to GFE</a:t>
            </a:r>
          </a:p>
          <a:p>
            <a:pPr marL="0" indent="0">
              <a:buNone/>
            </a:pPr>
            <a:r>
              <a:rPr lang="en-IE" sz="1800" i="1" dirty="0"/>
              <a:t>      Occam’s razor approach</a:t>
            </a:r>
          </a:p>
          <a:p>
            <a:endParaRPr lang="en-IE" sz="1800" b="1" dirty="0"/>
          </a:p>
          <a:p>
            <a:r>
              <a:rPr lang="en-IE" sz="2000" b="1" dirty="0"/>
              <a:t>Some aspects of model still relevant </a:t>
            </a:r>
          </a:p>
          <a:p>
            <a:pPr marL="0" indent="0">
              <a:buNone/>
            </a:pPr>
            <a:r>
              <a:rPr lang="en-IE" sz="1800" i="1" dirty="0"/>
              <a:t>       Dark energy, inflation </a:t>
            </a:r>
            <a:endParaRPr lang="en-GB" sz="1600" i="1" dirty="0"/>
          </a:p>
          <a:p>
            <a:pPr marL="0" indent="0">
              <a:buNone/>
            </a:pPr>
            <a:r>
              <a:rPr lang="en-IE" sz="1800" i="1" dirty="0"/>
              <a:t>     	</a:t>
            </a:r>
          </a:p>
          <a:p>
            <a:pPr marL="0" indent="0">
              <a:buNone/>
            </a:pPr>
            <a:endParaRPr lang="en-IE" sz="1800" i="1" dirty="0"/>
          </a:p>
          <a:p>
            <a:endParaRPr lang="en-GB" sz="1800" i="1" dirty="0"/>
          </a:p>
          <a:p>
            <a:endParaRPr lang="en-GB" dirty="0"/>
          </a:p>
        </p:txBody>
      </p:sp>
      <p:pic>
        <p:nvPicPr>
          <p:cNvPr id="205828" name="Picture 4" descr="http://www.ivypress.co.uk/wp-content/uploads/a-brief-history-of-science-1-brief-history-of-science-cvr-aw-976x9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16832"/>
            <a:ext cx="3176541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643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564F89-D1A7-B7BC-45B5-1ECAC3C0E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36" y="1052736"/>
            <a:ext cx="9227393" cy="604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E1147B-9E10-FFE4-5863-F91E0732EECE}"/>
              </a:ext>
            </a:extLst>
          </p:cNvPr>
          <p:cNvSpPr txBox="1"/>
          <p:nvPr/>
        </p:nvSpPr>
        <p:spPr>
          <a:xfrm>
            <a:off x="-125142" y="350988"/>
            <a:ext cx="789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The best tribute: both translations to be used in CPAE (18) </a:t>
            </a:r>
          </a:p>
        </p:txBody>
      </p:sp>
      <p:pic>
        <p:nvPicPr>
          <p:cNvPr id="1026" name="Picture 2" descr="The Atlas of Irish Mathematics: Waterford (Aug 2022) — Maths Ireland">
            <a:extLst>
              <a:ext uri="{FF2B5EF4-FFF2-40B4-BE49-F238E27FC236}">
                <a16:creationId xmlns:a16="http://schemas.microsoft.com/office/drawing/2014/main" id="{6CCEC4E1-731D-73E1-679D-CB0D2B9D2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428" y="63577"/>
            <a:ext cx="1464129" cy="197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408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 descr="C:\Users\coraifeartaigh\Desktop\Docs 12-14\scans\Screenshot 2014-03-10 12.42.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5024"/>
            <a:ext cx="4732784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659" name="Picture 3" descr="C:\Users\coraifeartaigh\Desktop\Docs 12-14\scans\Screenshot 2014-03-10 20.30.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8"/>
            <a:ext cx="3938116" cy="285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6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570"/>
            <a:ext cx="5806518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8" y="3789040"/>
            <a:ext cx="3773439" cy="245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27952"/>
            <a:ext cx="4876800" cy="383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78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sitting in wheelchairs&#10;&#10;AI-generated content may be incorrect.">
            <a:extLst>
              <a:ext uri="{FF2B5EF4-FFF2-40B4-BE49-F238E27FC236}">
                <a16:creationId xmlns:a16="http://schemas.microsoft.com/office/drawing/2014/main" id="{95872985-81C9-9BDC-C949-E6940AD2FB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64704"/>
            <a:ext cx="7192107" cy="5328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4B708B-5CAC-D759-1572-B4EDBA0C3259}"/>
              </a:ext>
            </a:extLst>
          </p:cNvPr>
          <p:cNvSpPr txBox="1"/>
          <p:nvPr/>
        </p:nvSpPr>
        <p:spPr>
          <a:xfrm>
            <a:off x="2339752" y="6251309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I knew</a:t>
            </a:r>
            <a:r>
              <a:rPr lang="en-GB" i="1" dirty="0"/>
              <a:t>…</a:t>
            </a:r>
            <a:endParaRPr lang="en-GB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00AF2F-3F9A-1D02-D5D7-CC999C8F1129}"/>
              </a:ext>
            </a:extLst>
          </p:cNvPr>
          <p:cNvSpPr txBox="1"/>
          <p:nvPr/>
        </p:nvSpPr>
        <p:spPr>
          <a:xfrm>
            <a:off x="3908931" y="6237312"/>
            <a:ext cx="1746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your father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47CA40-8CC8-BEAC-30A2-043FEC1B0AC6}"/>
              </a:ext>
            </a:extLst>
          </p:cNvPr>
          <p:cNvSpPr txBox="1"/>
          <p:nvPr/>
        </p:nvSpPr>
        <p:spPr>
          <a:xfrm>
            <a:off x="3381610" y="145026"/>
            <a:ext cx="2469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Worst moment</a:t>
            </a:r>
          </a:p>
        </p:txBody>
      </p:sp>
    </p:spTree>
    <p:extLst>
      <p:ext uri="{BB962C8B-B14F-4D97-AF65-F5344CB8AC3E}">
        <p14:creationId xmlns:p14="http://schemas.microsoft.com/office/powerpoint/2010/main" val="419620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391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7286" y="404664"/>
            <a:ext cx="8401257" cy="1143000"/>
          </a:xfrm>
        </p:spPr>
        <p:txBody>
          <a:bodyPr/>
          <a:lstStyle/>
          <a:p>
            <a:r>
              <a:rPr lang="en-GB" sz="2800" dirty="0"/>
              <a:t>Einstein’s steady-state model and cosmology today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8" y="2064715"/>
            <a:ext cx="8352928" cy="4824536"/>
          </a:xfrm>
        </p:spPr>
        <p:txBody>
          <a:bodyPr/>
          <a:lstStyle/>
          <a:p>
            <a:pPr eaLnBrk="1" hangingPunct="1"/>
            <a:r>
              <a:rPr lang="en-US" sz="2000" b="1" dirty="0"/>
              <a:t>Dark energy (1998)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 Accelerated expansion  (observation)</a:t>
            </a:r>
          </a:p>
          <a:p>
            <a:pPr marL="0" indent="0" eaLnBrk="1" hangingPunct="1">
              <a:buNone/>
            </a:pPr>
            <a:r>
              <a:rPr lang="en-US" sz="1800" i="1" dirty="0"/>
              <a:t>      Positive cosmological constant</a:t>
            </a:r>
            <a:endParaRPr lang="en-IE" sz="1800" i="1" dirty="0"/>
          </a:p>
          <a:p>
            <a:pPr marL="0" indent="0">
              <a:buNone/>
            </a:pPr>
            <a:endParaRPr lang="en-IE" sz="1800" b="1" dirty="0"/>
          </a:p>
          <a:p>
            <a:r>
              <a:rPr lang="en-IE" sz="2000" b="1" dirty="0"/>
              <a:t>Einstein’s dark energy </a:t>
            </a:r>
          </a:p>
          <a:p>
            <a:pPr marL="360363" indent="-360363">
              <a:buNone/>
            </a:pPr>
            <a:r>
              <a:rPr lang="en-IE" sz="1800" i="1" dirty="0"/>
              <a:t>     “The conservation law is preserved in that, by setting the λ-term, space itself is not empty of energy; its validity is well known to be guaranteed by equations (1).”</a:t>
            </a:r>
            <a:endParaRPr lang="en-GB" sz="1800" b="1" dirty="0"/>
          </a:p>
          <a:p>
            <a:pPr marL="0" indent="0">
              <a:buNone/>
            </a:pPr>
            <a:endParaRPr lang="en-IE" sz="1800" b="1" dirty="0"/>
          </a:p>
          <a:p>
            <a:r>
              <a:rPr lang="en-IE" sz="2000" b="1" dirty="0"/>
              <a:t>Cosmic inflation </a:t>
            </a:r>
          </a:p>
          <a:p>
            <a:pPr marL="0" indent="0">
              <a:buNone/>
            </a:pPr>
            <a:r>
              <a:rPr lang="en-GB" sz="1800" b="0" dirty="0">
                <a:latin typeface="+mj-lt"/>
              </a:rPr>
              <a:t>       </a:t>
            </a:r>
            <a:r>
              <a:rPr lang="en-IE" sz="1800" i="1" dirty="0"/>
              <a:t>Inflationary models use de Sitter metric</a:t>
            </a:r>
          </a:p>
          <a:p>
            <a:pPr marL="0" indent="0">
              <a:buNone/>
            </a:pPr>
            <a:r>
              <a:rPr lang="en-IE" sz="1800" i="1" dirty="0"/>
              <a:t>       Used in all steady-state models </a:t>
            </a:r>
          </a:p>
          <a:p>
            <a:pPr marL="0" indent="0">
              <a:buNone/>
            </a:pPr>
            <a:r>
              <a:rPr lang="en-IE" sz="1800" i="1" dirty="0"/>
              <a:t>      Flat curvature, constant rate of matter creation </a:t>
            </a:r>
          </a:p>
          <a:p>
            <a:pPr marL="0" indent="0">
              <a:buNone/>
            </a:pPr>
            <a:r>
              <a:rPr lang="en-IE" sz="1800" i="1" dirty="0"/>
              <a:t>      Different time-frame!</a:t>
            </a:r>
            <a:endParaRPr lang="en-GB" sz="1600" i="1" dirty="0"/>
          </a:p>
          <a:p>
            <a:pPr marL="0" indent="0">
              <a:buNone/>
            </a:pPr>
            <a:r>
              <a:rPr lang="en-IE" sz="1800" i="1" dirty="0"/>
              <a:t>     	</a:t>
            </a:r>
          </a:p>
          <a:p>
            <a:pPr marL="0" indent="0">
              <a:buNone/>
            </a:pPr>
            <a:endParaRPr lang="en-IE" sz="1800" i="1" dirty="0"/>
          </a:p>
          <a:p>
            <a:endParaRPr lang="en-GB" sz="1800" i="1" dirty="0"/>
          </a:p>
          <a:p>
            <a:endParaRPr lang="en-GB" dirty="0"/>
          </a:p>
        </p:txBody>
      </p:sp>
      <p:pic>
        <p:nvPicPr>
          <p:cNvPr id="206850" name="Picture 2" descr="http://www.philosophy-of-cosmology.ox.ac.uk/images/dark-energ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750" y="1667738"/>
            <a:ext cx="2698638" cy="208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2" name="Picture 4" descr="http://coraifeartaigh.files.wordpress.com/2013/03/inflation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371" y="4581128"/>
            <a:ext cx="260945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308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85800"/>
            <a:ext cx="7119364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  </a:t>
            </a:r>
            <a:r>
              <a:rPr lang="en-IE" sz="3200" dirty="0"/>
              <a:t>Einstein-</a:t>
            </a:r>
            <a:r>
              <a:rPr lang="en-IE" sz="3200" dirty="0" err="1"/>
              <a:t>deSitter</a:t>
            </a:r>
            <a:r>
              <a:rPr lang="en-IE" sz="3200" dirty="0"/>
              <a:t> model (1932)</a:t>
            </a:r>
            <a:endParaRPr lang="en-GB" sz="3200" dirty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1497726"/>
            <a:ext cx="5616624" cy="5243642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400" dirty="0"/>
          </a:p>
          <a:p>
            <a:pPr eaLnBrk="1" hangingPunct="1"/>
            <a:r>
              <a:rPr lang="en-US" sz="2000" b="1" dirty="0"/>
              <a:t>Remove curvature </a:t>
            </a:r>
          </a:p>
          <a:p>
            <a:pPr marL="0" indent="0" eaLnBrk="1" hangingPunct="1">
              <a:buNone/>
            </a:pPr>
            <a:r>
              <a:rPr lang="en-US" sz="2000" b="1" dirty="0"/>
              <a:t>      </a:t>
            </a:r>
            <a:r>
              <a:rPr lang="en-US" sz="1800" i="1" dirty="0"/>
              <a:t>Not known   (Occam’s razor)</a:t>
            </a:r>
          </a:p>
          <a:p>
            <a:pPr marL="0" indent="0" eaLnBrk="1" hangingPunct="1">
              <a:buNone/>
            </a:pPr>
            <a:endParaRPr lang="en-US" sz="2000" i="1" dirty="0"/>
          </a:p>
          <a:p>
            <a:pPr eaLnBrk="1" hangingPunct="1"/>
            <a:r>
              <a:rPr lang="en-US" sz="2000" b="1" dirty="0"/>
              <a:t>Adopt </a:t>
            </a:r>
            <a:r>
              <a:rPr lang="en-US" sz="2000" b="1" dirty="0" err="1"/>
              <a:t>Friedmann</a:t>
            </a:r>
            <a:r>
              <a:rPr lang="en-US" sz="2000" b="1" dirty="0"/>
              <a:t> analysis</a:t>
            </a:r>
          </a:p>
          <a:p>
            <a:pPr marL="0" indent="0" eaLnBrk="1" hangingPunct="1">
              <a:buNone/>
            </a:pPr>
            <a:r>
              <a:rPr lang="en-US" sz="2400" i="1" dirty="0"/>
              <a:t>     </a:t>
            </a:r>
            <a:r>
              <a:rPr lang="en-US" sz="1800" i="1" dirty="0"/>
              <a:t>Time-varying universe with </a:t>
            </a:r>
            <a:r>
              <a:rPr lang="en-IE" sz="1800" i="1" dirty="0"/>
              <a:t>λ </a:t>
            </a:r>
            <a:r>
              <a:rPr lang="en-US" sz="1800" i="1" dirty="0"/>
              <a:t>= 0, k =0</a:t>
            </a:r>
            <a:endParaRPr lang="en-US" sz="1800" dirty="0"/>
          </a:p>
          <a:p>
            <a:pPr marL="0" indent="0" eaLnBrk="1" hangingPunct="1">
              <a:buNone/>
            </a:pPr>
            <a:r>
              <a:rPr lang="en-US" sz="1800" i="1" dirty="0"/>
              <a:t>      Critical universe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eaLnBrk="1" hangingPunct="1"/>
            <a:r>
              <a:rPr lang="en-IE" sz="2000" b="1" dirty="0"/>
              <a:t>Calculate critical density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10</a:t>
            </a:r>
            <a:r>
              <a:rPr lang="en-IE" sz="1800" i="1" baseline="30000" dirty="0"/>
              <a:t>-28</a:t>
            </a:r>
            <a:r>
              <a:rPr lang="en-IE" sz="1800" i="1" dirty="0"/>
              <a:t> g/cm</a:t>
            </a:r>
            <a:r>
              <a:rPr lang="en-IE" sz="1800" i="1" baseline="30000" dirty="0"/>
              <a:t>3</a:t>
            </a:r>
            <a:r>
              <a:rPr lang="en-IE" sz="1800" i="1" dirty="0"/>
              <a:t> </a:t>
            </a:r>
            <a:r>
              <a:rPr lang="en-IE" sz="1800" dirty="0"/>
              <a:t>: a</a:t>
            </a:r>
            <a:r>
              <a:rPr lang="en-IE" sz="1800" i="1" dirty="0"/>
              <a:t>grees with astrophysics </a:t>
            </a:r>
            <a:endParaRPr lang="en-US" sz="1800" i="1" dirty="0"/>
          </a:p>
          <a:p>
            <a:pPr marL="0" indent="0" eaLnBrk="1" hangingPunct="1">
              <a:buNone/>
            </a:pPr>
            <a:endParaRPr lang="en-US" sz="2000" dirty="0"/>
          </a:p>
          <a:p>
            <a:pPr eaLnBrk="1" hangingPunct="1"/>
            <a:r>
              <a:rPr lang="en-US" sz="2000" b="1" u="sng" dirty="0"/>
              <a:t>Well-known model </a:t>
            </a:r>
            <a:r>
              <a:rPr lang="en-US" sz="2400" b="1" u="sng" dirty="0"/>
              <a:t> </a:t>
            </a:r>
          </a:p>
          <a:p>
            <a:pPr marL="0" indent="0" eaLnBrk="1" hangingPunct="1">
              <a:buNone/>
            </a:pPr>
            <a:r>
              <a:rPr lang="en-US" sz="2400" b="1" i="1" dirty="0"/>
              <a:t>     </a:t>
            </a:r>
            <a:r>
              <a:rPr lang="en-US" sz="1800" i="1" dirty="0"/>
              <a:t>Despite age problem</a:t>
            </a:r>
          </a:p>
          <a:p>
            <a:pPr marL="0" indent="0" eaLnBrk="1" hangingPunct="1">
              <a:buNone/>
            </a:pPr>
            <a:r>
              <a:rPr lang="en-US" sz="2400" b="1" i="1" dirty="0"/>
              <a:t>       </a:t>
            </a:r>
          </a:p>
          <a:p>
            <a:pPr marL="0" indent="0" eaLnBrk="1" hangingPunct="1">
              <a:buNone/>
            </a:pPr>
            <a:endParaRPr lang="en-US" sz="2400" b="1" i="1" dirty="0"/>
          </a:p>
          <a:p>
            <a:pPr eaLnBrk="1" hangingPunct="1">
              <a:buNone/>
            </a:pPr>
            <a:r>
              <a:rPr lang="en-IE" sz="2000" b="1" i="1" dirty="0"/>
              <a:t>	</a:t>
            </a:r>
          </a:p>
        </p:txBody>
      </p:sp>
      <p:pic>
        <p:nvPicPr>
          <p:cNvPr id="155653" name="Picture 5" descr="http://www.aip.org/history/einstein/images/ae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07" y="1637432"/>
            <a:ext cx="248603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8417" name="Object 1"/>
          <p:cNvGraphicFramePr>
            <a:graphicFrameLocks noChangeAspect="1"/>
          </p:cNvGraphicFramePr>
          <p:nvPr/>
        </p:nvGraphicFramePr>
        <p:xfrm>
          <a:off x="6733695" y="4293096"/>
          <a:ext cx="2410305" cy="2419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3753374" imgH="3761905" progId="">
                  <p:embed/>
                </p:oleObj>
              </mc:Choice>
              <mc:Fallback>
                <p:oleObj name="Photo Editor Photo" r:id="rId3" imgW="3753374" imgH="3761905" progId="">
                  <p:embed/>
                  <p:pic>
                    <p:nvPicPr>
                      <p:cNvPr id="18841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3695" y="4293096"/>
                        <a:ext cx="2410305" cy="2419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1951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85800"/>
            <a:ext cx="7119364" cy="1143000"/>
          </a:xfrm>
        </p:spPr>
        <p:txBody>
          <a:bodyPr/>
          <a:lstStyle/>
          <a:p>
            <a:pPr eaLnBrk="1" hangingPunct="1"/>
            <a:r>
              <a:rPr lang="en-IE" sz="3200" dirty="0"/>
              <a:t>Einstein’s 1931 model  (F-E)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5"/>
              <p:cNvSpPr>
                <a:spLocks noGrp="1" noChangeArrowheads="1"/>
              </p:cNvSpPr>
              <p:nvPr>
                <p:ph type="body" sz="half" idx="2"/>
              </p:nvPr>
            </p:nvSpPr>
            <p:spPr>
              <a:xfrm>
                <a:off x="21095" y="1669089"/>
                <a:ext cx="6359487" cy="5040560"/>
              </a:xfrm>
            </p:spPr>
            <p:txBody>
              <a:bodyPr/>
              <a:lstStyle/>
              <a:p>
                <a:pPr marL="0" indent="0" eaLnBrk="1" hangingPunct="1">
                  <a:buNone/>
                </a:pPr>
                <a:endParaRPr lang="en-US" sz="2400" dirty="0"/>
              </a:p>
              <a:p>
                <a:pPr eaLnBrk="1" hangingPunct="1"/>
                <a:r>
                  <a:rPr lang="en-US" sz="2000" b="1" dirty="0"/>
                  <a:t>Numerical estimates of </a:t>
                </a:r>
                <a:r>
                  <a:rPr lang="en-IE" sz="2000" b="1" dirty="0"/>
                  <a:t>radius and density</a:t>
                </a:r>
                <a:endParaRPr lang="en-US" sz="2000" b="1" dirty="0"/>
              </a:p>
              <a:p>
                <a:pPr marL="0" indent="0" eaLnBrk="1" hangingPunct="1">
                  <a:buNone/>
                </a:pPr>
                <a:r>
                  <a:rPr lang="en-US" sz="2000" i="1" dirty="0"/>
                  <a:t>      </a:t>
                </a:r>
                <a:r>
                  <a:rPr lang="en-US" sz="1800" i="1" dirty="0"/>
                  <a:t>Use Hubble parameter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/>
                  <a:t>      P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i="1" dirty="0"/>
                  <a:t>10</a:t>
                </a:r>
                <a:r>
                  <a:rPr lang="en-IE" sz="1800" i="1" baseline="30000" dirty="0"/>
                  <a:t>8</a:t>
                </a:r>
                <a:r>
                  <a:rPr lang="en-IE" sz="1800" i="1" dirty="0"/>
                  <a:t> light-years, ρ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 </m:t>
                    </m:r>
                  </m:oMath>
                </a14:m>
                <a:r>
                  <a:rPr lang="en-IE" sz="1800" i="1" dirty="0"/>
                  <a:t>10</a:t>
                </a:r>
                <a:r>
                  <a:rPr lang="en-IE" sz="1800" i="1" baseline="30000" dirty="0"/>
                  <a:t>-26</a:t>
                </a:r>
                <a:r>
                  <a:rPr lang="en-IE" sz="1800" i="1" dirty="0"/>
                  <a:t> g/cm</a:t>
                </a:r>
                <a:r>
                  <a:rPr lang="en-IE" sz="1800" i="1" baseline="30000" dirty="0"/>
                  <a:t>3</a:t>
                </a:r>
                <a:r>
                  <a:rPr lang="en-IE" sz="1800" i="1" dirty="0"/>
                  <a:t> </a:t>
                </a:r>
                <a:endParaRPr lang="en-US" sz="1800" dirty="0"/>
              </a:p>
              <a:p>
                <a:pPr marL="0" indent="0" eaLnBrk="1" hangingPunct="1">
                  <a:buNone/>
                </a:pPr>
                <a:endParaRPr lang="en-US" sz="1800" dirty="0"/>
              </a:p>
              <a:p>
                <a:pPr eaLnBrk="1" hangingPunct="1"/>
                <a:r>
                  <a:rPr lang="en-US" sz="2000" b="1" dirty="0"/>
                  <a:t>Calculations problematic </a:t>
                </a:r>
              </a:p>
              <a:p>
                <a:pPr marL="0" indent="0" eaLnBrk="1" hangingPunct="1">
                  <a:buNone/>
                </a:pPr>
                <a:r>
                  <a:rPr lang="en-US" sz="1800" i="1" dirty="0"/>
                  <a:t>     </a:t>
                </a:r>
                <a:r>
                  <a:rPr lang="en-IE" sz="1800" i="1" dirty="0"/>
                  <a:t>H</a:t>
                </a:r>
                <a:r>
                  <a:rPr lang="en-IE" sz="1800" i="1" baseline="-25000" dirty="0"/>
                  <a:t>0</a:t>
                </a:r>
                <a:r>
                  <a:rPr lang="en-IE" sz="1800" i="1" dirty="0"/>
                  <a:t>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</m:t>
                    </m:r>
                  </m:oMath>
                </a14:m>
                <a:r>
                  <a:rPr lang="en-IE" sz="1800" i="1" dirty="0"/>
                  <a:t>500 kms</a:t>
                </a:r>
                <a:r>
                  <a:rPr lang="en-IE" sz="1800" i="1" baseline="30000" dirty="0"/>
                  <a:t>-1</a:t>
                </a:r>
                <a:r>
                  <a:rPr lang="en-IE" sz="1800" i="1" dirty="0"/>
                  <a:t>Mpc</a:t>
                </a:r>
                <a:r>
                  <a:rPr lang="en-IE" sz="1800" i="1" baseline="30000" dirty="0"/>
                  <a:t>-1</a:t>
                </a:r>
                <a:r>
                  <a:rPr lang="en-GB" sz="1800" dirty="0"/>
                  <a:t> </a:t>
                </a:r>
                <a:r>
                  <a:rPr lang="en-IE" sz="1800" i="1" dirty="0"/>
                  <a:t>: D</a:t>
                </a:r>
                <a:r>
                  <a:rPr lang="en-IE" sz="1800" i="1" baseline="30000" dirty="0"/>
                  <a:t>2</a:t>
                </a:r>
                <a:r>
                  <a:rPr lang="en-IE" sz="1800" i="1" dirty="0"/>
                  <a:t> </a:t>
                </a:r>
                <a14:m>
                  <m:oMath xmlns:m="http://schemas.openxmlformats.org/officeDocument/2006/math">
                    <m:r>
                      <a:rPr lang="en-IE" sz="1800" i="1">
                        <a:latin typeface="Cambria Math"/>
                      </a:rPr>
                      <m:t>~</m:t>
                    </m:r>
                  </m:oMath>
                </a14:m>
                <a:r>
                  <a:rPr lang="en-IE" sz="1800" dirty="0"/>
                  <a:t>10</a:t>
                </a:r>
                <a:r>
                  <a:rPr lang="en-IE" sz="1800" baseline="30000" dirty="0"/>
                  <a:t>-55</a:t>
                </a:r>
                <a:r>
                  <a:rPr lang="en-IE" sz="1800" dirty="0"/>
                  <a:t> cm</a:t>
                </a:r>
                <a:r>
                  <a:rPr lang="en-IE" sz="1800" baseline="30000" dirty="0"/>
                  <a:t>-2</a:t>
                </a:r>
                <a:endParaRPr lang="en-US" sz="1800" i="1" dirty="0"/>
              </a:p>
              <a:p>
                <a:endParaRPr lang="en-IE" sz="2000" dirty="0"/>
              </a:p>
              <a:p>
                <a:r>
                  <a:rPr lang="en-IE" sz="2000" b="1" dirty="0"/>
                  <a:t>Age estimate problematic</a:t>
                </a:r>
              </a:p>
              <a:p>
                <a:pPr marL="0" indent="0">
                  <a:buNone/>
                </a:pPr>
                <a:r>
                  <a:rPr lang="en-IE" sz="2400" i="1" dirty="0"/>
                  <a:t>     </a:t>
                </a:r>
                <a:r>
                  <a:rPr lang="en-IE" sz="1800" i="1" dirty="0"/>
                  <a:t>Age from Friedman</a:t>
                </a:r>
              </a:p>
              <a:p>
                <a:pPr marL="0" indent="0">
                  <a:buNone/>
                </a:pPr>
                <a:endParaRPr lang="en-IE" sz="2000" dirty="0"/>
              </a:p>
              <a:p>
                <a:r>
                  <a:rPr lang="en-IE" sz="2000" b="1" u="sng" dirty="0"/>
                  <a:t>Not a periodic solution</a:t>
                </a:r>
              </a:p>
              <a:p>
                <a:pPr marL="0" indent="0">
                  <a:buNone/>
                </a:pPr>
                <a:r>
                  <a:rPr lang="en-IE" sz="2000" i="1" dirty="0"/>
                  <a:t>        </a:t>
                </a:r>
                <a:r>
                  <a:rPr lang="en-IE" sz="1800" i="1" dirty="0"/>
                  <a:t>“Model fails at P = 0 ”</a:t>
                </a:r>
                <a:endParaRPr lang="en-IE" sz="1800" dirty="0"/>
              </a:p>
              <a:p>
                <a:pPr marL="0" indent="0">
                  <a:buNone/>
                </a:pPr>
                <a:r>
                  <a:rPr lang="en-IE" sz="2400" dirty="0"/>
                  <a:t> </a:t>
                </a:r>
                <a:endParaRPr lang="en-US" sz="2400" dirty="0"/>
              </a:p>
              <a:p>
                <a:pPr eaLnBrk="1" hangingPunct="1"/>
                <a:endParaRPr lang="en-US" sz="2400" dirty="0"/>
              </a:p>
              <a:p>
                <a:pPr marL="0" indent="0" eaLnBrk="1" hangingPunct="1">
                  <a:buNone/>
                </a:pPr>
                <a:endParaRPr lang="en-US" sz="2400" b="1" i="1" dirty="0"/>
              </a:p>
              <a:p>
                <a:pPr marL="0" indent="0" eaLnBrk="1" hangingPunct="1">
                  <a:buNone/>
                </a:pPr>
                <a:r>
                  <a:rPr lang="en-US" sz="2400" b="1" i="1" dirty="0"/>
                  <a:t>       </a:t>
                </a:r>
              </a:p>
              <a:p>
                <a:pPr marL="0" indent="0" eaLnBrk="1" hangingPunct="1">
                  <a:buNone/>
                </a:pPr>
                <a:endParaRPr lang="en-US" sz="2400" b="1" i="1" dirty="0"/>
              </a:p>
              <a:p>
                <a:pPr eaLnBrk="1" hangingPunct="1">
                  <a:buNone/>
                </a:pPr>
                <a:r>
                  <a:rPr lang="en-IE" sz="2000" b="1" i="1" dirty="0"/>
                  <a:t>	</a:t>
                </a:r>
              </a:p>
            </p:txBody>
          </p:sp>
        </mc:Choice>
        <mc:Fallback xmlns="">
          <p:sp>
            <p:nvSpPr>
              <p:cNvPr id="25603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21095" y="1669089"/>
                <a:ext cx="6359487" cy="504056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0533" name="Picture 5" descr="http://media.npr.org/programs/totn/features/2007/03/einstein200-2052642bb3632af91c8561af7389ab09dce7a7fc-s6-c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42418"/>
            <a:ext cx="19819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71265"/>
            <a:ext cx="4114800" cy="30867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96463" y="3090177"/>
            <a:ext cx="266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Oxford lecture (May 1931)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61683947"/>
      </p:ext>
    </p:extLst>
  </p:cSld>
  <p:clrMapOvr>
    <a:masterClrMapping/>
  </p:clrMapOvr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15458</TotalTime>
  <Words>1423</Words>
  <Application>Microsoft Office PowerPoint</Application>
  <PresentationFormat>On-screen Show (4:3)</PresentationFormat>
  <Paragraphs>342</Paragraphs>
  <Slides>28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Cambria Math</vt:lpstr>
      <vt:lpstr>Times New Roman</vt:lpstr>
      <vt:lpstr>Wingdings</vt:lpstr>
      <vt:lpstr>Ricepaper</vt:lpstr>
      <vt:lpstr>Photo Editor Photo</vt:lpstr>
      <vt:lpstr>The Big Bang: Fact or Fiction?</vt:lpstr>
      <vt:lpstr>Einstein’s lost manuscript</vt:lpstr>
      <vt:lpstr>How was it found?</vt:lpstr>
      <vt:lpstr>PowerPoint Presentation</vt:lpstr>
      <vt:lpstr>    Scientific context </vt:lpstr>
      <vt:lpstr>       Introduction to general relativity</vt:lpstr>
      <vt:lpstr>  Relativity and the universe </vt:lpstr>
      <vt:lpstr>   Friedman models of the cosmos </vt:lpstr>
      <vt:lpstr>     Lemaître’s universe (1927)</vt:lpstr>
      <vt:lpstr>      The paradigm shift</vt:lpstr>
      <vt:lpstr>   The expanding, evolving  universe (1930 -32) </vt:lpstr>
      <vt:lpstr>Einstein’s 1931 model  (F-E)</vt:lpstr>
      <vt:lpstr>PowerPoint Presentation</vt:lpstr>
      <vt:lpstr>PowerPoint Presentation</vt:lpstr>
      <vt:lpstr>Einstein’s steady-state model:  key quotes </vt:lpstr>
      <vt:lpstr>Why was the model not published?</vt:lpstr>
      <vt:lpstr>PowerPoint Presentation</vt:lpstr>
      <vt:lpstr>     The steady-state universe (1948)</vt:lpstr>
      <vt:lpstr>         A bitter debate (1950-1965)</vt:lpstr>
      <vt:lpstr>    Cosmic microwave background (1965) </vt:lpstr>
      <vt:lpstr>Why is Einstein’s steady-state model interesting? </vt:lpstr>
      <vt:lpstr>PowerPoint Presentation</vt:lpstr>
      <vt:lpstr>PowerPoint Presentation</vt:lpstr>
      <vt:lpstr>PowerPoint Presentation</vt:lpstr>
      <vt:lpstr>PowerPoint Presentation</vt:lpstr>
      <vt:lpstr>Einstein’s steady-state model and cosmology today </vt:lpstr>
      <vt:lpstr>   Einstein-deSitter model (1932)</vt:lpstr>
      <vt:lpstr>Einstein’s 1931 model  (F-E)</vt:lpstr>
    </vt:vector>
  </TitlesOfParts>
  <Company>WIT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 O'Raifeartaigh</cp:lastModifiedBy>
  <cp:revision>1648</cp:revision>
  <cp:lastPrinted>2012-08-24T15:54:34Z</cp:lastPrinted>
  <dcterms:created xsi:type="dcterms:W3CDTF">2007-01-31T14:00:56Z</dcterms:created>
  <dcterms:modified xsi:type="dcterms:W3CDTF">2025-10-07T13:00:30Z</dcterms:modified>
</cp:coreProperties>
</file>