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handoutMasterIdLst>
    <p:handoutMasterId r:id="rId19"/>
  </p:handoutMasterIdLst>
  <p:sldIdLst>
    <p:sldId id="402" r:id="rId2"/>
    <p:sldId id="703" r:id="rId3"/>
    <p:sldId id="469" r:id="rId4"/>
    <p:sldId id="706" r:id="rId5"/>
    <p:sldId id="649" r:id="rId6"/>
    <p:sldId id="698" r:id="rId7"/>
    <p:sldId id="458" r:id="rId8"/>
    <p:sldId id="460" r:id="rId9"/>
    <p:sldId id="718" r:id="rId10"/>
    <p:sldId id="700" r:id="rId11"/>
    <p:sldId id="708" r:id="rId12"/>
    <p:sldId id="707" r:id="rId13"/>
    <p:sldId id="716" r:id="rId14"/>
    <p:sldId id="717" r:id="rId15"/>
    <p:sldId id="699" r:id="rId16"/>
    <p:sldId id="705" r:id="rId1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mac O'Raifeartaigh" initials="CO" lastIdx="1" clrIdx="0">
    <p:extLst>
      <p:ext uri="{19B8F6BF-5375-455C-9EA6-DF929625EA0E}">
        <p15:presenceInfo xmlns:p15="http://schemas.microsoft.com/office/powerpoint/2012/main" userId="715289da2f221f3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90861" autoAdjust="0"/>
  </p:normalViewPr>
  <p:slideViewPr>
    <p:cSldViewPr>
      <p:cViewPr varScale="1">
        <p:scale>
          <a:sx n="66" d="100"/>
          <a:sy n="66" d="100"/>
        </p:scale>
        <p:origin x="1362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00"/>
    </p:cViewPr>
  </p:sorterViewPr>
  <p:notesViewPr>
    <p:cSldViewPr>
      <p:cViewPr varScale="1">
        <p:scale>
          <a:sx n="56" d="100"/>
          <a:sy n="56" d="100"/>
        </p:scale>
        <p:origin x="-181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17T16:30:11.368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57760B1-FBE3-4CF4-9BD8-B23CECB34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5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78766459-26E8-400E-983A-6108344005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72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766459-26E8-400E-983A-610834400542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36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5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7702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6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290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11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432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12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906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13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907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14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2100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15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8115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6B8F726-4F78-471C-A85E-A47F98DC90CC}" type="slidenum">
              <a:rPr lang="en-GB" sz="1200" smtClean="0"/>
              <a:pPr eaLnBrk="1" hangingPunct="1"/>
              <a:t>16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64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6A115-FC3A-4577-9AC4-FA9DCCCFF5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302C7-F13C-41F6-A496-5CAE37F6C8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2C2C-EB2F-4DB4-905E-81245C276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9BD2D-3969-434C-899F-C80634A2D6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877C-FFBA-41C6-BB14-60651E4E9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DC3C-F6E4-43D9-B550-1EDC9F3A4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6D610-4CE3-44EB-AB17-398548BDB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F1218-95B4-4D84-AC5B-BA9E80BCD8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20D09-EAAB-4C17-A1C5-8AA08B5A67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A168-F683-46AC-A338-8600CD87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55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/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3C4AB-C00C-4510-979F-94F780379E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3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24585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5342CE8-4CDE-4ACC-93BE-0156D227F6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45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7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comments" Target="../comments/comment1.xml"/><Relationship Id="rId4" Type="http://schemas.openxmlformats.org/officeDocument/2006/relationships/image" Target="../media/image34.jpeg"/><Relationship Id="rId9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jpeg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219200" y="2209800"/>
            <a:ext cx="6400800" cy="685800"/>
          </a:xfrm>
        </p:spPr>
        <p:txBody>
          <a:bodyPr/>
          <a:lstStyle/>
          <a:p>
            <a:pPr eaLnBrk="1" hangingPunct="1"/>
            <a:r>
              <a:rPr lang="en-IE" sz="3600">
                <a:solidFill>
                  <a:schemeClr val="bg1"/>
                </a:solidFill>
              </a:rPr>
              <a:t>The Big Bang: </a:t>
            </a:r>
            <a:r>
              <a:rPr lang="en-IE" sz="3600" i="1">
                <a:solidFill>
                  <a:schemeClr val="bg1"/>
                </a:solidFill>
              </a:rPr>
              <a:t>Fact or Fiction?</a:t>
            </a:r>
            <a:endParaRPr lang="en-GB" sz="3600" i="1">
              <a:solidFill>
                <a:schemeClr val="bg1"/>
              </a:solidFill>
            </a:endParaRPr>
          </a:p>
        </p:txBody>
      </p:sp>
      <p:pic>
        <p:nvPicPr>
          <p:cNvPr id="11267" name="Picture 11" descr="tour_ggs_andromeda_noao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2950233" y="4955752"/>
            <a:ext cx="38164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sz="2000" dirty="0">
                <a:solidFill>
                  <a:schemeClr val="bg1"/>
                </a:solidFill>
              </a:rPr>
              <a:t>  Cormac </a:t>
            </a:r>
            <a:r>
              <a:rPr lang="en-IE" sz="2000" dirty="0" err="1">
                <a:solidFill>
                  <a:schemeClr val="bg1"/>
                </a:solidFill>
              </a:rPr>
              <a:t>O’Raifeartaigh</a:t>
            </a:r>
            <a:r>
              <a:rPr lang="en-IE" sz="2000" dirty="0">
                <a:solidFill>
                  <a:schemeClr val="bg1"/>
                </a:solidFill>
              </a:rPr>
              <a:t>  FRAS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4562" y="6093296"/>
            <a:ext cx="794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dirty="0">
                <a:solidFill>
                  <a:schemeClr val="bg1"/>
                </a:solidFill>
              </a:rPr>
              <a:t>5</a:t>
            </a:r>
            <a:r>
              <a:rPr lang="en-IE" sz="2000" baseline="30000" dirty="0">
                <a:solidFill>
                  <a:schemeClr val="bg1"/>
                </a:solidFill>
              </a:rPr>
              <a:t>th</a:t>
            </a:r>
            <a:r>
              <a:rPr lang="en-IE" sz="2000" dirty="0">
                <a:solidFill>
                  <a:schemeClr val="bg1"/>
                </a:solidFill>
              </a:rPr>
              <a:t> International Conference on the </a:t>
            </a:r>
            <a:r>
              <a:rPr lang="en-IE" sz="2000" dirty="0" err="1">
                <a:solidFill>
                  <a:schemeClr val="bg1"/>
                </a:solidFill>
              </a:rPr>
              <a:t>Hitory</a:t>
            </a:r>
            <a:r>
              <a:rPr lang="en-IE" sz="2000" dirty="0">
                <a:solidFill>
                  <a:schemeClr val="bg1"/>
                </a:solidFill>
              </a:rPr>
              <a:t> of Physics Coimbra, May 2025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83567" y="594949"/>
            <a:ext cx="5976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200" dirty="0" smtClean="0">
                <a:solidFill>
                  <a:schemeClr val="bg1"/>
                </a:solidFill>
              </a:rPr>
              <a:t>100 years</a:t>
            </a:r>
            <a:r>
              <a:rPr lang="en-IE" sz="3200" dirty="0" smtClean="0">
                <a:solidFill>
                  <a:schemeClr val="bg1"/>
                </a:solidFill>
              </a:rPr>
              <a:t> </a:t>
            </a:r>
            <a:r>
              <a:rPr lang="en-IE" sz="3200" dirty="0">
                <a:solidFill>
                  <a:schemeClr val="bg1"/>
                </a:solidFill>
              </a:rPr>
              <a:t>of </a:t>
            </a:r>
            <a:r>
              <a:rPr lang="en-IE" sz="3200" dirty="0" err="1">
                <a:solidFill>
                  <a:schemeClr val="bg1"/>
                </a:solidFill>
              </a:rPr>
              <a:t>Lemaître’s</a:t>
            </a:r>
            <a:r>
              <a:rPr lang="en-IE" sz="3200" dirty="0">
                <a:solidFill>
                  <a:schemeClr val="bg1"/>
                </a:solidFill>
              </a:rPr>
              <a:t> cosmology</a:t>
            </a:r>
            <a:endParaRPr lang="en-GB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2123728" y="726976"/>
            <a:ext cx="6004801" cy="6858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200" dirty="0"/>
              <a:t>Three major contributions</a:t>
            </a:r>
            <a:endParaRPr lang="en-GB" sz="3200" dirty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33660" y="1875370"/>
            <a:ext cx="7545756" cy="458686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/>
              <a:t>   </a:t>
            </a:r>
            <a:endParaRPr lang="en-US" sz="2400" b="1" dirty="0"/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/>
              <a:t>The primeval atom (1931)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b="1" i="1" dirty="0"/>
              <a:t>     </a:t>
            </a:r>
            <a:r>
              <a:rPr lang="en-US" sz="2000" i="1" dirty="0" smtClean="0"/>
              <a:t>Early version of big bang model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b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b="1" dirty="0" smtClean="0"/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/>
              <a:t>The expanding universe (1927)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3200" i="1" dirty="0"/>
              <a:t>    </a:t>
            </a:r>
            <a:r>
              <a:rPr lang="en-US" sz="2000" i="1" dirty="0"/>
              <a:t>Showed GR predicted a cosmos of expanding radius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2000" i="1" dirty="0"/>
              <a:t>     </a:t>
            </a:r>
            <a:r>
              <a:rPr lang="en-US" sz="2000" i="1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endParaRPr lang="en-US" sz="2400" b="1" dirty="0" smtClean="0"/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 smtClean="0"/>
              <a:t>Note </a:t>
            </a:r>
            <a:r>
              <a:rPr lang="en-US" sz="2400" b="1" dirty="0"/>
              <a:t>on de Sitter’s universe (1925</a:t>
            </a:r>
            <a:r>
              <a:rPr lang="en-US" sz="2400" b="1" dirty="0" smtClean="0"/>
              <a:t>)</a:t>
            </a:r>
            <a:endParaRPr lang="en-US" sz="2400" i="1" dirty="0"/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sz="1800" i="1" dirty="0"/>
              <a:t>      </a:t>
            </a:r>
            <a:r>
              <a:rPr lang="en-US" sz="1800" i="1" dirty="0" smtClean="0"/>
              <a:t>Res</a:t>
            </a:r>
            <a:r>
              <a:rPr lang="en-US" sz="1800" i="1" dirty="0" smtClean="0"/>
              <a:t>olved a famous debate </a:t>
            </a:r>
            <a:endParaRPr lang="en-US" sz="1800" i="1" dirty="0"/>
          </a:p>
          <a:p>
            <a:pPr marL="0" indent="0" eaLnBrk="1" hangingPunct="1">
              <a:spcBef>
                <a:spcPts val="0"/>
              </a:spcBef>
              <a:buNone/>
            </a:pPr>
            <a:endParaRPr lang="en-US" sz="1800" i="1" dirty="0"/>
          </a:p>
          <a:p>
            <a:pPr marL="0" indent="0" eaLnBrk="1" hangingPunct="1">
              <a:spcBef>
                <a:spcPts val="0"/>
              </a:spcBef>
              <a:buNone/>
            </a:pPr>
            <a:endParaRPr lang="en-US" sz="1800" b="1" dirty="0"/>
          </a:p>
          <a:p>
            <a:pPr marL="0" indent="0" eaLnBrk="1" hangingPunct="1">
              <a:spcBef>
                <a:spcPts val="0"/>
              </a:spcBef>
              <a:buNone/>
            </a:pPr>
            <a:endParaRPr lang="en-US" sz="2400" i="1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b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i="1" dirty="0"/>
              <a:t>      </a:t>
            </a:r>
            <a:endParaRPr lang="en-US" sz="2400" i="1" dirty="0"/>
          </a:p>
        </p:txBody>
      </p:sp>
      <p:pic>
        <p:nvPicPr>
          <p:cNvPr id="11" name="Picture 10" descr="http://image2.findagrave.com/photos/2012/143/39553567_1337793737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609" y="1857656"/>
            <a:ext cx="238203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6246770"/>
            <a:ext cx="5419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i="1" u="sng" dirty="0"/>
              <a:t>Later two works better-known but built on the first </a:t>
            </a:r>
            <a:endParaRPr lang="en-US" sz="2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908959" y="5388994"/>
            <a:ext cx="20876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Georges </a:t>
            </a:r>
            <a:r>
              <a:rPr lang="en-US" sz="2000" i="1" dirty="0" err="1"/>
              <a:t>Lemaître</a:t>
            </a:r>
            <a:r>
              <a:rPr lang="en-US" sz="2000" i="1" dirty="0"/>
              <a:t> </a:t>
            </a:r>
          </a:p>
          <a:p>
            <a:r>
              <a:rPr lang="en-GB" sz="2000" i="1" dirty="0"/>
              <a:t>     1894-1966</a:t>
            </a:r>
            <a:endParaRPr lang="en-IE" sz="2000" i="1" dirty="0"/>
          </a:p>
        </p:txBody>
      </p:sp>
    </p:spTree>
    <p:extLst>
      <p:ext uri="{BB962C8B-B14F-4D97-AF65-F5344CB8AC3E}">
        <p14:creationId xmlns:p14="http://schemas.microsoft.com/office/powerpoint/2010/main" val="4154423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759432" y="834988"/>
            <a:ext cx="4968552" cy="6858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200" dirty="0"/>
              <a:t>Biographical context</a:t>
            </a:r>
            <a:endParaRPr lang="en-GB" sz="3200" dirty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916832"/>
            <a:ext cx="6408712" cy="532568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/>
              <a:t>   </a:t>
            </a:r>
            <a:endParaRPr lang="en-US" sz="2400" b="1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/>
              <a:t>Early career 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800" i="1" dirty="0"/>
              <a:t>      Engineering → physics (1918)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800" i="1" dirty="0"/>
              <a:t>     Talent in general relativity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1800" b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1800" b="1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/>
              <a:t>RA at Cambridge (1923)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i="1" dirty="0"/>
              <a:t>    </a:t>
            </a:r>
            <a:r>
              <a:rPr lang="en-US" sz="1800" i="1" dirty="0"/>
              <a:t>Astronomy and cosmology (Eddington)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800" i="1" dirty="0"/>
              <a:t>           </a:t>
            </a:r>
            <a:endParaRPr lang="en-US" sz="1800" i="1" dirty="0" smtClean="0"/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endParaRPr lang="en-US" sz="2400" i="1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b="1" dirty="0"/>
              <a:t>RA at Cambridge MA (1924-5)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i="1" dirty="0"/>
              <a:t>      Astronomy at Harvard Observatory (Shapley)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i="1" dirty="0"/>
              <a:t>     PhD (GR) at MIT (Heymans)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i="1" dirty="0" smtClean="0"/>
              <a:t>      </a:t>
            </a: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     </a:t>
            </a:r>
            <a:endParaRPr lang="en-US" sz="2400" i="1" dirty="0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57175228"/>
              </p:ext>
            </p:extLst>
          </p:nvPr>
        </p:nvGraphicFramePr>
        <p:xfrm>
          <a:off x="7384568" y="166384"/>
          <a:ext cx="1685586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Photo Editor Photo" r:id="rId3" imgW="13076190" imgH="19133333" progId="">
                  <p:embed/>
                </p:oleObj>
              </mc:Choice>
              <mc:Fallback>
                <p:oleObj name="Photo Editor Photo" r:id="rId3" imgW="13076190" imgH="1913333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4568" y="166384"/>
                        <a:ext cx="1685586" cy="20882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2044FD7-F177-4F9A-BD66-818A21677D95}"/>
              </a:ext>
            </a:extLst>
          </p:cNvPr>
          <p:cNvPicPr/>
          <p:nvPr/>
        </p:nvPicPr>
        <p:blipFill rotWithShape="1">
          <a:blip r:embed="rId5"/>
          <a:srcRect l="5387" t="16030" r="18979" b="6743"/>
          <a:stretch/>
        </p:blipFill>
        <p:spPr bwMode="auto">
          <a:xfrm>
            <a:off x="5066915" y="2868869"/>
            <a:ext cx="4009712" cy="30264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E1C9BF-F92C-4196-81A8-4A06F91F6574}"/>
              </a:ext>
            </a:extLst>
          </p:cNvPr>
          <p:cNvSpPr/>
          <p:nvPr/>
        </p:nvSpPr>
        <p:spPr>
          <a:xfrm>
            <a:off x="4932040" y="6084010"/>
            <a:ext cx="4172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i="1" dirty="0"/>
              <a:t>Early-career researcher of the front rank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A69F6-0A3F-481A-A716-EA9837373C9B}"/>
              </a:ext>
            </a:extLst>
          </p:cNvPr>
          <p:cNvSpPr txBox="1"/>
          <p:nvPr/>
        </p:nvSpPr>
        <p:spPr>
          <a:xfrm>
            <a:off x="7634891" y="233687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/>
              <a:t>1894-1966</a:t>
            </a:r>
            <a:endParaRPr lang="en-IE" sz="1800" dirty="0"/>
          </a:p>
        </p:txBody>
      </p:sp>
    </p:spTree>
    <p:extLst>
      <p:ext uri="{BB962C8B-B14F-4D97-AF65-F5344CB8AC3E}">
        <p14:creationId xmlns:p14="http://schemas.microsoft.com/office/powerpoint/2010/main" val="272680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56" y="254732"/>
            <a:ext cx="7682824" cy="1143000"/>
          </a:xfrm>
        </p:spPr>
        <p:txBody>
          <a:bodyPr/>
          <a:lstStyle/>
          <a:p>
            <a:r>
              <a:rPr lang="en-GB" sz="3600" dirty="0"/>
              <a:t> </a:t>
            </a:r>
            <a:r>
              <a:rPr lang="en-GB" sz="3600" dirty="0" smtClean="0"/>
              <a:t>             </a:t>
            </a:r>
            <a:r>
              <a:rPr lang="en-IE" sz="3600" dirty="0" smtClean="0"/>
              <a:t>Scientific </a:t>
            </a:r>
            <a:r>
              <a:rPr lang="en-IE" sz="3600" dirty="0"/>
              <a:t>context:</a:t>
            </a:r>
            <a:br>
              <a:rPr lang="en-IE" sz="3600" dirty="0"/>
            </a:br>
            <a:r>
              <a:rPr lang="en-IE" sz="3200" dirty="0"/>
              <a:t> </a:t>
            </a:r>
            <a:r>
              <a:rPr lang="en-IE" sz="3600" dirty="0" smtClean="0"/>
              <a:t>The </a:t>
            </a:r>
            <a:r>
              <a:rPr lang="en-IE" sz="3600" dirty="0"/>
              <a:t>general theory of relativity  (1915)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336" y="1802904"/>
            <a:ext cx="7772400" cy="1812032"/>
          </a:xfrm>
        </p:spPr>
        <p:txBody>
          <a:bodyPr/>
          <a:lstStyle/>
          <a:p>
            <a:pPr marL="0" indent="0">
              <a:buNone/>
            </a:pPr>
            <a:endParaRPr lang="en-GB" sz="2000" i="1" dirty="0">
              <a:latin typeface="Cambria Math"/>
            </a:endParaRPr>
          </a:p>
          <a:p>
            <a:pPr marL="0" indent="0">
              <a:buNone/>
            </a:pPr>
            <a:r>
              <a:rPr lang="en-GB" sz="2000" dirty="0"/>
              <a:t>			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	</a:t>
            </a:r>
          </a:p>
        </p:txBody>
      </p:sp>
      <p:pic>
        <p:nvPicPr>
          <p:cNvPr id="7" name="Picture 367" descr="http://file.scirp.org/Html/2-4500132%5C1fcc94ca-019a-4f84-88d6-adbe12e5f20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54" y="4310179"/>
            <a:ext cx="1451600" cy="37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11213" y="4895096"/>
                <a:ext cx="2396554" cy="9089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/>
                            </a:rPr>
                            <m:t>𝑑𝑠</m:t>
                          </m:r>
                        </m:e>
                        <m:sup>
                          <m:r>
                            <a:rPr lang="en-GB" sz="1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800" i="1">
                              <a:latin typeface="Cambria Math"/>
                            </a:rPr>
                            <m:t>𝜇</m:t>
                          </m:r>
                          <m:r>
                            <a:rPr lang="en-GB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GB" sz="1800" i="1">
                              <a:latin typeface="Cambria Math"/>
                            </a:rPr>
                            <m:t>𝜈</m:t>
                          </m:r>
                          <m:r>
                            <a:rPr lang="en-GB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GB" sz="1800" i="1">
                              <a:latin typeface="Cambria Math"/>
                            </a:rPr>
                            <m:t>4</m:t>
                          </m:r>
                        </m:sup>
                        <m:e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/>
                                </a:rPr>
                                <m:t>𝜇𝜈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/>
                                </a:rPr>
                                <m:t>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/>
                                </a:rPr>
                                <m:t>𝜈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13" y="4895096"/>
                <a:ext cx="2396554" cy="9089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394662" y="3190837"/>
            <a:ext cx="4499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/>
              <a:t>  T</a:t>
            </a:r>
            <a:r>
              <a:rPr lang="en-GB" sz="1800" i="1" dirty="0" smtClean="0"/>
              <a:t>he </a:t>
            </a:r>
            <a:r>
              <a:rPr lang="en-GB" sz="1800" i="1" dirty="0"/>
              <a:t>geometry </a:t>
            </a:r>
            <a:r>
              <a:rPr lang="en-GB" sz="1800" i="1" dirty="0" smtClean="0"/>
              <a:t>of </a:t>
            </a:r>
            <a:r>
              <a:rPr lang="en-GB" sz="1800" i="1" dirty="0"/>
              <a:t>space-time </a:t>
            </a:r>
            <a:r>
              <a:rPr lang="en-GB" sz="1800" i="1" dirty="0" smtClean="0"/>
              <a:t>is determined by </a:t>
            </a:r>
          </a:p>
          <a:p>
            <a:r>
              <a:rPr lang="en-GB" sz="1800" i="1" dirty="0" smtClean="0"/>
              <a:t>   the </a:t>
            </a:r>
            <a:r>
              <a:rPr lang="en-GB" sz="1800" i="1" dirty="0"/>
              <a:t>density and flow of mass-energy </a:t>
            </a:r>
          </a:p>
        </p:txBody>
      </p:sp>
      <p:pic>
        <p:nvPicPr>
          <p:cNvPr id="1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84" y="1606379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http://www.daviddarling.info/images/Riemann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37" y="1731428"/>
            <a:ext cx="1345753" cy="1647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/>
          <p:nvPr/>
        </p:nvPicPr>
        <p:blipFill rotWithShape="1">
          <a:blip r:embed="rId7"/>
          <a:srcRect l="34949" t="45068" r="43367" b="45068"/>
          <a:stretch/>
        </p:blipFill>
        <p:spPr bwMode="auto">
          <a:xfrm>
            <a:off x="3364181" y="1844824"/>
            <a:ext cx="2493740" cy="9367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355414"/>
              </p:ext>
            </p:extLst>
          </p:nvPr>
        </p:nvGraphicFramePr>
        <p:xfrm>
          <a:off x="6229715" y="4236588"/>
          <a:ext cx="2898080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Photo Editor Photo" r:id="rId8" imgW="2390476" imgH="1762371" progId="">
                  <p:embed/>
                </p:oleObj>
              </mc:Choice>
              <mc:Fallback>
                <p:oleObj name="Photo Editor Photo" r:id="rId8" imgW="2390476" imgH="1762371" progId="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9715" y="4236588"/>
                        <a:ext cx="2898080" cy="2376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659543" y="6209475"/>
            <a:ext cx="3754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IE" sz="2000" i="1" dirty="0"/>
              <a:t>G</a:t>
            </a:r>
            <a:r>
              <a:rPr lang="en-IE" sz="2000" i="1" dirty="0" smtClean="0"/>
              <a:t>ravity </a:t>
            </a:r>
            <a:r>
              <a:rPr lang="en-IE" sz="2000" i="1" dirty="0"/>
              <a:t>= curvature of space-time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4919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971600" y="288868"/>
            <a:ext cx="8352928" cy="1152128"/>
          </a:xfrm>
        </p:spPr>
        <p:txBody>
          <a:bodyPr/>
          <a:lstStyle/>
          <a:p>
            <a:pPr eaLnBrk="1" hangingPunct="1"/>
            <a:r>
              <a:rPr lang="en-IE" sz="3200" dirty="0"/>
              <a:t>                Applying GR to the cosmos : </a:t>
            </a:r>
            <a:br>
              <a:rPr lang="en-IE" sz="3200" dirty="0"/>
            </a:br>
            <a:r>
              <a:rPr lang="en-IE" sz="3200" dirty="0"/>
              <a:t>               The Einstein World  (1917) 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07504" y="1435062"/>
                <a:ext cx="5436096" cy="5418385"/>
              </a:xfrm>
            </p:spPr>
            <p:txBody>
              <a:bodyPr/>
              <a:lstStyle/>
              <a:p>
                <a:pPr eaLnBrk="1" hangingPunct="1">
                  <a:buNone/>
                </a:pPr>
                <a:endParaRPr lang="en-IE" sz="2000" i="1" dirty="0"/>
              </a:p>
              <a:p>
                <a:pPr eaLnBrk="1" hangingPunct="1"/>
                <a:r>
                  <a:rPr lang="en-IE" sz="2000" b="1" dirty="0"/>
                  <a:t>Assume static universe </a:t>
                </a:r>
                <a:r>
                  <a:rPr lang="en-IE" sz="1800" i="1" dirty="0"/>
                  <a:t>(observation)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  Non-zero, static, uniform density of matter </a:t>
                </a:r>
              </a:p>
              <a:p>
                <a:pPr marL="0" indent="0" eaLnBrk="1" hangingPunct="1">
                  <a:buNone/>
                </a:pPr>
                <a:endParaRPr lang="en-IE" sz="1800" i="1" dirty="0"/>
              </a:p>
              <a:p>
                <a:pPr eaLnBrk="1" hangingPunct="1"/>
                <a:r>
                  <a:rPr lang="en-IE" sz="2000" b="1" dirty="0"/>
                  <a:t>Assume closed spatial curvature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 To conform with </a:t>
                </a:r>
                <a:r>
                  <a:rPr lang="en-IE" sz="1800" i="1" dirty="0" smtClean="0"/>
                  <a:t>Mach’s principle</a:t>
                </a:r>
                <a:endParaRPr lang="en-IE" sz="1800" i="1" dirty="0"/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 Solves problem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𝜇𝜈</m:t>
                        </m:r>
                      </m:sub>
                    </m:sSub>
                  </m:oMath>
                </a14:m>
                <a:r>
                  <a:rPr lang="en-IE" sz="1800" i="1" dirty="0"/>
                  <a:t> at infinity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2000" b="1" dirty="0"/>
                  <a:t>      New term necessary in GFE*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2400" i="1" dirty="0"/>
                  <a:t>     </a:t>
                </a:r>
                <a:r>
                  <a:rPr lang="en-IE" sz="1800" i="1" dirty="0"/>
                  <a:t>Allowed by relativity 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/>
                  <a:t>      Needed for non-zero solution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</a:pPr>
                <a:r>
                  <a:rPr lang="en-IE" sz="1800" i="1" dirty="0"/>
                  <a:t>      </a:t>
                </a:r>
                <a:r>
                  <a:rPr lang="en-GB" sz="1600" dirty="0"/>
                  <a:t>		</a:t>
                </a:r>
                <a:endParaRPr lang="en-IE" sz="1600" b="1" dirty="0"/>
              </a:p>
              <a:p>
                <a:pPr eaLnBrk="1" hangingPunct="1"/>
                <a:r>
                  <a:rPr lang="en-IE" sz="2000" b="1" dirty="0"/>
                  <a:t>Quantitative model of the universe </a:t>
                </a:r>
              </a:p>
              <a:p>
                <a:pPr marL="0" indent="0" eaLnBrk="1" hangingPunct="1">
                  <a:buNone/>
                </a:pPr>
                <a:r>
                  <a:rPr lang="en-IE" sz="2000" i="1" dirty="0"/>
                  <a:t>      </a:t>
                </a:r>
                <a:r>
                  <a:rPr lang="en-IE" sz="1800" i="1" dirty="0"/>
                  <a:t>Cosmic radius related to matter density 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 Cosmic radius related to cosmological constant</a:t>
                </a:r>
                <a:endParaRPr lang="en-GB" sz="1800" i="1" dirty="0"/>
              </a:p>
            </p:txBody>
          </p:sp>
        </mc:Choice>
        <mc:Fallback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7504" y="1435062"/>
                <a:ext cx="5436096" cy="5418385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/>
          <p:nvPr/>
        </p:nvPicPr>
        <p:blipFill rotWithShape="1">
          <a:blip r:embed="rId4"/>
          <a:srcRect l="35842" t="47280" r="44387" b="41156"/>
          <a:stretch/>
        </p:blipFill>
        <p:spPr bwMode="auto">
          <a:xfrm>
            <a:off x="6955993" y="5985655"/>
            <a:ext cx="1650021" cy="7378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Image result for spherical univer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622" y="1700808"/>
            <a:ext cx="2736304" cy="211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6"/>
          <a:srcRect l="39087" t="69018" r="42168" b="24838"/>
          <a:stretch/>
        </p:blipFill>
        <p:spPr bwMode="auto">
          <a:xfrm>
            <a:off x="6501132" y="5095148"/>
            <a:ext cx="2427175" cy="72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7"/>
          <a:srcRect l="35630" t="35454" r="40838" b="52728"/>
          <a:stretch/>
        </p:blipFill>
        <p:spPr bwMode="auto">
          <a:xfrm>
            <a:off x="6424671" y="4078695"/>
            <a:ext cx="2580098" cy="811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ight Arrow 14"/>
          <p:cNvSpPr/>
          <p:nvPr/>
        </p:nvSpPr>
        <p:spPr bwMode="auto">
          <a:xfrm>
            <a:off x="189218" y="4221088"/>
            <a:ext cx="216024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29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871700" y="662913"/>
            <a:ext cx="5400600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The de Sitter universe</a:t>
            </a:r>
            <a:endParaRPr lang="en-US" sz="32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79" y="1642455"/>
            <a:ext cx="6569586" cy="5013579"/>
          </a:xfrm>
        </p:spPr>
        <p:txBody>
          <a:bodyPr/>
          <a:lstStyle/>
          <a:p>
            <a:pPr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2400" b="1" dirty="0"/>
              <a:t>Alternate cosmic solution</a:t>
            </a:r>
          </a:p>
          <a:p>
            <a:pPr marL="0" indent="0" eaLnBrk="1" hangingPunct="1">
              <a:buNone/>
            </a:pPr>
            <a:r>
              <a:rPr lang="en-IE" sz="1800" b="1" dirty="0"/>
              <a:t>      </a:t>
            </a:r>
            <a:r>
              <a:rPr lang="en-IE" sz="1800" i="1" dirty="0"/>
              <a:t>A universe empty of matter (1917)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Curvature of </a:t>
            </a:r>
            <a:r>
              <a:rPr lang="en-IE" sz="1800" i="1" dirty="0" err="1"/>
              <a:t>spacetime</a:t>
            </a:r>
            <a:r>
              <a:rPr lang="en-IE" sz="1800" i="1" dirty="0"/>
              <a:t> determined by cosmic constant 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endParaRPr lang="en-IE" sz="1800" b="1" dirty="0"/>
          </a:p>
          <a:p>
            <a:pPr eaLnBrk="1" hangingPunct="1"/>
            <a:r>
              <a:rPr lang="en-IE" sz="2400" b="1" dirty="0"/>
              <a:t>Einstein’s reaction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Unrealistic; conflict with Mach’s principle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Mathematically unsound? Singularity?</a:t>
            </a:r>
          </a:p>
          <a:p>
            <a:pPr eaLnBrk="1" hangingPunct="1"/>
            <a:endParaRPr lang="en-IE" sz="1800" b="1" dirty="0"/>
          </a:p>
          <a:p>
            <a:pPr eaLnBrk="1" hangingPunct="1"/>
            <a:r>
              <a:rPr lang="en-IE" sz="2400" b="1" dirty="0"/>
              <a:t>The Einstein-</a:t>
            </a:r>
            <a:r>
              <a:rPr lang="en-IE" sz="2400" b="1" dirty="0" err="1"/>
              <a:t>deSitter</a:t>
            </a:r>
            <a:r>
              <a:rPr lang="en-IE" sz="2400" b="1" dirty="0"/>
              <a:t>-Weyl-Klein debate </a:t>
            </a:r>
            <a:endParaRPr lang="en-IE" sz="2400" b="1" dirty="0" smtClean="0"/>
          </a:p>
          <a:p>
            <a:pPr marL="0" indent="0" eaLnBrk="1" hangingPunct="1">
              <a:buNone/>
            </a:pPr>
            <a:r>
              <a:rPr lang="en-IE" sz="2000" i="1" dirty="0" smtClean="0"/>
              <a:t>      </a:t>
            </a:r>
            <a:r>
              <a:rPr lang="en-IE" sz="1800" i="1" dirty="0" smtClean="0"/>
              <a:t>Static </a:t>
            </a:r>
            <a:r>
              <a:rPr lang="en-IE" sz="1800" i="1" dirty="0"/>
              <a:t>or non-static - a matter of co-ordinates? 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2400" b="1" dirty="0"/>
              <a:t>Interest from </a:t>
            </a:r>
            <a:r>
              <a:rPr lang="en-IE" sz="2400" b="1" dirty="0" smtClean="0"/>
              <a:t>astronomers</a:t>
            </a:r>
          </a:p>
          <a:p>
            <a:pPr marL="0" indent="0" eaLnBrk="1" hangingPunct="1">
              <a:buNone/>
            </a:pPr>
            <a:r>
              <a:rPr lang="en-IE" sz="1800" i="1" dirty="0" smtClean="0"/>
              <a:t>       Prediction </a:t>
            </a:r>
            <a:r>
              <a:rPr lang="en-IE" sz="1800" i="1" dirty="0"/>
              <a:t>of redshifts  </a:t>
            </a:r>
          </a:p>
          <a:p>
            <a:pPr eaLnBrk="1" hangingPunct="1"/>
            <a:endParaRPr lang="en-IE" sz="2000" b="1" dirty="0"/>
          </a:p>
          <a:p>
            <a:pPr eaLnBrk="1" hangingPunct="1"/>
            <a:endParaRPr lang="en-IE" sz="2000" b="1" dirty="0"/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r>
              <a:rPr lang="en-IE" sz="1800" i="1" dirty="0" smtClean="0"/>
              <a:t>  </a:t>
            </a:r>
            <a:endParaRPr lang="en-IE" sz="1800" b="1" dirty="0"/>
          </a:p>
          <a:p>
            <a:pPr marL="0" indent="0" eaLnBrk="1" hangingPunct="1">
              <a:buNone/>
            </a:pPr>
            <a:endParaRPr lang="en-IE" sz="1800" i="1" dirty="0"/>
          </a:p>
          <a:p>
            <a:pPr marL="0" indent="0" eaLnBrk="1" hangingPunct="1">
              <a:buNone/>
            </a:pPr>
            <a:endParaRPr lang="en-IE" sz="1800" i="1" dirty="0"/>
          </a:p>
        </p:txBody>
      </p:sp>
      <p:pic>
        <p:nvPicPr>
          <p:cNvPr id="208898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838" y="740405"/>
            <a:ext cx="1455880" cy="191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/>
          <a:srcRect l="34833" t="60745" r="38045" b="30983"/>
          <a:stretch/>
        </p:blipFill>
        <p:spPr bwMode="auto">
          <a:xfrm>
            <a:off x="4868572" y="1713580"/>
            <a:ext cx="2780073" cy="6584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/>
          <a:srcRect l="40683" t="74454" r="42034" b="13964"/>
          <a:stretch/>
        </p:blipFill>
        <p:spPr bwMode="auto">
          <a:xfrm>
            <a:off x="5634177" y="2494809"/>
            <a:ext cx="2012576" cy="586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53267" y="2896800"/>
            <a:ext cx="170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800" i="1" dirty="0"/>
              <a:t>Willem de Sitter</a:t>
            </a:r>
          </a:p>
        </p:txBody>
      </p:sp>
      <p:pic>
        <p:nvPicPr>
          <p:cNvPr id="11" name="Picture 10"/>
          <p:cNvPicPr/>
          <p:nvPr/>
        </p:nvPicPr>
        <p:blipFill rotWithShape="1">
          <a:blip r:embed="rId6"/>
          <a:srcRect l="12713" t="22946" r="23721" b="8630"/>
          <a:stretch/>
        </p:blipFill>
        <p:spPr bwMode="auto">
          <a:xfrm>
            <a:off x="6422399" y="3449729"/>
            <a:ext cx="2619751" cy="3379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666936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5954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404664"/>
            <a:ext cx="7577946" cy="11430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200" dirty="0"/>
              <a:t>De Sitter effect and astronomy</a:t>
            </a:r>
            <a:endParaRPr lang="en-GB" sz="3200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-57260" y="1484784"/>
            <a:ext cx="6300192" cy="5373216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IE" sz="2400" dirty="0"/>
          </a:p>
          <a:p>
            <a:pPr eaLnBrk="1" hangingPunct="1"/>
            <a:r>
              <a:rPr lang="en-IE" sz="2000" b="1" dirty="0"/>
              <a:t>Karl </a:t>
            </a:r>
            <a:r>
              <a:rPr lang="en-IE" sz="2000" b="1" dirty="0" err="1"/>
              <a:t>Wirtz</a:t>
            </a:r>
            <a:r>
              <a:rPr lang="en-IE" sz="2000" b="1" dirty="0"/>
              <a:t> </a:t>
            </a:r>
            <a:r>
              <a:rPr lang="en-IE" sz="2000" dirty="0"/>
              <a:t>(1922,24)</a:t>
            </a:r>
          </a:p>
          <a:p>
            <a:pPr eaLnBrk="1" hangingPunct="1">
              <a:buNone/>
            </a:pPr>
            <a:r>
              <a:rPr lang="en-IE" sz="2400" i="1" dirty="0"/>
              <a:t>     </a:t>
            </a:r>
            <a:r>
              <a:rPr lang="en-IE" sz="1800" i="1" dirty="0"/>
              <a:t>Redshifts of nebulae increasing with </a:t>
            </a:r>
            <a:r>
              <a:rPr lang="en-IE" sz="1800" i="1" dirty="0" smtClean="0"/>
              <a:t>distance?</a:t>
            </a:r>
            <a:endParaRPr lang="en-IE" sz="1800" i="1" dirty="0"/>
          </a:p>
          <a:p>
            <a:pPr eaLnBrk="1" hangingPunct="1">
              <a:buNone/>
            </a:pPr>
            <a:r>
              <a:rPr lang="en-IE" sz="1800" i="1" dirty="0"/>
              <a:t>      Dispersal effect? </a:t>
            </a:r>
            <a:r>
              <a:rPr lang="en-GB" sz="1800" i="1" dirty="0"/>
              <a:t>v = 2200 – 1200 log (</a:t>
            </a:r>
            <a:r>
              <a:rPr lang="en-GB" sz="1800" i="1" dirty="0" err="1"/>
              <a:t>Dm</a:t>
            </a:r>
            <a:r>
              <a:rPr lang="en-GB" sz="1800" i="1" dirty="0"/>
              <a:t>)</a:t>
            </a:r>
            <a:endParaRPr lang="en-IE" sz="1800" i="1" dirty="0"/>
          </a:p>
          <a:p>
            <a:pPr eaLnBrk="1" hangingPunct="1"/>
            <a:endParaRPr lang="en-IE" sz="1800" b="1" dirty="0"/>
          </a:p>
          <a:p>
            <a:pPr eaLnBrk="1" hangingPunct="1"/>
            <a:r>
              <a:rPr lang="en-IE" sz="2000" b="1" dirty="0" err="1"/>
              <a:t>Ludwik</a:t>
            </a:r>
            <a:r>
              <a:rPr lang="en-IE" sz="2000" b="1" dirty="0"/>
              <a:t> Silberstein </a:t>
            </a:r>
            <a:r>
              <a:rPr lang="en-IE" sz="2000" dirty="0"/>
              <a:t>(1924)</a:t>
            </a:r>
          </a:p>
          <a:p>
            <a:pPr marL="0" indent="0" eaLnBrk="1" hangingPunct="1">
              <a:buNone/>
            </a:pPr>
            <a:r>
              <a:rPr lang="en-IE" sz="2000" dirty="0"/>
              <a:t>      </a:t>
            </a:r>
            <a:r>
              <a:rPr lang="en-IE" sz="1800" i="1" dirty="0"/>
              <a:t>Relation between redshifts, distance, curvature</a:t>
            </a:r>
          </a:p>
          <a:p>
            <a:pPr marL="0" indent="0" eaLnBrk="1" hangingPunct="1">
              <a:buNone/>
            </a:pPr>
            <a:r>
              <a:rPr lang="en-GB" sz="1800" dirty="0"/>
              <a:t>      </a:t>
            </a:r>
            <a:r>
              <a:rPr lang="el-GR" sz="1800" dirty="0"/>
              <a:t>Δλ/λ</a:t>
            </a:r>
            <a:r>
              <a:rPr lang="en-US" sz="1800" dirty="0"/>
              <a:t>  </a:t>
            </a:r>
            <a:r>
              <a:rPr lang="el-GR" sz="1800" i="1" dirty="0"/>
              <a:t>=</a:t>
            </a:r>
            <a:r>
              <a:rPr lang="en-US" sz="1800" i="1" dirty="0"/>
              <a:t>  </a:t>
            </a:r>
            <a:r>
              <a:rPr lang="el-GR" sz="1800" i="1" dirty="0"/>
              <a:t>+/-</a:t>
            </a:r>
            <a:r>
              <a:rPr lang="en-US" sz="1800" i="1" dirty="0"/>
              <a:t>  r/R  (global clusters)</a:t>
            </a:r>
            <a:endParaRPr lang="en-IE" sz="1800" i="1" dirty="0"/>
          </a:p>
          <a:p>
            <a:pPr eaLnBrk="1" hangingPunct="1">
              <a:buNone/>
            </a:pPr>
            <a:endParaRPr lang="en-IE" sz="1800" dirty="0"/>
          </a:p>
          <a:p>
            <a:pPr eaLnBrk="1" hangingPunct="1"/>
            <a:r>
              <a:rPr lang="en-IE" sz="2000" b="1" dirty="0"/>
              <a:t>Knut </a:t>
            </a:r>
            <a:r>
              <a:rPr lang="en-IE" sz="2000" b="1" dirty="0" err="1"/>
              <a:t>Lundmark</a:t>
            </a:r>
            <a:r>
              <a:rPr lang="en-IE" sz="2000" b="1" dirty="0"/>
              <a:t> </a:t>
            </a:r>
            <a:r>
              <a:rPr lang="en-IE" sz="2000" dirty="0"/>
              <a:t>(1924,25)</a:t>
            </a:r>
          </a:p>
          <a:p>
            <a:pPr eaLnBrk="1" hangingPunct="1">
              <a:buNone/>
            </a:pPr>
            <a:r>
              <a:rPr lang="en-IE" sz="2000" i="1" dirty="0"/>
              <a:t>     </a:t>
            </a:r>
            <a:r>
              <a:rPr lang="en-IE" sz="1800" i="1" dirty="0"/>
              <a:t>Velocity against distance; clusters, nebulae</a:t>
            </a:r>
          </a:p>
          <a:p>
            <a:pPr eaLnBrk="1" hangingPunct="1">
              <a:buNone/>
            </a:pPr>
            <a:r>
              <a:rPr lang="en-IE" sz="1800" i="1" dirty="0"/>
              <a:t>     </a:t>
            </a:r>
          </a:p>
          <a:p>
            <a:pPr eaLnBrk="1" hangingPunct="1"/>
            <a:r>
              <a:rPr lang="en-IE" sz="2000" b="1" dirty="0"/>
              <a:t>Gustav </a:t>
            </a:r>
            <a:r>
              <a:rPr lang="en-IE" sz="2000" b="1" dirty="0" err="1"/>
              <a:t>Str</a:t>
            </a:r>
            <a:r>
              <a:rPr lang="en-GB" sz="2000" b="1" dirty="0"/>
              <a:t>ö</a:t>
            </a:r>
            <a:r>
              <a:rPr lang="en-IE" sz="2000" b="1" dirty="0" err="1"/>
              <a:t>mberg</a:t>
            </a:r>
            <a:r>
              <a:rPr lang="en-IE" sz="2000" b="1" dirty="0"/>
              <a:t> </a:t>
            </a:r>
            <a:r>
              <a:rPr lang="en-IE" sz="2000" dirty="0"/>
              <a:t>(1925)</a:t>
            </a:r>
          </a:p>
          <a:p>
            <a:pPr eaLnBrk="1" hangingPunct="1">
              <a:buNone/>
            </a:pPr>
            <a:r>
              <a:rPr lang="en-IE" sz="1800" i="1" dirty="0"/>
              <a:t>     </a:t>
            </a:r>
            <a:r>
              <a:rPr lang="en-IE" sz="1800" i="1" dirty="0" err="1"/>
              <a:t>Vel</a:t>
            </a:r>
            <a:r>
              <a:rPr lang="en-IE" sz="1800" i="1" dirty="0"/>
              <a:t>/</a:t>
            </a:r>
            <a:r>
              <a:rPr lang="en-IE" sz="1800" i="1" dirty="0" err="1"/>
              <a:t>dist</a:t>
            </a:r>
            <a:r>
              <a:rPr lang="en-IE" sz="1800" i="1" dirty="0"/>
              <a:t> relation for globular clusters, nebulae?</a:t>
            </a:r>
          </a:p>
          <a:p>
            <a:pPr marL="0" indent="0" eaLnBrk="1" hangingPunct="1">
              <a:buNone/>
            </a:pPr>
            <a:endParaRPr lang="en-IE" sz="2400" dirty="0"/>
          </a:p>
          <a:p>
            <a:pPr eaLnBrk="1" hangingPunct="1"/>
            <a:endParaRPr lang="en-IE" sz="2400" dirty="0"/>
          </a:p>
        </p:txBody>
      </p:sp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3" y="1823293"/>
            <a:ext cx="16002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5" y="1743298"/>
            <a:ext cx="161367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48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4437112"/>
            <a:ext cx="1440160" cy="214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0" name="Picture 2" descr="http://sok.riksarkivet.se/SBL/bilder/9868_7_024_00000338_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306" y="4437112"/>
            <a:ext cx="1572804" cy="214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764704"/>
            <a:ext cx="6048672" cy="782960"/>
          </a:xfrm>
        </p:spPr>
        <p:txBody>
          <a:bodyPr/>
          <a:lstStyle/>
          <a:p>
            <a:pPr eaLnBrk="1" hangingPunct="1"/>
            <a:r>
              <a:rPr lang="en-GB" sz="3200" dirty="0"/>
              <a:t>   </a:t>
            </a:r>
            <a:r>
              <a:rPr lang="en-GB" sz="3200" dirty="0" err="1"/>
              <a:t>Lemaître</a:t>
            </a:r>
            <a:r>
              <a:rPr lang="en-IE" sz="3200" dirty="0"/>
              <a:t>’s breakthrough (1925)</a:t>
            </a:r>
            <a:endParaRPr lang="en-GB" sz="3200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7504" y="1340768"/>
            <a:ext cx="6480720" cy="5688632"/>
          </a:xfrm>
        </p:spPr>
        <p:txBody>
          <a:bodyPr/>
          <a:lstStyle/>
          <a:p>
            <a:pPr marL="0" indent="0" eaLnBrk="1" hangingPunct="1">
              <a:buNone/>
            </a:pPr>
            <a:endParaRPr lang="en-IE" sz="2400" i="1" dirty="0"/>
          </a:p>
          <a:p>
            <a:pPr eaLnBrk="1" hangingPunct="1"/>
            <a:r>
              <a:rPr lang="en-IE" sz="2400" i="1" dirty="0"/>
              <a:t> </a:t>
            </a:r>
            <a:r>
              <a:rPr lang="en-IE" sz="2000" b="1" dirty="0"/>
              <a:t>de Sitter line element has a spatial centre </a:t>
            </a:r>
          </a:p>
          <a:p>
            <a:pPr marL="0" indent="0" eaLnBrk="1" hangingPunct="1">
              <a:buNone/>
            </a:pPr>
            <a:endParaRPr lang="en-IE" sz="2400" dirty="0"/>
          </a:p>
          <a:p>
            <a:pPr marL="0" indent="0" eaLnBrk="1" hangingPunct="1">
              <a:buNone/>
            </a:pPr>
            <a:r>
              <a:rPr lang="en-IE" sz="2400" i="1" dirty="0"/>
              <a:t>       </a:t>
            </a:r>
            <a:endParaRPr lang="en-US" sz="1800" i="1" dirty="0"/>
          </a:p>
          <a:p>
            <a:pPr eaLnBrk="1" hangingPunct="1"/>
            <a:endParaRPr lang="en-IE" sz="2000" b="1" dirty="0"/>
          </a:p>
          <a:p>
            <a:pPr eaLnBrk="1" hangingPunct="1"/>
            <a:r>
              <a:rPr lang="en-IE" sz="2000" b="1" dirty="0"/>
              <a:t>Rewrite de Sitter line element as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endParaRPr lang="en-IE" sz="1800" b="1" i="1" u="sng" dirty="0"/>
          </a:p>
          <a:p>
            <a:pPr marL="0" indent="0" eaLnBrk="1" hangingPunct="1">
              <a:buNone/>
            </a:pPr>
            <a:endParaRPr lang="en-IE" sz="2000" b="1" dirty="0"/>
          </a:p>
          <a:p>
            <a:pPr eaLnBrk="1" hangingPunct="1"/>
            <a:endParaRPr lang="en-IE" sz="2000" b="1" dirty="0"/>
          </a:p>
          <a:p>
            <a:pPr eaLnBrk="1" hangingPunct="1"/>
            <a:r>
              <a:rPr lang="en-IE" sz="2000" b="1" dirty="0"/>
              <a:t>Homogeneous in space</a:t>
            </a:r>
          </a:p>
          <a:p>
            <a:pPr marL="0" indent="0" eaLnBrk="1" hangingPunct="1">
              <a:buNone/>
            </a:pPr>
            <a:r>
              <a:rPr lang="en-IE" sz="2000" i="1" dirty="0"/>
              <a:t>     </a:t>
            </a:r>
            <a:r>
              <a:rPr lang="en-IE" sz="1800" i="1" dirty="0"/>
              <a:t>Starts from time t = 0</a:t>
            </a:r>
            <a:endParaRPr lang="en-IE" sz="1800" dirty="0"/>
          </a:p>
          <a:p>
            <a:pPr eaLnBrk="1" hangingPunct="1"/>
            <a:endParaRPr lang="en-IE" sz="1800" b="1" dirty="0"/>
          </a:p>
          <a:p>
            <a:r>
              <a:rPr lang="en-US" sz="2000" b="1" i="1" dirty="0" smtClean="0"/>
              <a:t>R</a:t>
            </a:r>
            <a:r>
              <a:rPr lang="en-US" sz="2000" b="1" dirty="0" smtClean="0"/>
              <a:t> increasing </a:t>
            </a:r>
            <a:r>
              <a:rPr lang="en-US" sz="2000" b="1" dirty="0"/>
              <a:t>over time</a:t>
            </a:r>
          </a:p>
          <a:p>
            <a:pPr marL="0" indent="0">
              <a:buNone/>
            </a:pPr>
            <a:r>
              <a:rPr lang="en-US" sz="2000" i="1" dirty="0"/>
              <a:t>     </a:t>
            </a:r>
            <a:r>
              <a:rPr lang="en-US" sz="1800" i="1" dirty="0"/>
              <a:t>No spatial curvature</a:t>
            </a:r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440016145"/>
              </p:ext>
            </p:extLst>
          </p:nvPr>
        </p:nvGraphicFramePr>
        <p:xfrm>
          <a:off x="7517644" y="1766826"/>
          <a:ext cx="1503505" cy="22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Photo Editor Photo" r:id="rId3" imgW="13076190" imgH="19133333" progId="">
                  <p:embed/>
                </p:oleObj>
              </mc:Choice>
              <mc:Fallback>
                <p:oleObj name="Photo Editor Photo" r:id="rId3" imgW="13076190" imgH="1913333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7644" y="1766826"/>
                        <a:ext cx="1503505" cy="22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7195479" y="4480697"/>
            <a:ext cx="18410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E" sz="1800" i="1" dirty="0"/>
              <a:t>Georges </a:t>
            </a:r>
            <a:r>
              <a:rPr lang="en-GB" sz="1800" i="1" dirty="0" err="1"/>
              <a:t>Lemaître</a:t>
            </a:r>
            <a:endParaRPr lang="en-GB" sz="18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D9BDF-5EC8-CA28-E3FD-0E45B30306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779" y="2391566"/>
            <a:ext cx="5904657" cy="5782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A69FC0-B8A9-5074-3B38-FAD6972DC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554" y="3895707"/>
            <a:ext cx="7194614" cy="5782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1ABBF0-9800-1469-81D3-00A688082F66}"/>
              </a:ext>
            </a:extLst>
          </p:cNvPr>
          <p:cNvSpPr txBox="1"/>
          <p:nvPr/>
        </p:nvSpPr>
        <p:spPr>
          <a:xfrm>
            <a:off x="5094312" y="587727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800" i="1" dirty="0" smtClean="0"/>
              <a:t>De Sitter </a:t>
            </a:r>
            <a:r>
              <a:rPr lang="en-IE" sz="1800" i="1" dirty="0"/>
              <a:t>solution is an expanding universe</a:t>
            </a:r>
          </a:p>
          <a:p>
            <a:r>
              <a:rPr lang="en-IE" sz="1800" i="1" dirty="0"/>
              <a:t>Chimes with astronomical measurements</a:t>
            </a:r>
            <a:endParaRPr lang="en-IE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91E99-B4E9-C88A-3E24-609ACB0A2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Large confetti">
            <a:extLst>
              <a:ext uri="{FF2B5EF4-FFF2-40B4-BE49-F238E27FC236}">
                <a16:creationId xmlns:a16="http://schemas.microsoft.com/office/drawing/2014/main" id="{003B4CD7-F3BB-B22C-1BC3-483BFF8973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640" y="764704"/>
            <a:ext cx="5777574" cy="782960"/>
          </a:xfrm>
        </p:spPr>
        <p:txBody>
          <a:bodyPr/>
          <a:lstStyle/>
          <a:p>
            <a:pPr eaLnBrk="1" hangingPunct="1"/>
            <a:r>
              <a:rPr lang="en-GB" sz="3200" dirty="0"/>
              <a:t>    </a:t>
            </a:r>
            <a:r>
              <a:rPr lang="en-GB" sz="3200" dirty="0" err="1"/>
              <a:t>Lemaître</a:t>
            </a:r>
            <a:r>
              <a:rPr lang="en-IE" sz="3200" dirty="0"/>
              <a:t>’s universe (1927)</a:t>
            </a:r>
            <a:endParaRPr lang="en-GB" sz="3200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E2D3DE3-BEDF-7203-F8CB-E26442BF9FE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1529408"/>
            <a:ext cx="7560840" cy="5328592"/>
          </a:xfrm>
        </p:spPr>
        <p:txBody>
          <a:bodyPr/>
          <a:lstStyle/>
          <a:p>
            <a:pPr marL="0" indent="0" eaLnBrk="1" hangingPunct="1">
              <a:buNone/>
            </a:pPr>
            <a:endParaRPr lang="en-IE" sz="2400" i="1" dirty="0"/>
          </a:p>
          <a:p>
            <a:pPr marL="0" indent="0" eaLnBrk="1" hangingPunct="1">
              <a:buNone/>
            </a:pPr>
            <a:r>
              <a:rPr lang="en-IE" sz="2400" i="1" dirty="0"/>
              <a:t> </a:t>
            </a:r>
          </a:p>
          <a:p>
            <a:pPr eaLnBrk="1" hangingPunct="1"/>
            <a:r>
              <a:rPr lang="en-IE" sz="2400" b="1" dirty="0" smtClean="0"/>
              <a:t>New solution: between Einstein and de Sitter models</a:t>
            </a:r>
          </a:p>
          <a:p>
            <a:pPr marL="0" indent="0" eaLnBrk="1" hangingPunct="1">
              <a:buNone/>
            </a:pPr>
            <a:r>
              <a:rPr lang="en-IE" sz="2000" i="1" dirty="0" smtClean="0"/>
              <a:t>      Matter-filled </a:t>
            </a:r>
            <a:r>
              <a:rPr lang="en-IE" sz="2000" i="1" dirty="0"/>
              <a:t>U of increasing radius</a:t>
            </a:r>
            <a:r>
              <a:rPr lang="en-IE" sz="2400" b="1" dirty="0"/>
              <a:t> </a:t>
            </a:r>
            <a:endParaRPr lang="en-IE" sz="2000" b="1" dirty="0" smtClean="0"/>
          </a:p>
          <a:p>
            <a:pPr marL="0" indent="0" eaLnBrk="1" hangingPunct="1">
              <a:buNone/>
            </a:pPr>
            <a:endParaRPr lang="en-IE" sz="2000" b="1" dirty="0"/>
          </a:p>
          <a:p>
            <a:pPr eaLnBrk="1" hangingPunct="1"/>
            <a:r>
              <a:rPr lang="en-IE" sz="2400" b="1" dirty="0"/>
              <a:t>Redshifts of galaxies  =  spatial expansion</a:t>
            </a:r>
            <a:r>
              <a:rPr lang="en-IE" sz="2400" i="1" dirty="0"/>
              <a:t>?</a:t>
            </a:r>
          </a:p>
          <a:p>
            <a:pPr marL="0" indent="0" eaLnBrk="1" hangingPunct="1">
              <a:buNone/>
            </a:pPr>
            <a:r>
              <a:rPr lang="en-IE" sz="2400" i="1" dirty="0"/>
              <a:t>       </a:t>
            </a:r>
            <a:r>
              <a:rPr lang="en-IE" sz="1800" i="1" dirty="0"/>
              <a:t>Rate of expansion from </a:t>
            </a:r>
            <a:r>
              <a:rPr lang="en-IE" sz="1800" i="1" dirty="0" err="1"/>
              <a:t>ave.</a:t>
            </a:r>
            <a:r>
              <a:rPr lang="en-IE" sz="1800" i="1" dirty="0"/>
              <a:t> distance and redshift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                    </a:t>
            </a:r>
            <a:r>
              <a:rPr lang="en-US" sz="1800" i="1" dirty="0"/>
              <a:t>H = 585 </a:t>
            </a:r>
            <a:r>
              <a:rPr lang="en-US" sz="1800" i="1" dirty="0" smtClean="0"/>
              <a:t>km/s/</a:t>
            </a:r>
            <a:r>
              <a:rPr lang="en-US" sz="1800" i="1" dirty="0" err="1" smtClean="0"/>
              <a:t>Mpc</a:t>
            </a:r>
            <a:endParaRPr lang="en-IE" sz="1800" dirty="0"/>
          </a:p>
          <a:p>
            <a:pPr marL="0" indent="0" eaLnBrk="1" hangingPunct="1">
              <a:buNone/>
            </a:pPr>
            <a:endParaRPr lang="en-IE" sz="1800" b="1" dirty="0"/>
          </a:p>
          <a:p>
            <a:r>
              <a:rPr lang="en-US" sz="2400" b="1" dirty="0"/>
              <a:t>Rejected by Einstein</a:t>
            </a:r>
          </a:p>
          <a:p>
            <a:pPr marL="0" indent="0">
              <a:buNone/>
            </a:pPr>
            <a:r>
              <a:rPr lang="en-US" sz="2000" i="1" dirty="0"/>
              <a:t>     </a:t>
            </a:r>
            <a:r>
              <a:rPr lang="en-US" sz="1800" i="1" dirty="0"/>
              <a:t>An idea whose time had not yet come </a:t>
            </a:r>
          </a:p>
        </p:txBody>
      </p:sp>
      <p:graphicFrame>
        <p:nvGraphicFramePr>
          <p:cNvPr id="2050" name="Object 5">
            <a:extLst>
              <a:ext uri="{FF2B5EF4-FFF2-40B4-BE49-F238E27FC236}">
                <a16:creationId xmlns:a16="http://schemas.microsoft.com/office/drawing/2014/main" id="{30D06486-38F7-8ED1-757B-8DFA9DA8CF18}"/>
              </a:ext>
            </a:extLst>
          </p:cNvPr>
          <p:cNvGraphicFramePr>
            <a:graphicFrameLocks noGrp="1" noChangeAspect="1"/>
          </p:cNvGraphicFramePr>
          <p:nvPr>
            <p:ph type="body" sz="half" idx="1"/>
            <p:extLst>
              <p:ext uri="{D42A27DB-BD31-4B8C-83A1-F6EECF244321}">
                <p14:modId xmlns:p14="http://schemas.microsoft.com/office/powerpoint/2010/main" val="2718609321"/>
              </p:ext>
            </p:extLst>
          </p:nvPr>
        </p:nvGraphicFramePr>
        <p:xfrm>
          <a:off x="7596950" y="1823504"/>
          <a:ext cx="1503505" cy="22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Photo Editor Photo" r:id="rId3" imgW="13076190" imgH="19133333" progId="">
                  <p:embed/>
                </p:oleObj>
              </mc:Choice>
              <mc:Fallback>
                <p:oleObj name="Photo Editor Photo" r:id="rId3" imgW="13076190" imgH="19133333" progId="">
                  <p:embed/>
                  <p:pic>
                    <p:nvPicPr>
                      <p:cNvPr id="205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950" y="1823504"/>
                        <a:ext cx="1503505" cy="22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4649" name="Picture 25">
            <a:extLst>
              <a:ext uri="{FF2B5EF4-FFF2-40B4-BE49-F238E27FC236}">
                <a16:creationId xmlns:a16="http://schemas.microsoft.com/office/drawing/2014/main" id="{24D38F4B-62F9-D413-6979-E123307C4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50" y="4293096"/>
            <a:ext cx="3332162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127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619672" y="831364"/>
            <a:ext cx="6408712" cy="685800"/>
          </a:xfrm>
        </p:spPr>
        <p:txBody>
          <a:bodyPr/>
          <a:lstStyle/>
          <a:p>
            <a:pPr eaLnBrk="1" hangingPunct="1"/>
            <a:r>
              <a:rPr lang="en-IE" sz="3600" dirty="0"/>
              <a:t> </a:t>
            </a:r>
            <a:r>
              <a:rPr lang="en-IE" sz="3200" dirty="0"/>
              <a:t>The paradigm </a:t>
            </a:r>
            <a:r>
              <a:rPr lang="en-IE" sz="3200" dirty="0" smtClean="0"/>
              <a:t>shift: Hubble’s law</a:t>
            </a:r>
            <a:endParaRPr lang="en-GB" sz="3200" dirty="0"/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5655" y="1988840"/>
            <a:ext cx="7545756" cy="511256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i="1" dirty="0"/>
              <a:t>   </a:t>
            </a:r>
            <a:endParaRPr lang="en-US" sz="2400" b="1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/>
              <a:t>RAS meeting (</a:t>
            </a:r>
            <a:r>
              <a:rPr lang="en-US" sz="2000" b="1" dirty="0" smtClean="0"/>
              <a:t>January 1930)</a:t>
            </a:r>
            <a:endParaRPr lang="en-US" sz="1800" i="1" dirty="0"/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i="1" dirty="0"/>
              <a:t>     </a:t>
            </a:r>
            <a:r>
              <a:rPr lang="en-US" sz="1800" i="1" dirty="0" smtClean="0"/>
              <a:t>Einstein</a:t>
            </a:r>
            <a:r>
              <a:rPr lang="en-US" sz="1800" i="1" dirty="0"/>
              <a:t>, de Sitter models </a:t>
            </a:r>
            <a:r>
              <a:rPr lang="en-US" sz="1800" i="1" dirty="0" smtClean="0"/>
              <a:t>cannot account for Hubble’s law</a:t>
            </a:r>
            <a:endParaRPr lang="en-US" sz="1800" i="1" dirty="0"/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800" i="1" dirty="0"/>
              <a:t>      Should alternative cosmologies be considered?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endParaRPr lang="en-GB" sz="1800" i="1" dirty="0"/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</a:pPr>
            <a:endParaRPr lang="en-US" sz="2400" i="1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b="1" dirty="0"/>
              <a:t>Reaction from Georges </a:t>
            </a:r>
            <a:r>
              <a:rPr lang="en-US" sz="2000" b="1" dirty="0" err="1"/>
              <a:t>Lemaître</a:t>
            </a:r>
            <a:endParaRPr lang="en-US" sz="2000" b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i="1" dirty="0"/>
              <a:t>      Letter to Eddington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i="1" dirty="0"/>
              <a:t>      Reminder of </a:t>
            </a:r>
            <a:r>
              <a:rPr lang="en-US" sz="1800" i="1" dirty="0" err="1"/>
              <a:t>Lemaître</a:t>
            </a:r>
            <a:r>
              <a:rPr lang="en-US" sz="1800" i="1" dirty="0"/>
              <a:t> (1927)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b="1" dirty="0"/>
              <a:t>Accepted by Eddington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i="1" dirty="0"/>
              <a:t>      </a:t>
            </a:r>
            <a:r>
              <a:rPr lang="en-US" sz="1800" i="1" dirty="0" err="1"/>
              <a:t>Lemaître</a:t>
            </a:r>
            <a:r>
              <a:rPr lang="en-US" sz="1800" i="1" dirty="0"/>
              <a:t> paper shared and cited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i="1" dirty="0"/>
              <a:t>     Republished in English in MNRAS (1931)</a:t>
            </a:r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     </a:t>
            </a:r>
            <a:endParaRPr lang="en-US" sz="2400" i="1" dirty="0"/>
          </a:p>
        </p:txBody>
      </p:sp>
      <p:pic>
        <p:nvPicPr>
          <p:cNvPr id="7" name="Picture 2" descr="http://upload.wikimedia.org/wikipedia/commons/2/24/Arthur_Stanley_Edding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49" y="5057800"/>
            <a:ext cx="1406263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109" y="5064813"/>
            <a:ext cx="1359720" cy="179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712" y="1762418"/>
            <a:ext cx="2442794" cy="305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74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835696" y="548680"/>
            <a:ext cx="5058744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    </a:t>
            </a:r>
            <a:r>
              <a:rPr lang="en-IE" sz="3600" dirty="0"/>
              <a:t>The Einstein World </a:t>
            </a:r>
            <a:endParaRPr lang="en-US" sz="36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6" y="1458524"/>
            <a:ext cx="5436096" cy="5418385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/>
          </a:p>
          <a:p>
            <a:pPr eaLnBrk="1" hangingPunct="1"/>
            <a:r>
              <a:rPr lang="en-IE" sz="2000" b="1" dirty="0"/>
              <a:t>Assume stasis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/>
              <a:t>No evidence to the contrary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Einstein’s model of the </a:t>
            </a:r>
            <a:r>
              <a:rPr lang="en-IE" sz="1800" i="1" u="sng" dirty="0"/>
              <a:t>Static Universe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2000" b="1" dirty="0"/>
              <a:t>Assume closed spatial curvature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To conform with Mach’s principle</a:t>
            </a:r>
          </a:p>
          <a:p>
            <a:pPr marL="0" indent="0" eaLnBrk="1" hangingPunct="1">
              <a:buNone/>
            </a:pPr>
            <a:r>
              <a:rPr lang="en-IE" sz="1800" i="1" dirty="0"/>
              <a:t>     Banish the boundaries! </a:t>
            </a:r>
            <a:endParaRPr lang="en-IE" sz="1200" i="1" dirty="0"/>
          </a:p>
          <a:p>
            <a:pPr marL="0" indent="0" eaLnBrk="1" hangingPunct="1">
              <a:buNone/>
            </a:pPr>
            <a:r>
              <a:rPr lang="en-IE" sz="1800" i="1" dirty="0"/>
              <a:t>     </a:t>
            </a:r>
          </a:p>
          <a:p>
            <a:pPr eaLnBrk="1" hangingPunct="1">
              <a:spcBef>
                <a:spcPts val="0"/>
              </a:spcBef>
            </a:pPr>
            <a:r>
              <a:rPr lang="en-IE" sz="2000" b="1" dirty="0"/>
              <a:t>The price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400" i="1" dirty="0"/>
              <a:t>     </a:t>
            </a:r>
            <a:r>
              <a:rPr lang="en-IE" sz="1800" i="1" dirty="0"/>
              <a:t>New term needed in field equations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The cosmological constant *</a:t>
            </a:r>
          </a:p>
          <a:p>
            <a:pPr marL="0" indent="0" eaLnBrk="1" hangingPunct="1">
              <a:buNone/>
            </a:pPr>
            <a:r>
              <a:rPr lang="en-GB" sz="1600" dirty="0"/>
              <a:t>		</a:t>
            </a:r>
            <a:endParaRPr lang="en-IE" sz="1600" b="1" dirty="0"/>
          </a:p>
          <a:p>
            <a:pPr eaLnBrk="1" hangingPunct="1"/>
            <a:r>
              <a:rPr lang="en-IE" sz="2000" b="1" dirty="0"/>
              <a:t>Quantitative model of the universe 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/>
              <a:t>Radius related to matter density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Radius related to cosmic constant</a:t>
            </a:r>
            <a:endParaRPr lang="en-GB" sz="1800" i="1" dirty="0"/>
          </a:p>
        </p:txBody>
      </p:sp>
      <p:pic>
        <p:nvPicPr>
          <p:cNvPr id="12" name="Picture 11"/>
          <p:cNvPicPr/>
          <p:nvPr/>
        </p:nvPicPr>
        <p:blipFill rotWithShape="1">
          <a:blip r:embed="rId3"/>
          <a:srcRect l="31250" t="54251" r="40051" b="36905"/>
          <a:stretch/>
        </p:blipFill>
        <p:spPr bwMode="auto">
          <a:xfrm>
            <a:off x="6305616" y="5084552"/>
            <a:ext cx="2232248" cy="648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4"/>
          <a:srcRect l="35842" t="47280" r="44387" b="41156"/>
          <a:stretch/>
        </p:blipFill>
        <p:spPr bwMode="auto">
          <a:xfrm>
            <a:off x="6666395" y="6021288"/>
            <a:ext cx="1650021" cy="7378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Image result for spherical univer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622" y="1700808"/>
            <a:ext cx="2736304" cy="211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6"/>
          <a:srcRect l="34949" t="45068" r="43367" b="45068"/>
          <a:stretch/>
        </p:blipFill>
        <p:spPr bwMode="auto">
          <a:xfrm>
            <a:off x="6596730" y="4149080"/>
            <a:ext cx="1844674" cy="7352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915816" y="3849194"/>
                <a:ext cx="3245784" cy="7017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  <m: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sz="12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b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b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b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E" sz="12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E" sz="12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GB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GB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IE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  <m:r>
                                                <a:rPr lang="en-IE" sz="1200" i="1">
                                                  <a:latin typeface="Cambria Math" panose="02040503050406030204" pitchFamily="18" charset="0"/>
                                                </a:rPr>
                                                <m:t>𝑃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IE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E" sz="1200" i="1">
                          <a:latin typeface="Cambria Math" panose="020405030504060302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  <m:sup>
                          <m:r>
                            <a:rPr lang="en-IE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E" sz="12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849194"/>
                <a:ext cx="3245784" cy="70179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1919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68170" y="548680"/>
            <a:ext cx="6535367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       </a:t>
            </a:r>
            <a:r>
              <a:rPr lang="en-IE" sz="3600" dirty="0"/>
              <a:t>Applying GR to the universe  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7534" y="1382688"/>
                <a:ext cx="6228184" cy="5475312"/>
              </a:xfrm>
            </p:spPr>
            <p:txBody>
              <a:bodyPr/>
              <a:lstStyle/>
              <a:p>
                <a:pPr eaLnBrk="1" hangingPunct="1">
                  <a:buNone/>
                </a:pPr>
                <a:endParaRPr lang="en-IE" sz="2000" i="1" dirty="0"/>
              </a:p>
              <a:p>
                <a:pPr eaLnBrk="1" hangingPunct="1"/>
                <a:r>
                  <a:rPr lang="en-IE" sz="2000" b="1" dirty="0"/>
                  <a:t>Apply GR to the Universe (Einstein, 1917)</a:t>
                </a:r>
              </a:p>
              <a:p>
                <a:pPr marL="0" indent="0" eaLnBrk="1" hangingPunct="1">
                  <a:buNone/>
                </a:pPr>
                <a:r>
                  <a:rPr lang="en-IE" sz="2000" i="1" dirty="0"/>
                  <a:t>      </a:t>
                </a:r>
                <a:r>
                  <a:rPr lang="en-IE" sz="1800" i="1" dirty="0"/>
                  <a:t>Ultimate test for new theory of gravitation</a:t>
                </a:r>
              </a:p>
              <a:p>
                <a:pPr marL="0" indent="0" eaLnBrk="1" hangingPunct="1">
                  <a:buNone/>
                </a:pPr>
                <a:endParaRPr lang="en-IE" sz="1800" i="1" dirty="0"/>
              </a:p>
              <a:p>
                <a:pPr eaLnBrk="1" hangingPunct="1"/>
                <a:r>
                  <a:rPr lang="en-IE" sz="2000" b="1" dirty="0"/>
                  <a:t>Principle 1: stasis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 Assume static distribution of matter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</a:t>
                </a:r>
              </a:p>
              <a:p>
                <a:pPr eaLnBrk="1" hangingPunct="1"/>
                <a:r>
                  <a:rPr lang="en-IE" sz="2000" b="1" dirty="0"/>
                  <a:t>Principle 2: uniformity</a:t>
                </a:r>
              </a:p>
              <a:p>
                <a:pPr marL="0" indent="0" eaLnBrk="1" hangingPunct="1">
                  <a:buNone/>
                </a:pPr>
                <a:r>
                  <a:rPr lang="en-IE" sz="2000" i="1" dirty="0"/>
                  <a:t>    </a:t>
                </a:r>
                <a:r>
                  <a:rPr lang="en-IE" sz="1800" i="1" dirty="0"/>
                  <a:t>Assume uniform distribution of matter</a:t>
                </a:r>
              </a:p>
              <a:p>
                <a:pPr marL="0" indent="0" eaLnBrk="1" hangingPunct="1">
                  <a:buNone/>
                </a:pPr>
                <a:endParaRPr lang="en-IE" sz="2000" b="1" dirty="0"/>
              </a:p>
              <a:p>
                <a:pPr eaLnBrk="1" hangingPunct="1"/>
                <a:r>
                  <a:rPr lang="en-IE" sz="2000" b="1" dirty="0"/>
                  <a:t>Principle 3: relativity of inertia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 Mach’s principle</a:t>
                </a:r>
              </a:p>
              <a:p>
                <a:pPr marL="0" indent="0" eaLnBrk="1" hangingPunct="1">
                  <a:buNone/>
                </a:pPr>
                <a:endParaRPr lang="en-IE" sz="1800" i="1" dirty="0"/>
              </a:p>
              <a:p>
                <a:pPr eaLnBrk="1" hangingPunct="1"/>
                <a:r>
                  <a:rPr lang="en-IE" sz="2000" b="1" dirty="0"/>
                  <a:t>Boundary conditions at infinity?</a:t>
                </a:r>
              </a:p>
              <a:p>
                <a:pPr marL="0" indent="0" eaLnBrk="1" hangingPunct="1">
                  <a:buNone/>
                </a:pPr>
                <a:r>
                  <a:rPr lang="en-IE" sz="1800" i="1" dirty="0"/>
                  <a:t>      What are the ‘natural’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/>
                          </a:rPr>
                          <m:t>𝑡h𝑒</m:t>
                        </m:r>
                        <m:r>
                          <a:rPr lang="en-GB" sz="1800" b="0" i="1" smtClean="0">
                            <a:latin typeface="Cambria Math"/>
                          </a:rPr>
                          <m:t> </m:t>
                        </m:r>
                        <m:r>
                          <a:rPr lang="en-GB" sz="1800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𝜇𝜈</m:t>
                        </m:r>
                      </m:sub>
                    </m:sSub>
                  </m:oMath>
                </a14:m>
                <a:r>
                  <a:rPr lang="en-IE" sz="1800" i="1" dirty="0"/>
                  <a:t> ?</a:t>
                </a:r>
              </a:p>
            </p:txBody>
          </p:sp>
        </mc:Choice>
        <mc:Fallback xmlns=""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7534" y="1382688"/>
                <a:ext cx="6228184" cy="547531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538" y="4797152"/>
            <a:ext cx="1455880" cy="191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807464"/>
            <a:ext cx="1296144" cy="189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6"/>
          <a:srcRect l="19404" t="26233" r="25043" b="14398"/>
          <a:stretch/>
        </p:blipFill>
        <p:spPr bwMode="auto">
          <a:xfrm>
            <a:off x="5580112" y="1628800"/>
            <a:ext cx="3479306" cy="28803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10513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25333" y="620688"/>
            <a:ext cx="6061285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</a:t>
            </a:r>
            <a:r>
              <a:rPr lang="en-IE" sz="3600" dirty="0"/>
              <a:t>The de Sitter universe (1917)</a:t>
            </a:r>
            <a:endParaRPr lang="en-US" sz="36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784"/>
            <a:ext cx="6569586" cy="5117139"/>
          </a:xfrm>
        </p:spPr>
        <p:txBody>
          <a:bodyPr/>
          <a:lstStyle/>
          <a:p>
            <a:pPr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1800" b="1" dirty="0"/>
              <a:t>Alternative cosmic solution for the GFE</a:t>
            </a:r>
          </a:p>
          <a:p>
            <a:pPr marL="0" indent="0" eaLnBrk="1" hangingPunct="1">
              <a:buNone/>
            </a:pPr>
            <a:r>
              <a:rPr lang="en-IE" sz="1800" b="1" dirty="0"/>
              <a:t>      </a:t>
            </a:r>
            <a:r>
              <a:rPr lang="en-IE" sz="1800" i="1" dirty="0"/>
              <a:t>A universe empty of matter (1917)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Closed curvature of space-time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 </a:t>
            </a:r>
            <a:endParaRPr lang="en-IE" sz="1800" b="1" dirty="0"/>
          </a:p>
          <a:p>
            <a:pPr eaLnBrk="1" hangingPunct="1"/>
            <a:r>
              <a:rPr lang="en-IE" sz="2000" b="1" dirty="0"/>
              <a:t>Solution B</a:t>
            </a:r>
          </a:p>
          <a:p>
            <a:pPr marL="0" indent="0" eaLnBrk="1" hangingPunct="1">
              <a:buNone/>
            </a:pPr>
            <a:r>
              <a:rPr lang="en-IE" sz="1800" b="1" dirty="0"/>
              <a:t>      </a:t>
            </a:r>
            <a:r>
              <a:rPr lang="en-IE" sz="1800" i="1" dirty="0"/>
              <a:t>Solution enabled by cosmic constant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Curvature of space determined by cosmic constant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1800" b="1" dirty="0"/>
              <a:t>Einstein’s reaction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Unrealistic</a:t>
            </a:r>
          </a:p>
          <a:p>
            <a:pPr marL="0" indent="0" eaLnBrk="1" hangingPunct="1">
              <a:buNone/>
            </a:pPr>
            <a:r>
              <a:rPr lang="en-IE" sz="1800" i="1" dirty="0"/>
              <a:t>     Conflict with Mach’s principle </a:t>
            </a:r>
          </a:p>
          <a:p>
            <a:pPr eaLnBrk="1" hangingPunct="1"/>
            <a:endParaRPr lang="en-IE" sz="1800" b="1" dirty="0"/>
          </a:p>
          <a:p>
            <a:pPr eaLnBrk="1" hangingPunct="1"/>
            <a:r>
              <a:rPr lang="en-IE" sz="1800" b="1" dirty="0"/>
              <a:t>Interest from astronomers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Light from star would be redshifted</a:t>
            </a:r>
          </a:p>
          <a:p>
            <a:pPr marL="0" indent="0" eaLnBrk="1" hangingPunct="1">
              <a:buNone/>
            </a:pPr>
            <a:r>
              <a:rPr lang="en-IE" sz="1800" i="1" dirty="0"/>
              <a:t>     Chimed with astronomical measurements</a:t>
            </a:r>
          </a:p>
          <a:p>
            <a:pPr eaLnBrk="1" hangingPunct="1"/>
            <a:endParaRPr lang="en-IE" sz="1800" b="1" dirty="0"/>
          </a:p>
          <a:p>
            <a:pPr marL="0" indent="0" eaLnBrk="1" hangingPunct="1">
              <a:buNone/>
            </a:pPr>
            <a:r>
              <a:rPr lang="en-IE" sz="1800" i="1" dirty="0"/>
              <a:t>         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eaLnBrk="1" hangingPunct="1"/>
            <a:endParaRPr lang="en-IE" sz="1800" i="1" dirty="0"/>
          </a:p>
        </p:txBody>
      </p:sp>
      <p:pic>
        <p:nvPicPr>
          <p:cNvPr id="208898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57" y="222806"/>
            <a:ext cx="1455880" cy="191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365511" y="2493291"/>
                <a:ext cx="1658467" cy="5534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6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E" sz="1600" i="1" smtClean="0">
                          <a:latin typeface="Cambria Math" panose="02040503050406030204" pitchFamily="18" charset="0"/>
                        </a:rPr>
                        <m:t>=0:  </m:t>
                      </m:r>
                      <m:r>
                        <a:rPr lang="en-IE" sz="16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IE" sz="1600" i="1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IE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sz="1600" i="1">
                              <a:latin typeface="Cambria Math" panose="02040503050406030204" pitchFamily="18" charset="0"/>
                            </a:rPr>
                            <m:t> 3</m:t>
                          </m:r>
                        </m:num>
                        <m:den>
                          <m:r>
                            <a:rPr lang="en-IE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IE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E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511" y="2493291"/>
                <a:ext cx="1658467" cy="55348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004048" y="1892826"/>
                <a:ext cx="2282613" cy="424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E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0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IE" sz="2000" i="1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IE" sz="2000" i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en-IE" sz="2000" i="1">
                          <a:latin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IE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E" sz="2000" i="1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IE" sz="2000" i="0">
                          <a:latin typeface="Cambria Math" panose="02040503050406030204" pitchFamily="18" charset="0"/>
                        </a:rPr>
                        <m:t>  = 0</m:t>
                      </m:r>
                    </m:oMath>
                  </m:oMathPara>
                </a14:m>
                <a:endParaRPr lang="en-IE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892826"/>
                <a:ext cx="2282613" cy="424796"/>
              </a:xfrm>
              <a:prstGeom prst="rect">
                <a:avLst/>
              </a:prstGeom>
              <a:blipFill rotWithShape="0">
                <a:blip r:embed="rId5"/>
                <a:stretch>
                  <a:fillRect b="-579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/>
          <p:nvPr/>
        </p:nvPicPr>
        <p:blipFill rotWithShape="1">
          <a:blip r:embed="rId6"/>
          <a:srcRect l="21522" t="25355" r="28900" b="5442"/>
          <a:stretch/>
        </p:blipFill>
        <p:spPr bwMode="auto">
          <a:xfrm>
            <a:off x="5634177" y="3544756"/>
            <a:ext cx="3502660" cy="32258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5336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331640" y="620688"/>
            <a:ext cx="5834364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</a:t>
            </a:r>
            <a:r>
              <a:rPr lang="en-IE" sz="3600" dirty="0"/>
              <a:t>The Einstein-de Sitter debate</a:t>
            </a:r>
            <a:endParaRPr lang="en-US" sz="36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4325" y="1702268"/>
            <a:ext cx="6569586" cy="4808959"/>
          </a:xfrm>
        </p:spPr>
        <p:txBody>
          <a:bodyPr/>
          <a:lstStyle/>
          <a:p>
            <a:pPr eaLnBrk="1" hangingPunct="1">
              <a:buNone/>
            </a:pPr>
            <a:endParaRPr lang="en-IE" sz="1800" i="1" dirty="0"/>
          </a:p>
          <a:p>
            <a:pPr eaLnBrk="1" hangingPunct="1"/>
            <a:r>
              <a:rPr lang="en-IE" sz="1800" b="1" dirty="0"/>
              <a:t>de Sitter solution disliked by Einstein</a:t>
            </a:r>
          </a:p>
          <a:p>
            <a:pPr marL="0" indent="0" eaLnBrk="1" hangingPunct="1">
              <a:buNone/>
            </a:pPr>
            <a:r>
              <a:rPr lang="en-IE" sz="1800" b="1" dirty="0"/>
              <a:t>      </a:t>
            </a:r>
            <a:r>
              <a:rPr lang="en-IE" sz="1800" i="1" dirty="0"/>
              <a:t>Conflict with Mach’s principle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Problems with singularities? (1918)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 </a:t>
            </a:r>
            <a:endParaRPr lang="en-IE" sz="1800" b="1" dirty="0"/>
          </a:p>
          <a:p>
            <a:pPr eaLnBrk="1" hangingPunct="1"/>
            <a:r>
              <a:rPr lang="en-IE" sz="2000" b="1" dirty="0"/>
              <a:t>Never accepted as realistic model</a:t>
            </a:r>
          </a:p>
          <a:p>
            <a:pPr marL="0" indent="0" eaLnBrk="1" hangingPunct="1">
              <a:buNone/>
            </a:pPr>
            <a:r>
              <a:rPr lang="en-IE" sz="1800" b="1" dirty="0"/>
              <a:t>      </a:t>
            </a:r>
            <a:r>
              <a:rPr lang="en-IE" sz="1800" i="1" dirty="0"/>
              <a:t>Lack of singularity conceded</a:t>
            </a:r>
          </a:p>
          <a:p>
            <a:pPr marL="0" indent="0" eaLnBrk="1" hangingPunct="1">
              <a:buNone/>
            </a:pPr>
            <a:r>
              <a:rPr lang="en-IE" sz="1800" i="1" dirty="0"/>
              <a:t>     Considered unrealistic</a:t>
            </a:r>
          </a:p>
          <a:p>
            <a:pPr marL="0" indent="0" eaLnBrk="1" hangingPunct="1">
              <a:buNone/>
            </a:pPr>
            <a:r>
              <a:rPr lang="en-IE" sz="1800" i="1" dirty="0"/>
              <a:t>     Not static?</a:t>
            </a:r>
          </a:p>
          <a:p>
            <a:pPr eaLnBrk="1" hangingPunct="1"/>
            <a:endParaRPr lang="en-IE" sz="1800" i="1" dirty="0"/>
          </a:p>
          <a:p>
            <a:pPr eaLnBrk="1" hangingPunct="1"/>
            <a:r>
              <a:rPr lang="en-IE" sz="1800" b="1" dirty="0"/>
              <a:t>The de Sitter confusion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Static or non-static - a matter of co-ordinates?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Weyl, </a:t>
            </a:r>
            <a:r>
              <a:rPr lang="en-IE" sz="1800" i="1" dirty="0" err="1"/>
              <a:t>Lanczos</a:t>
            </a:r>
            <a:r>
              <a:rPr lang="en-IE" sz="1800" i="1" dirty="0"/>
              <a:t>, Klein, </a:t>
            </a:r>
            <a:r>
              <a:rPr lang="en-IE" sz="1800" i="1" dirty="0" err="1"/>
              <a:t>Lema</a:t>
            </a:r>
            <a:r>
              <a:rPr lang="en-IE" sz="1800" i="1" dirty="0" err="1">
                <a:cs typeface="Lao UI"/>
              </a:rPr>
              <a:t>î</a:t>
            </a:r>
            <a:r>
              <a:rPr lang="en-IE" sz="1800" i="1" dirty="0" err="1"/>
              <a:t>tre</a:t>
            </a:r>
            <a:r>
              <a:rPr lang="en-IE" sz="1800" i="1" dirty="0"/>
              <a:t>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</a:t>
            </a:r>
          </a:p>
          <a:p>
            <a:pPr marL="0" indent="0" eaLnBrk="1" hangingPunct="1">
              <a:buNone/>
            </a:pPr>
            <a:endParaRPr lang="en-IE" sz="1800" i="1" dirty="0"/>
          </a:p>
          <a:p>
            <a:pPr eaLnBrk="1" hangingPunct="1"/>
            <a:endParaRPr lang="en-IE" sz="1800" i="1" dirty="0"/>
          </a:p>
        </p:txBody>
      </p:sp>
      <p:pic>
        <p:nvPicPr>
          <p:cNvPr id="208898" name="Picture 2" descr="http://www.phys-astro.sonoma.edu/BruceMedalists/deSitter/deSi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079" y="1487458"/>
            <a:ext cx="1127685" cy="158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12713" t="22946" r="23721" b="8630"/>
          <a:stretch/>
        </p:blipFill>
        <p:spPr bwMode="auto">
          <a:xfrm>
            <a:off x="6453013" y="3449729"/>
            <a:ext cx="2619751" cy="3379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347864" y="3630456"/>
                <a:ext cx="1658467" cy="5534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6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E" sz="1600" i="1" smtClean="0">
                          <a:latin typeface="Cambria Math" panose="02040503050406030204" pitchFamily="18" charset="0"/>
                        </a:rPr>
                        <m:t>=0:  </m:t>
                      </m:r>
                      <m:r>
                        <a:rPr lang="en-IE" sz="16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IE" sz="1600" i="1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IE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sz="1600" i="1">
                              <a:latin typeface="Cambria Math" panose="02040503050406030204" pitchFamily="18" charset="0"/>
                            </a:rPr>
                            <m:t> 3</m:t>
                          </m:r>
                        </m:num>
                        <m:den>
                          <m:r>
                            <a:rPr lang="en-IE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IE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E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3630456"/>
                <a:ext cx="1658467" cy="55348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96608" y="6336370"/>
            <a:ext cx="4804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000" b="1" i="1" dirty="0"/>
              <a:t>Redshift prediction  – astronomical interest </a:t>
            </a:r>
          </a:p>
        </p:txBody>
      </p:sp>
      <p:pic>
        <p:nvPicPr>
          <p:cNvPr id="9" name="Picture 18" descr="C:\Documents and Settings\coraifeartaigh\My Documents\Science and Society\Einstein\fg 1 einste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491" y="1487458"/>
            <a:ext cx="1152128" cy="158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209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47664" y="425147"/>
            <a:ext cx="6696744" cy="1152128"/>
          </a:xfrm>
        </p:spPr>
        <p:txBody>
          <a:bodyPr/>
          <a:lstStyle/>
          <a:p>
            <a:pPr eaLnBrk="1" hangingPunct="1"/>
            <a:r>
              <a:rPr lang="en-IE" sz="3200" dirty="0"/>
              <a:t>   Scientific context  (1917-30) </a:t>
            </a:r>
            <a:endParaRPr lang="en-US" sz="32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580093"/>
            <a:ext cx="6048672" cy="5277907"/>
          </a:xfrm>
        </p:spPr>
        <p:txBody>
          <a:bodyPr/>
          <a:lstStyle/>
          <a:p>
            <a:pPr eaLnBrk="1" hangingPunct="1">
              <a:buNone/>
            </a:pPr>
            <a:endParaRPr lang="en-IE" sz="2000" i="1" dirty="0"/>
          </a:p>
          <a:p>
            <a:pPr eaLnBrk="1" hangingPunct="1"/>
            <a:r>
              <a:rPr lang="en-IE" sz="2000" b="1" dirty="0"/>
              <a:t>The general theory of relativity </a:t>
            </a:r>
            <a:endParaRPr lang="en-IE" sz="2000" i="1" dirty="0"/>
          </a:p>
          <a:p>
            <a:pPr marL="0" indent="0" eaLnBrk="1" hangingPunct="1">
              <a:buNone/>
            </a:pPr>
            <a:r>
              <a:rPr lang="en-IE" sz="1800" i="1" dirty="0"/>
              <a:t>      A new theory of gravitation (Einstein 1915)  </a:t>
            </a:r>
          </a:p>
          <a:p>
            <a:pPr marL="0" indent="0" eaLnBrk="1" hangingPunct="1">
              <a:buNone/>
            </a:pPr>
            <a:endParaRPr lang="en-IE" sz="2000" b="1" dirty="0"/>
          </a:p>
          <a:p>
            <a:pPr eaLnBrk="1" hangingPunct="1"/>
            <a:r>
              <a:rPr lang="en-IE" sz="2000" b="1" dirty="0"/>
              <a:t>The Einstein World (1917)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2400" i="1" dirty="0"/>
              <a:t>     </a:t>
            </a:r>
            <a:r>
              <a:rPr lang="en-IE" sz="1800" i="1" dirty="0"/>
              <a:t>Static, matter-filled universe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GB" sz="1800" i="1" dirty="0"/>
              <a:t>      Closed s</a:t>
            </a:r>
            <a:r>
              <a:rPr lang="en-IE" sz="1800" i="1" dirty="0" err="1"/>
              <a:t>patial</a:t>
            </a:r>
            <a:r>
              <a:rPr lang="en-IE" sz="1800" i="1" dirty="0"/>
              <a:t> curvature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IE" sz="1800" i="1" dirty="0"/>
              <a:t>      </a:t>
            </a:r>
            <a:r>
              <a:rPr lang="en-GB" sz="1600" dirty="0"/>
              <a:t>		</a:t>
            </a:r>
            <a:endParaRPr lang="en-IE" sz="1600" b="1" dirty="0"/>
          </a:p>
          <a:p>
            <a:pPr eaLnBrk="1" hangingPunct="1"/>
            <a:r>
              <a:rPr lang="en-IE" sz="2000" b="1" dirty="0"/>
              <a:t>The de Sitter model (1917)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‘</a:t>
            </a:r>
            <a:r>
              <a:rPr lang="en-IE" sz="1800" i="1" dirty="0"/>
              <a:t>Static', empty universe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Closed spacetime curvature</a:t>
            </a:r>
          </a:p>
          <a:p>
            <a:pPr marL="0" indent="0" eaLnBrk="1" hangingPunct="1">
              <a:buNone/>
            </a:pPr>
            <a:r>
              <a:rPr lang="en-GB" sz="1800" i="1" dirty="0"/>
              <a:t>      P</a:t>
            </a:r>
            <a:r>
              <a:rPr lang="en-IE" sz="1800" i="1" dirty="0" err="1"/>
              <a:t>rediction</a:t>
            </a:r>
            <a:r>
              <a:rPr lang="en-IE" sz="1800" i="1" dirty="0"/>
              <a:t> of redshifts: </a:t>
            </a:r>
            <a:r>
              <a:rPr lang="en-GB" sz="1800" i="1" dirty="0"/>
              <a:t>connection</a:t>
            </a:r>
            <a:r>
              <a:rPr lang="en-IE" sz="1800" i="1" dirty="0"/>
              <a:t> with astronomy?</a:t>
            </a:r>
          </a:p>
          <a:p>
            <a:pPr eaLnBrk="1" hangingPunct="1"/>
            <a:endParaRPr lang="en-IE" sz="2000" b="1" dirty="0"/>
          </a:p>
          <a:p>
            <a:pPr eaLnBrk="1" hangingPunct="1"/>
            <a:r>
              <a:rPr lang="en-GB" sz="2000" b="1" u="sng" dirty="0"/>
              <a:t>A</a:t>
            </a:r>
            <a:r>
              <a:rPr lang="en-IE" sz="2000" b="1" u="sng" dirty="0"/>
              <a:t> cosmic debate</a:t>
            </a:r>
          </a:p>
          <a:p>
            <a:pPr marL="0" indent="0" eaLnBrk="1" hangingPunct="1">
              <a:buNone/>
            </a:pPr>
            <a:r>
              <a:rPr lang="en-GB" sz="1800" i="1" dirty="0"/>
              <a:t>       E</a:t>
            </a:r>
            <a:r>
              <a:rPr lang="en-IE" sz="1800" i="1" dirty="0" err="1"/>
              <a:t>instein</a:t>
            </a:r>
            <a:r>
              <a:rPr lang="en-IE" sz="1800" i="1" dirty="0"/>
              <a:t>, de Sitter, Weyl, Klein, </a:t>
            </a:r>
            <a:r>
              <a:rPr lang="en-IE" sz="1800" i="1" dirty="0" err="1"/>
              <a:t>Lanczos</a:t>
            </a:r>
            <a:endParaRPr lang="en-IE" sz="1800" i="1" dirty="0"/>
          </a:p>
        </p:txBody>
      </p:sp>
      <p:pic>
        <p:nvPicPr>
          <p:cNvPr id="12" name="Picture 2" descr="http://www.phys-astro.sonoma.edu/BruceMedalists/deSitter/deSitter.jpg">
            <a:extLst>
              <a:ext uri="{FF2B5EF4-FFF2-40B4-BE49-F238E27FC236}">
                <a16:creationId xmlns:a16="http://schemas.microsoft.com/office/drawing/2014/main" id="{3BD89D05-811A-4D04-836E-B4A833155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74" y="4433778"/>
            <a:ext cx="1455880" cy="191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http://media.npr.org/programs/totn/features/2007/03/einstein200-2052642bb3632af91c8561af7389ab09dce7a7fc-s6-c30.jpg">
            <a:extLst>
              <a:ext uri="{FF2B5EF4-FFF2-40B4-BE49-F238E27FC236}">
                <a16:creationId xmlns:a16="http://schemas.microsoft.com/office/drawing/2014/main" id="{F0A81175-5919-4782-B310-8AB76D78E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78" y="586138"/>
            <a:ext cx="1448379" cy="177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FDB455D-38D3-4211-9B16-B6D3736E4DF0}"/>
              </a:ext>
            </a:extLst>
          </p:cNvPr>
          <p:cNvPicPr/>
          <p:nvPr/>
        </p:nvPicPr>
        <p:blipFill rotWithShape="1">
          <a:blip r:embed="rId5"/>
          <a:srcRect l="35842" t="47280" r="44387" b="41156"/>
          <a:stretch/>
        </p:blipFill>
        <p:spPr bwMode="auto">
          <a:xfrm>
            <a:off x="5334843" y="3773915"/>
            <a:ext cx="1520564" cy="5248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0A5F9B-F33D-4581-BABB-7DFCB0D76C4D}"/>
              </a:ext>
            </a:extLst>
          </p:cNvPr>
          <p:cNvPicPr/>
          <p:nvPr/>
        </p:nvPicPr>
        <p:blipFill rotWithShape="1">
          <a:blip r:embed="rId6"/>
          <a:srcRect l="40683" t="74454" r="42034" b="13964"/>
          <a:stretch/>
        </p:blipFill>
        <p:spPr bwMode="auto">
          <a:xfrm>
            <a:off x="5307879" y="4753088"/>
            <a:ext cx="1586889" cy="5248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4E2256-DD5F-4623-8952-52671475F05E}"/>
              </a:ext>
            </a:extLst>
          </p:cNvPr>
          <p:cNvPicPr/>
          <p:nvPr/>
        </p:nvPicPr>
        <p:blipFill rotWithShape="1">
          <a:blip r:embed="rId7"/>
          <a:srcRect l="39087" t="69018" r="42168" b="24838"/>
          <a:stretch/>
        </p:blipFill>
        <p:spPr bwMode="auto">
          <a:xfrm>
            <a:off x="4975052" y="3229634"/>
            <a:ext cx="2405260" cy="5414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33C42B-A2BE-42CC-84C3-047A959EC502}"/>
              </a:ext>
            </a:extLst>
          </p:cNvPr>
          <p:cNvPicPr/>
          <p:nvPr/>
        </p:nvPicPr>
        <p:blipFill rotWithShape="1">
          <a:blip r:embed="rId8"/>
          <a:srcRect l="38495" t="37488" r="40838" b="52728"/>
          <a:stretch/>
        </p:blipFill>
        <p:spPr bwMode="auto">
          <a:xfrm>
            <a:off x="5091281" y="2179650"/>
            <a:ext cx="2129790" cy="595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2" descr="Image result for spherical universe">
            <a:extLst>
              <a:ext uri="{FF2B5EF4-FFF2-40B4-BE49-F238E27FC236}">
                <a16:creationId xmlns:a16="http://schemas.microsoft.com/office/drawing/2014/main" id="{05BC0E6C-840D-4AA2-B4D5-C83FB8E61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771" y="2815761"/>
            <a:ext cx="1270395" cy="111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364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899592" y="773361"/>
            <a:ext cx="7821473" cy="762000"/>
          </a:xfrm>
        </p:spPr>
        <p:txBody>
          <a:bodyPr/>
          <a:lstStyle/>
          <a:p>
            <a:pPr eaLnBrk="1" hangingPunct="1"/>
            <a:r>
              <a:rPr lang="en-IE" sz="3200" dirty="0"/>
              <a:t>                      </a:t>
            </a:r>
            <a:r>
              <a:rPr lang="en-IE" sz="3600" dirty="0"/>
              <a:t>Scientific context:</a:t>
            </a:r>
            <a:br>
              <a:rPr lang="en-IE" sz="3600" dirty="0"/>
            </a:br>
            <a:r>
              <a:rPr lang="en-IE" sz="3200" dirty="0"/>
              <a:t>    </a:t>
            </a:r>
            <a:r>
              <a:rPr lang="en-IE" sz="3600" dirty="0"/>
              <a:t>The general theory of relativity  (1915)</a:t>
            </a:r>
            <a:endParaRPr lang="en-US" sz="36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556792"/>
            <a:ext cx="6500495" cy="558924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IE" sz="1800" i="1" dirty="0"/>
              <a:t>   </a:t>
            </a:r>
          </a:p>
          <a:p>
            <a:pPr eaLnBrk="1" hangingPunct="1"/>
            <a:r>
              <a:rPr lang="en-IE" sz="2000" b="1" dirty="0"/>
              <a:t>Extending the special theory (1907-)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 Relativity and accelerated motion?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Relativity and gravity?</a:t>
            </a:r>
          </a:p>
          <a:p>
            <a:pPr marL="0" indent="0" eaLnBrk="1" hangingPunct="1">
              <a:buNone/>
            </a:pPr>
            <a:endParaRPr lang="en-IE" sz="2000" b="1" dirty="0"/>
          </a:p>
          <a:p>
            <a:pPr eaLnBrk="1" hangingPunct="1"/>
            <a:r>
              <a:rPr lang="en-IE" sz="2000" b="1" u="sng" dirty="0"/>
              <a:t>The principle of equivalence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/>
              <a:t>Equivalence of gravity and acceleration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Consequence of Galileo’s principle </a:t>
            </a:r>
          </a:p>
          <a:p>
            <a:pPr marL="0" indent="0" eaLnBrk="1" hangingPunct="1">
              <a:buNone/>
            </a:pPr>
            <a:r>
              <a:rPr lang="en-IE" sz="1800" i="1" dirty="0"/>
              <a:t>      </a:t>
            </a:r>
            <a:endParaRPr lang="en-IE" sz="1800" b="1" dirty="0"/>
          </a:p>
          <a:p>
            <a:pPr eaLnBrk="1" hangingPunct="1"/>
            <a:r>
              <a:rPr lang="en-IE" sz="2000" b="1" u="sng" dirty="0"/>
              <a:t>The principle of Mach</a:t>
            </a:r>
          </a:p>
          <a:p>
            <a:pPr marL="0" indent="0" eaLnBrk="1" hangingPunct="1">
              <a:buNone/>
            </a:pPr>
            <a:r>
              <a:rPr lang="en-IE" sz="2000" i="1" dirty="0"/>
              <a:t>      </a:t>
            </a:r>
            <a:r>
              <a:rPr lang="en-IE" sz="1800" i="1" dirty="0"/>
              <a:t>Inertia defined by matter</a:t>
            </a:r>
          </a:p>
          <a:p>
            <a:pPr eaLnBrk="1" hangingPunct="1"/>
            <a:endParaRPr lang="en-IE" sz="2000" b="1" dirty="0"/>
          </a:p>
          <a:p>
            <a:pPr eaLnBrk="1" hangingPunct="1"/>
            <a:r>
              <a:rPr lang="en-IE" sz="2000" b="1" dirty="0"/>
              <a:t>A long road  (1907-1915)</a:t>
            </a:r>
          </a:p>
          <a:p>
            <a:pPr marL="0" indent="0" eaLnBrk="1" hangingPunct="1">
              <a:buNone/>
            </a:pPr>
            <a:r>
              <a:rPr lang="en-IE" sz="2000" b="1" dirty="0"/>
              <a:t>     </a:t>
            </a:r>
            <a:r>
              <a:rPr lang="en-IE" sz="1800" i="1" dirty="0"/>
              <a:t>Space-time defined by matter</a:t>
            </a:r>
          </a:p>
          <a:p>
            <a:pPr marL="0" indent="0" eaLnBrk="1" hangingPunct="1">
              <a:buNone/>
            </a:pPr>
            <a:r>
              <a:rPr lang="en-IE" sz="1800" i="1" dirty="0"/>
              <a:t>     Gravity = curvature of space-time </a:t>
            </a:r>
            <a:endParaRPr lang="en-GB" sz="1800" dirty="0"/>
          </a:p>
          <a:p>
            <a:pPr marL="0" indent="0" eaLnBrk="1" hangingPunct="1">
              <a:buNone/>
            </a:pPr>
            <a:endParaRPr lang="en-IE" sz="1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1912852"/>
              </p:ext>
            </p:extLst>
          </p:nvPr>
        </p:nvGraphicFramePr>
        <p:xfrm>
          <a:off x="6012160" y="4108823"/>
          <a:ext cx="2898080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Photo Editor Photo" r:id="rId4" imgW="2390476" imgH="1762371" progId="">
                  <p:embed/>
                </p:oleObj>
              </mc:Choice>
              <mc:Fallback>
                <p:oleObj name="Photo Editor Photo" r:id="rId4" imgW="2390476" imgH="1762371" progId="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4108823"/>
                        <a:ext cx="2898080" cy="2376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16416" y="90872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208836" name="Picture 964" descr="Image result for the principle of equivalen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328" y="1772816"/>
            <a:ext cx="3305175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598475"/>
      </p:ext>
    </p:extLst>
  </p:cSld>
  <p:clrMapOvr>
    <a:masterClrMapping/>
  </p:clrMapOvr>
</p:sld>
</file>

<file path=ppt/theme/theme1.xml><?xml version="1.0" encoding="utf-8"?>
<a:theme xmlns:a="http://schemas.openxmlformats.org/drawingml/2006/main" name="Ricepaper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Designs\Ricepaper.pot</Template>
  <TotalTime>14957</TotalTime>
  <Words>1219</Words>
  <Application>Microsoft Office PowerPoint</Application>
  <PresentationFormat>On-screen Show (4:3)</PresentationFormat>
  <Paragraphs>263</Paragraphs>
  <Slides>16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Cambria Math</vt:lpstr>
      <vt:lpstr>Lao UI</vt:lpstr>
      <vt:lpstr>Times New Roman</vt:lpstr>
      <vt:lpstr>Wingdings</vt:lpstr>
      <vt:lpstr>Ricepaper</vt:lpstr>
      <vt:lpstr>Photo Editor Photo</vt:lpstr>
      <vt:lpstr>The Big Bang: Fact or Fiction?</vt:lpstr>
      <vt:lpstr> Three major contributions</vt:lpstr>
      <vt:lpstr> Biographical context</vt:lpstr>
      <vt:lpstr>              Scientific context:  The general theory of relativity  (1915)</vt:lpstr>
      <vt:lpstr>                Applying GR to the cosmos :                 The Einstein World  (1917) </vt:lpstr>
      <vt:lpstr>  The de Sitter universe</vt:lpstr>
      <vt:lpstr> De Sitter effect and astronomy</vt:lpstr>
      <vt:lpstr>   Lemaître’s breakthrough (1925)</vt:lpstr>
      <vt:lpstr>    Lemaître’s universe (1927)</vt:lpstr>
      <vt:lpstr> The paradigm shift: Hubble’s law</vt:lpstr>
      <vt:lpstr>      The Einstein World </vt:lpstr>
      <vt:lpstr>         Applying GR to the universe  </vt:lpstr>
      <vt:lpstr>  The de Sitter universe (1917)</vt:lpstr>
      <vt:lpstr>  The Einstein-de Sitter debate</vt:lpstr>
      <vt:lpstr>   Scientific context  (1917-30) </vt:lpstr>
      <vt:lpstr>                      Scientific context:     The general theory of relativity  (1915)</vt:lpstr>
    </vt:vector>
  </TitlesOfParts>
  <Company>WIT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Bang</dc:title>
  <dc:creator>coraifeartaigh</dc:creator>
  <cp:lastModifiedBy>Cormac O'Raifeartaigh</cp:lastModifiedBy>
  <cp:revision>1564</cp:revision>
  <cp:lastPrinted>2012-08-24T15:54:34Z</cp:lastPrinted>
  <dcterms:created xsi:type="dcterms:W3CDTF">2007-01-31T14:00:56Z</dcterms:created>
  <dcterms:modified xsi:type="dcterms:W3CDTF">2025-04-23T14:19:54Z</dcterms:modified>
</cp:coreProperties>
</file>