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2"/>
  </p:notesMasterIdLst>
  <p:handoutMasterIdLst>
    <p:handoutMasterId r:id="rId23"/>
  </p:handoutMasterIdLst>
  <p:sldIdLst>
    <p:sldId id="402" r:id="rId2"/>
    <p:sldId id="712" r:id="rId3"/>
    <p:sldId id="748" r:id="rId4"/>
    <p:sldId id="710" r:id="rId5"/>
    <p:sldId id="724" r:id="rId6"/>
    <p:sldId id="723" r:id="rId7"/>
    <p:sldId id="404" r:id="rId8"/>
    <p:sldId id="506" r:id="rId9"/>
    <p:sldId id="675" r:id="rId10"/>
    <p:sldId id="676" r:id="rId11"/>
    <p:sldId id="727" r:id="rId12"/>
    <p:sldId id="728" r:id="rId13"/>
    <p:sldId id="481" r:id="rId14"/>
    <p:sldId id="736" r:id="rId15"/>
    <p:sldId id="746" r:id="rId16"/>
    <p:sldId id="730" r:id="rId17"/>
    <p:sldId id="734" r:id="rId18"/>
    <p:sldId id="743" r:id="rId19"/>
    <p:sldId id="742" r:id="rId20"/>
    <p:sldId id="699" r:id="rId21"/>
  </p:sldIdLst>
  <p:sldSz cx="9144000" cy="6858000" type="screen4x3"/>
  <p:notesSz cx="6858000" cy="9144000"/>
  <p:defaultTextStyle>
    <a:defPPr>
      <a:defRPr lang="en-GB"/>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rmac O'Raifeartaigh" initials="CO" lastIdx="1" clrIdx="0">
    <p:extLst>
      <p:ext uri="{19B8F6BF-5375-455C-9EA6-DF929625EA0E}">
        <p15:presenceInfo xmlns:p15="http://schemas.microsoft.com/office/powerpoint/2012/main" userId="715289da2f221f3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57" autoAdjust="0"/>
    <p:restoredTop sz="90861" autoAdjust="0"/>
  </p:normalViewPr>
  <p:slideViewPr>
    <p:cSldViewPr>
      <p:cViewPr varScale="1">
        <p:scale>
          <a:sx n="58" d="100"/>
          <a:sy n="58" d="100"/>
        </p:scale>
        <p:origin x="700" y="5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600"/>
    </p:cViewPr>
  </p:sorterViewPr>
  <p:notesViewPr>
    <p:cSldViewPr>
      <p:cViewPr varScale="1">
        <p:scale>
          <a:sx n="56" d="100"/>
          <a:sy n="56" d="100"/>
        </p:scale>
        <p:origin x="-1812"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5-17T16:30:11.368" idx="1">
    <p:pos x="10" y="10"/>
    <p:text/>
    <p:extLst>
      <p:ext uri="{C676402C-5697-4E1C-873F-D02D1690AC5C}">
        <p15:threadingInfo xmlns:p15="http://schemas.microsoft.com/office/powerpoint/2012/main" timeZoneBias="-6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en-GB"/>
          </a:p>
        </p:txBody>
      </p:sp>
      <p:sp>
        <p:nvSpPr>
          <p:cNvPr id="542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en-GB"/>
          </a:p>
        </p:txBody>
      </p:sp>
      <p:sp>
        <p:nvSpPr>
          <p:cNvPr id="542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pPr>
              <a:defRPr/>
            </a:pPr>
            <a:endParaRPr lang="en-GB"/>
          </a:p>
        </p:txBody>
      </p:sp>
      <p:sp>
        <p:nvSpPr>
          <p:cNvPr id="542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457760B1-FBE3-4CF4-9BD8-B23CECB34567}" type="slidenum">
              <a:rPr lang="en-GB"/>
              <a:pPr>
                <a:defRPr/>
              </a:pPr>
              <a:t>‹#›</a:t>
            </a:fld>
            <a:endParaRPr lang="en-GB"/>
          </a:p>
        </p:txBody>
      </p:sp>
    </p:spTree>
    <p:extLst>
      <p:ext uri="{BB962C8B-B14F-4D97-AF65-F5344CB8AC3E}">
        <p14:creationId xmlns:p14="http://schemas.microsoft.com/office/powerpoint/2010/main" val="19774597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en-GB"/>
          </a:p>
        </p:txBody>
      </p:sp>
      <p:sp>
        <p:nvSpPr>
          <p:cNvPr id="5120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en-GB"/>
          </a:p>
        </p:txBody>
      </p:sp>
      <p:sp>
        <p:nvSpPr>
          <p:cNvPr id="286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0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120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pPr>
              <a:defRPr/>
            </a:pPr>
            <a:endParaRPr lang="en-GB"/>
          </a:p>
        </p:txBody>
      </p:sp>
      <p:sp>
        <p:nvSpPr>
          <p:cNvPr id="5120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78766459-26E8-400E-983A-610834400542}" type="slidenum">
              <a:rPr lang="en-GB"/>
              <a:pPr>
                <a:defRPr/>
              </a:pPr>
              <a:t>‹#›</a:t>
            </a:fld>
            <a:endParaRPr lang="en-GB"/>
          </a:p>
        </p:txBody>
      </p:sp>
    </p:spTree>
    <p:extLst>
      <p:ext uri="{BB962C8B-B14F-4D97-AF65-F5344CB8AC3E}">
        <p14:creationId xmlns:p14="http://schemas.microsoft.com/office/powerpoint/2010/main" val="11224721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pPr>
              <a:defRPr/>
            </a:pPr>
            <a:fld id="{78766459-26E8-400E-983A-610834400542}" type="slidenum">
              <a:rPr lang="en-GB" smtClean="0"/>
              <a:pPr>
                <a:defRPr/>
              </a:pPr>
              <a:t>1</a:t>
            </a:fld>
            <a:endParaRPr lang="en-GB"/>
          </a:p>
        </p:txBody>
      </p:sp>
    </p:spTree>
    <p:extLst>
      <p:ext uri="{BB962C8B-B14F-4D97-AF65-F5344CB8AC3E}">
        <p14:creationId xmlns:p14="http://schemas.microsoft.com/office/powerpoint/2010/main" val="1359736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9</a:t>
            </a:fld>
            <a:endParaRPr lang="en-GB" sz="120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a:p>
        </p:txBody>
      </p:sp>
    </p:spTree>
    <p:extLst>
      <p:ext uri="{BB962C8B-B14F-4D97-AF65-F5344CB8AC3E}">
        <p14:creationId xmlns:p14="http://schemas.microsoft.com/office/powerpoint/2010/main" val="3993136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10</a:t>
            </a:fld>
            <a:endParaRPr lang="en-GB" sz="120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a:p>
        </p:txBody>
      </p:sp>
    </p:spTree>
    <p:extLst>
      <p:ext uri="{BB962C8B-B14F-4D97-AF65-F5344CB8AC3E}">
        <p14:creationId xmlns:p14="http://schemas.microsoft.com/office/powerpoint/2010/main" val="3061381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20</a:t>
            </a:fld>
            <a:endParaRPr lang="en-GB" sz="120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a:p>
        </p:txBody>
      </p:sp>
    </p:spTree>
    <p:extLst>
      <p:ext uri="{BB962C8B-B14F-4D97-AF65-F5344CB8AC3E}">
        <p14:creationId xmlns:p14="http://schemas.microsoft.com/office/powerpoint/2010/main" val="2299399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9" descr="Large confetti"/>
          <p:cNvSpPr>
            <a:spLocks noGrp="1" noChangeArrowheads="1"/>
          </p:cNvSpPr>
          <p:nvPr>
            <p:ph type="sldNum" sz="quarter" idx="12"/>
          </p:nvPr>
        </p:nvSpPr>
        <p:spPr>
          <a:ln/>
        </p:spPr>
        <p:txBody>
          <a:bodyPr/>
          <a:lstStyle>
            <a:lvl1pPr>
              <a:defRPr/>
            </a:lvl1pPr>
          </a:lstStyle>
          <a:p>
            <a:pPr>
              <a:defRPr/>
            </a:pPr>
            <a:fld id="{0246A115-FC3A-4577-9AC4-FA9DCCCFF5A0}"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9" descr="Large confetti"/>
          <p:cNvSpPr>
            <a:spLocks noGrp="1" noChangeArrowheads="1"/>
          </p:cNvSpPr>
          <p:nvPr>
            <p:ph type="sldNum" sz="quarter" idx="12"/>
          </p:nvPr>
        </p:nvSpPr>
        <p:spPr>
          <a:ln/>
        </p:spPr>
        <p:txBody>
          <a:bodyPr/>
          <a:lstStyle>
            <a:lvl1pPr>
              <a:defRPr/>
            </a:lvl1pPr>
          </a:lstStyle>
          <a:p>
            <a:pPr>
              <a:defRPr/>
            </a:pPr>
            <a:fld id="{334302C7-F13C-41F6-A496-5CAE37F6C862}"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685800" y="1905000"/>
            <a:ext cx="38100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4648200" y="1905000"/>
            <a:ext cx="38100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FE942C2C-EB2F-4DB4-905E-81245C2760BD}"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9" descr="Large confetti"/>
          <p:cNvSpPr>
            <a:spLocks noGrp="1" noChangeArrowheads="1"/>
          </p:cNvSpPr>
          <p:nvPr>
            <p:ph type="sldNum" sz="quarter" idx="12"/>
          </p:nvPr>
        </p:nvSpPr>
        <p:spPr>
          <a:ln/>
        </p:spPr>
        <p:txBody>
          <a:bodyPr/>
          <a:lstStyle>
            <a:lvl1pPr>
              <a:defRPr/>
            </a:lvl1pPr>
          </a:lstStyle>
          <a:p>
            <a:pPr>
              <a:defRPr/>
            </a:pPr>
            <a:fld id="{2689BD2D-3969-434C-899F-C80634A2D620}"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9" descr="Large confetti"/>
          <p:cNvSpPr>
            <a:spLocks noGrp="1" noChangeArrowheads="1"/>
          </p:cNvSpPr>
          <p:nvPr>
            <p:ph type="sldNum" sz="quarter" idx="12"/>
          </p:nvPr>
        </p:nvSpPr>
        <p:spPr>
          <a:ln/>
        </p:spPr>
        <p:txBody>
          <a:bodyPr/>
          <a:lstStyle>
            <a:lvl1pPr>
              <a:defRPr/>
            </a:lvl1pPr>
          </a:lstStyle>
          <a:p>
            <a:pPr>
              <a:defRPr/>
            </a:pPr>
            <a:fld id="{F801877C-FFBA-41C6-BB14-60651E4E90D7}"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9" descr="Large confetti"/>
          <p:cNvSpPr>
            <a:spLocks noGrp="1" noChangeArrowheads="1"/>
          </p:cNvSpPr>
          <p:nvPr>
            <p:ph type="sldNum" sz="quarter" idx="12"/>
          </p:nvPr>
        </p:nvSpPr>
        <p:spPr>
          <a:ln/>
        </p:spPr>
        <p:txBody>
          <a:bodyPr/>
          <a:lstStyle>
            <a:lvl1pPr>
              <a:defRPr/>
            </a:lvl1pPr>
          </a:lstStyle>
          <a:p>
            <a:pPr>
              <a:defRPr/>
            </a:pPr>
            <a:fld id="{B603DC3C-F6E4-43D9-B550-1EDC9F3A4378}"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1036D610-4CE3-44EB-AB17-398548BDB5D1}"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D0AF1218-95B4-4D84-AC5B-BA9E80BCD82B}"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9" descr="Large confetti"/>
          <p:cNvSpPr>
            <a:spLocks noGrp="1" noChangeArrowheads="1"/>
          </p:cNvSpPr>
          <p:nvPr>
            <p:ph type="sldNum" sz="quarter" idx="12"/>
          </p:nvPr>
        </p:nvSpPr>
        <p:spPr>
          <a:ln/>
        </p:spPr>
        <p:txBody>
          <a:bodyPr/>
          <a:lstStyle>
            <a:lvl1pPr>
              <a:defRPr/>
            </a:lvl1pPr>
          </a:lstStyle>
          <a:p>
            <a:pPr>
              <a:defRPr/>
            </a:pPr>
            <a:fld id="{2FD20D09-EAAB-4C17-A1C5-8AA08B5A67FC}"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28600"/>
            <a:ext cx="1943100" cy="5867400"/>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685800" y="228600"/>
            <a:ext cx="56769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9" descr="Large confetti"/>
          <p:cNvSpPr>
            <a:spLocks noGrp="1" noChangeArrowheads="1"/>
          </p:cNvSpPr>
          <p:nvPr>
            <p:ph type="sldNum" sz="quarter" idx="12"/>
          </p:nvPr>
        </p:nvSpPr>
        <p:spPr>
          <a:ln/>
        </p:spPr>
        <p:txBody>
          <a:bodyPr/>
          <a:lstStyle>
            <a:lvl1pPr>
              <a:defRPr/>
            </a:lvl1pPr>
          </a:lstStyle>
          <a:p>
            <a:pPr>
              <a:defRPr/>
            </a:pPr>
            <a:fld id="{B1D3A168-F683-46AC-A338-8600CD87A4B7}"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752600" y="228600"/>
            <a:ext cx="6553200" cy="1143000"/>
          </a:xfrm>
        </p:spPr>
        <p:txBody>
          <a:bodyPr/>
          <a:lstStyle/>
          <a:p>
            <a:r>
              <a:rPr lang="en-US"/>
              <a:t>Click to edit Master title style</a:t>
            </a:r>
            <a:endParaRPr lang="en-IE"/>
          </a:p>
        </p:txBody>
      </p:sp>
      <p:sp>
        <p:nvSpPr>
          <p:cNvPr id="3" name="ClipArt Placeholder 2"/>
          <p:cNvSpPr>
            <a:spLocks noGrp="1"/>
          </p:cNvSpPr>
          <p:nvPr>
            <p:ph type="clipArt" sz="half" idx="1"/>
          </p:nvPr>
        </p:nvSpPr>
        <p:spPr>
          <a:xfrm>
            <a:off x="685800" y="1905000"/>
            <a:ext cx="3810000" cy="4191000"/>
          </a:xfrm>
        </p:spPr>
        <p:txBody>
          <a:bodyPr/>
          <a:lstStyle/>
          <a:p>
            <a:pPr lvl="0"/>
            <a:endParaRPr lang="en-IE" noProof="0"/>
          </a:p>
        </p:txBody>
      </p:sp>
      <p:sp>
        <p:nvSpPr>
          <p:cNvPr id="4" name="Text Placeholder 3"/>
          <p:cNvSpPr>
            <a:spLocks noGrp="1"/>
          </p:cNvSpPr>
          <p:nvPr>
            <p:ph type="body" sz="half" idx="2"/>
          </p:nvPr>
        </p:nvSpPr>
        <p:spPr>
          <a:xfrm>
            <a:off x="4648200" y="1905000"/>
            <a:ext cx="3810000"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1CC3C4AB-C00C-4510-979F-94F780379E39}"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10242" name="Rectangle 2" descr="Large confetti"/>
          <p:cNvSpPr>
            <a:spLocks noGrp="1" noChangeArrowheads="1"/>
          </p:cNvSpPr>
          <p:nvPr>
            <p:ph type="title"/>
          </p:nvPr>
        </p:nvSpPr>
        <p:spPr bwMode="auto">
          <a:xfrm>
            <a:off x="1752600" y="228600"/>
            <a:ext cx="65532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GB"/>
              <a:t>Click to edit Master title style</a:t>
            </a:r>
          </a:p>
        </p:txBody>
      </p:sp>
      <p:sp>
        <p:nvSpPr>
          <p:cNvPr id="10243" name="Rectangle 3"/>
          <p:cNvSpPr>
            <a:spLocks noGrp="1" noChangeArrowheads="1"/>
          </p:cNvSpPr>
          <p:nvPr>
            <p:ph type="body" idx="1"/>
          </p:nvPr>
        </p:nvSpPr>
        <p:spPr bwMode="auto">
          <a:xfrm>
            <a:off x="685800" y="1905000"/>
            <a:ext cx="77724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458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atin typeface="Times New Roman" charset="0"/>
              </a:defRPr>
            </a:lvl1pPr>
          </a:lstStyle>
          <a:p>
            <a:pPr>
              <a:defRPr/>
            </a:pPr>
            <a:endParaRPr lang="en-GB"/>
          </a:p>
        </p:txBody>
      </p:sp>
      <p:sp>
        <p:nvSpPr>
          <p:cNvPr id="2458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atin typeface="Times New Roman" charset="0"/>
              </a:defRPr>
            </a:lvl1pPr>
          </a:lstStyle>
          <a:p>
            <a:pPr>
              <a:defRPr/>
            </a:pPr>
            <a:endParaRPr lang="en-GB"/>
          </a:p>
        </p:txBody>
      </p:sp>
      <p:sp>
        <p:nvSpPr>
          <p:cNvPr id="24582" name="Rectangle 6"/>
          <p:cNvSpPr>
            <a:spLocks noChangeArrowheads="1"/>
          </p:cNvSpPr>
          <p:nvPr/>
        </p:nvSpPr>
        <p:spPr bwMode="auto">
          <a:xfrm>
            <a:off x="0" y="1512888"/>
            <a:ext cx="8458200" cy="87312"/>
          </a:xfrm>
          <a:prstGeom prst="rect">
            <a:avLst/>
          </a:prstGeom>
          <a:solidFill>
            <a:schemeClr val="bg2"/>
          </a:solidFill>
          <a:ln w="9525">
            <a:noFill/>
            <a:miter lim="800000"/>
            <a:headEnd/>
            <a:tailEnd/>
          </a:ln>
          <a:effectLst/>
        </p:spPr>
        <p:txBody>
          <a:bodyPr wrap="none" anchor="ctr"/>
          <a:lstStyle/>
          <a:p>
            <a:pPr algn="ctr">
              <a:defRPr/>
            </a:pPr>
            <a:endParaRPr kumimoji="1" lang="en-US">
              <a:latin typeface="Times New Roman" charset="0"/>
            </a:endParaRPr>
          </a:p>
        </p:txBody>
      </p:sp>
      <p:sp>
        <p:nvSpPr>
          <p:cNvPr id="24583" name="Rectangle 7" descr="Large confetti"/>
          <p:cNvSpPr>
            <a:spLocks noChangeArrowheads="1"/>
          </p:cNvSpPr>
          <p:nvPr/>
        </p:nvSpPr>
        <p:spPr bwMode="ltGray">
          <a:xfrm>
            <a:off x="247650" y="0"/>
            <a:ext cx="793750" cy="1841500"/>
          </a:xfrm>
          <a:prstGeom prst="rect">
            <a:avLst/>
          </a:prstGeom>
          <a:pattFill prst="lgConfetti">
            <a:fgClr>
              <a:schemeClr val="accent2"/>
            </a:fgClr>
            <a:bgClr>
              <a:schemeClr val="folHlink"/>
            </a:bgClr>
          </a:pattFill>
          <a:ln w="9525">
            <a:noFill/>
            <a:miter lim="800000"/>
            <a:headEnd/>
            <a:tailEnd/>
          </a:ln>
          <a:effectLst/>
        </p:spPr>
        <p:txBody>
          <a:bodyPr wrap="none" anchor="ctr"/>
          <a:lstStyle/>
          <a:p>
            <a:pPr algn="ctr">
              <a:defRPr/>
            </a:pPr>
            <a:endParaRPr kumimoji="1" lang="en-US">
              <a:latin typeface="Times New Roman" charset="0"/>
            </a:endParaRPr>
          </a:p>
        </p:txBody>
      </p:sp>
      <p:sp>
        <p:nvSpPr>
          <p:cNvPr id="24584" name="Rectangle 8"/>
          <p:cNvSpPr>
            <a:spLocks noChangeArrowheads="1"/>
          </p:cNvSpPr>
          <p:nvPr/>
        </p:nvSpPr>
        <p:spPr bwMode="auto">
          <a:xfrm>
            <a:off x="7067550" y="6553200"/>
            <a:ext cx="2076450" cy="79375"/>
          </a:xfrm>
          <a:prstGeom prst="rect">
            <a:avLst/>
          </a:prstGeom>
          <a:solidFill>
            <a:schemeClr val="bg2"/>
          </a:solidFill>
          <a:ln w="9525">
            <a:noFill/>
            <a:miter lim="800000"/>
            <a:headEnd/>
            <a:tailEnd/>
          </a:ln>
          <a:effectLst/>
        </p:spPr>
        <p:txBody>
          <a:bodyPr wrap="none" anchor="ctr"/>
          <a:lstStyle/>
          <a:p>
            <a:pPr algn="ctr">
              <a:defRPr/>
            </a:pPr>
            <a:endParaRPr kumimoji="1" lang="en-US">
              <a:latin typeface="Times New Roman" charset="0"/>
            </a:endParaRPr>
          </a:p>
        </p:txBody>
      </p:sp>
      <p:sp>
        <p:nvSpPr>
          <p:cNvPr id="24585" name="Rectangle 9" descr="Large confetti"/>
          <p:cNvSpPr>
            <a:spLocks noGrp="1" noChangeArrowheads="1"/>
          </p:cNvSpPr>
          <p:nvPr>
            <p:ph type="sldNum" sz="quarter" idx="4"/>
          </p:nvPr>
        </p:nvSpPr>
        <p:spPr bwMode="auto">
          <a:xfrm>
            <a:off x="8216900" y="6248400"/>
            <a:ext cx="533400" cy="609600"/>
          </a:xfrm>
          <a:prstGeom prst="rect">
            <a:avLst/>
          </a:prstGeom>
          <a:pattFill prst="lgConfetti">
            <a:fgClr>
              <a:schemeClr val="accent2"/>
            </a:fgClr>
            <a:bgClr>
              <a:schemeClr val="folHlink"/>
            </a:bgClr>
          </a:pattFill>
          <a:ln w="9525">
            <a:noFill/>
            <a:miter lim="800000"/>
            <a:headEnd/>
            <a:tailEnd/>
          </a:ln>
          <a:effectLst/>
        </p:spPr>
        <p:txBody>
          <a:bodyPr vert="horz" wrap="square" lIns="91440" tIns="45720" rIns="91440" bIns="45720" numCol="1" anchor="ctr" anchorCtr="1" compatLnSpc="1">
            <a:prstTxWarp prst="textNoShape">
              <a:avLst/>
            </a:prstTxWarp>
          </a:bodyPr>
          <a:lstStyle>
            <a:lvl1pPr algn="r">
              <a:defRPr sz="1400">
                <a:solidFill>
                  <a:schemeClr val="bg1"/>
                </a:solidFill>
                <a:latin typeface="Times New Roman" charset="0"/>
              </a:defRPr>
            </a:lvl1pPr>
          </a:lstStyle>
          <a:p>
            <a:pPr>
              <a:defRPr/>
            </a:pPr>
            <a:fld id="{A5342CE8-4CDE-4ACC-93BE-0156D227F601}"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imes New Roman" charset="0"/>
        </a:defRPr>
      </a:lvl2pPr>
      <a:lvl3pPr algn="l" rtl="0" eaLnBrk="0" fontAlgn="base" hangingPunct="0">
        <a:spcBef>
          <a:spcPct val="0"/>
        </a:spcBef>
        <a:spcAft>
          <a:spcPct val="0"/>
        </a:spcAft>
        <a:defRPr sz="4000">
          <a:solidFill>
            <a:schemeClr val="tx2"/>
          </a:solidFill>
          <a:latin typeface="Times New Roman" charset="0"/>
        </a:defRPr>
      </a:lvl3pPr>
      <a:lvl4pPr algn="l" rtl="0" eaLnBrk="0" fontAlgn="base" hangingPunct="0">
        <a:spcBef>
          <a:spcPct val="0"/>
        </a:spcBef>
        <a:spcAft>
          <a:spcPct val="0"/>
        </a:spcAft>
        <a:defRPr sz="4000">
          <a:solidFill>
            <a:schemeClr val="tx2"/>
          </a:solidFill>
          <a:latin typeface="Times New Roman" charset="0"/>
        </a:defRPr>
      </a:lvl4pPr>
      <a:lvl5pPr algn="l" rtl="0" eaLnBrk="0" fontAlgn="base" hangingPunct="0">
        <a:spcBef>
          <a:spcPct val="0"/>
        </a:spcBef>
        <a:spcAft>
          <a:spcPct val="0"/>
        </a:spcAft>
        <a:defRPr sz="4000">
          <a:solidFill>
            <a:schemeClr val="tx2"/>
          </a:solidFill>
          <a:latin typeface="Times New Roman" charset="0"/>
        </a:defRPr>
      </a:lvl5pPr>
      <a:lvl6pPr marL="457200" algn="l" rtl="0" fontAlgn="base">
        <a:spcBef>
          <a:spcPct val="0"/>
        </a:spcBef>
        <a:spcAft>
          <a:spcPct val="0"/>
        </a:spcAft>
        <a:defRPr sz="4000">
          <a:solidFill>
            <a:schemeClr val="tx2"/>
          </a:solidFill>
          <a:latin typeface="Times New Roman" charset="0"/>
        </a:defRPr>
      </a:lvl6pPr>
      <a:lvl7pPr marL="914400" algn="l" rtl="0" fontAlgn="base">
        <a:spcBef>
          <a:spcPct val="0"/>
        </a:spcBef>
        <a:spcAft>
          <a:spcPct val="0"/>
        </a:spcAft>
        <a:defRPr sz="4000">
          <a:solidFill>
            <a:schemeClr val="tx2"/>
          </a:solidFill>
          <a:latin typeface="Times New Roman" charset="0"/>
        </a:defRPr>
      </a:lvl7pPr>
      <a:lvl8pPr marL="1371600" algn="l" rtl="0" fontAlgn="base">
        <a:spcBef>
          <a:spcPct val="0"/>
        </a:spcBef>
        <a:spcAft>
          <a:spcPct val="0"/>
        </a:spcAft>
        <a:defRPr sz="4000">
          <a:solidFill>
            <a:schemeClr val="tx2"/>
          </a:solidFill>
          <a:latin typeface="Times New Roman" charset="0"/>
        </a:defRPr>
      </a:lvl8pPr>
      <a:lvl9pPr marL="1828800" algn="l" rtl="0" fontAlgn="base">
        <a:spcBef>
          <a:spcPct val="0"/>
        </a:spcBef>
        <a:spcAft>
          <a:spcPct val="0"/>
        </a:spcAft>
        <a:defRPr sz="4000">
          <a:solidFill>
            <a:schemeClr val="tx2"/>
          </a:solidFill>
          <a:latin typeface="Times New Roman" charset="0"/>
        </a:defRPr>
      </a:lvl9pPr>
    </p:titleStyle>
    <p:bodyStyle>
      <a:lvl1pPr marL="342900" indent="-342900" algn="l" rtl="0" eaLnBrk="0" fontAlgn="base" hangingPunct="0">
        <a:spcBef>
          <a:spcPct val="20000"/>
        </a:spcBef>
        <a:spcAft>
          <a:spcPct val="0"/>
        </a:spcAft>
        <a:buSzPct val="85000"/>
        <a:buBlip>
          <a:blip r:embed="rId14"/>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bg2"/>
        </a:buClr>
        <a:buSzPct val="70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SzPct val="7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SzPct val="70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oleObject" Target="../embeddings/oleObject1.bin"/><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0.png"/><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jpe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oleObject" Target="../embeddings/oleObject3.bin"/><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5.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oleObject" Target="../embeddings/oleObject3.bin"/></Relationships>
</file>

<file path=ppt/slides/_rels/slide2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jpeg"/><Relationship Id="rId7"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comments" Target="../comments/comment1.xml"/><Relationship Id="rId4" Type="http://schemas.openxmlformats.org/officeDocument/2006/relationships/image" Target="../media/image26.jpeg"/><Relationship Id="rId9"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descr="Large confetti"/>
          <p:cNvSpPr>
            <a:spLocks noGrp="1" noChangeArrowheads="1"/>
          </p:cNvSpPr>
          <p:nvPr>
            <p:ph type="title"/>
          </p:nvPr>
        </p:nvSpPr>
        <p:spPr>
          <a:xfrm>
            <a:off x="1219200" y="2209800"/>
            <a:ext cx="6400800" cy="685800"/>
          </a:xfrm>
        </p:spPr>
        <p:txBody>
          <a:bodyPr/>
          <a:lstStyle/>
          <a:p>
            <a:pPr eaLnBrk="1" hangingPunct="1"/>
            <a:r>
              <a:rPr lang="en-IE" sz="3600">
                <a:solidFill>
                  <a:schemeClr val="bg1"/>
                </a:solidFill>
              </a:rPr>
              <a:t>The Big Bang: </a:t>
            </a:r>
            <a:r>
              <a:rPr lang="en-IE" sz="3600" i="1">
                <a:solidFill>
                  <a:schemeClr val="bg1"/>
                </a:solidFill>
              </a:rPr>
              <a:t>Fact or Fiction?</a:t>
            </a:r>
            <a:endParaRPr lang="en-GB" sz="3600" i="1">
              <a:solidFill>
                <a:schemeClr val="bg1"/>
              </a:solidFill>
            </a:endParaRPr>
          </a:p>
        </p:txBody>
      </p:sp>
      <p:pic>
        <p:nvPicPr>
          <p:cNvPr id="11267" name="Picture 11" descr="tour_ggs_andromeda_noao_l"/>
          <p:cNvPicPr>
            <a:picLocks noChangeAspect="1" noChangeArrowheads="1"/>
          </p:cNvPicPr>
          <p:nvPr/>
        </p:nvPicPr>
        <p:blipFill>
          <a:blip r:embed="rId3" cstate="print"/>
          <a:srcRect/>
          <a:stretch>
            <a:fillRect/>
          </a:stretch>
        </p:blipFill>
        <p:spPr bwMode="auto">
          <a:xfrm>
            <a:off x="-14533" y="-99392"/>
            <a:ext cx="9268623" cy="7026461"/>
          </a:xfrm>
          <a:prstGeom prst="rect">
            <a:avLst/>
          </a:prstGeom>
          <a:noFill/>
          <a:ln w="9525">
            <a:noFill/>
            <a:miter lim="800000"/>
            <a:headEnd/>
            <a:tailEnd/>
          </a:ln>
        </p:spPr>
      </p:pic>
      <p:sp>
        <p:nvSpPr>
          <p:cNvPr id="11270" name="Rectangle 15"/>
          <p:cNvSpPr>
            <a:spLocks noChangeArrowheads="1"/>
          </p:cNvSpPr>
          <p:nvPr/>
        </p:nvSpPr>
        <p:spPr bwMode="auto">
          <a:xfrm>
            <a:off x="2483768" y="2139409"/>
            <a:ext cx="4491934" cy="461665"/>
          </a:xfrm>
          <a:prstGeom prst="rect">
            <a:avLst/>
          </a:prstGeom>
          <a:noFill/>
          <a:ln w="9525">
            <a:noFill/>
            <a:miter lim="800000"/>
            <a:headEnd/>
            <a:tailEnd/>
          </a:ln>
        </p:spPr>
        <p:txBody>
          <a:bodyPr wrap="square">
            <a:spAutoFit/>
          </a:bodyPr>
          <a:lstStyle/>
          <a:p>
            <a:r>
              <a:rPr lang="en-IE" dirty="0">
                <a:solidFill>
                  <a:schemeClr val="bg1"/>
                </a:solidFill>
              </a:rPr>
              <a:t>  Cormac </a:t>
            </a:r>
            <a:r>
              <a:rPr lang="en-IE" dirty="0" err="1">
                <a:solidFill>
                  <a:schemeClr val="bg1"/>
                </a:solidFill>
              </a:rPr>
              <a:t>O’Raifeartaigh</a:t>
            </a:r>
            <a:r>
              <a:rPr lang="en-IE" dirty="0">
                <a:solidFill>
                  <a:schemeClr val="bg1"/>
                </a:solidFill>
              </a:rPr>
              <a:t>  FRAS</a:t>
            </a:r>
            <a:endParaRPr lang="en-GB" dirty="0">
              <a:solidFill>
                <a:schemeClr val="bg1"/>
              </a:solidFill>
            </a:endParaRPr>
          </a:p>
        </p:txBody>
      </p:sp>
      <p:sp>
        <p:nvSpPr>
          <p:cNvPr id="2" name="TextBox 1"/>
          <p:cNvSpPr txBox="1"/>
          <p:nvPr/>
        </p:nvSpPr>
        <p:spPr>
          <a:xfrm>
            <a:off x="2129823" y="2671465"/>
            <a:ext cx="5516991" cy="400110"/>
          </a:xfrm>
          <a:prstGeom prst="rect">
            <a:avLst/>
          </a:prstGeom>
          <a:noFill/>
        </p:spPr>
        <p:txBody>
          <a:bodyPr wrap="square" rtlCol="0">
            <a:spAutoFit/>
          </a:bodyPr>
          <a:lstStyle/>
          <a:p>
            <a:r>
              <a:rPr lang="en-IE" sz="2000" dirty="0">
                <a:solidFill>
                  <a:schemeClr val="bg1"/>
                </a:solidFill>
              </a:rPr>
              <a:t>South East Technological University (Waterford)</a:t>
            </a:r>
          </a:p>
        </p:txBody>
      </p:sp>
      <p:sp>
        <p:nvSpPr>
          <p:cNvPr id="3" name="TextBox 2"/>
          <p:cNvSpPr txBox="1"/>
          <p:nvPr/>
        </p:nvSpPr>
        <p:spPr>
          <a:xfrm>
            <a:off x="657308" y="191222"/>
            <a:ext cx="7344816" cy="584775"/>
          </a:xfrm>
          <a:prstGeom prst="rect">
            <a:avLst/>
          </a:prstGeom>
          <a:noFill/>
        </p:spPr>
        <p:txBody>
          <a:bodyPr wrap="square" rtlCol="0">
            <a:spAutoFit/>
          </a:bodyPr>
          <a:lstStyle/>
          <a:p>
            <a:r>
              <a:rPr lang="en-IE" sz="3200" dirty="0">
                <a:solidFill>
                  <a:schemeClr val="bg1"/>
                </a:solidFill>
              </a:rPr>
              <a:t>     		</a:t>
            </a:r>
            <a:r>
              <a:rPr lang="en-IE" sz="3200" b="1" dirty="0">
                <a:solidFill>
                  <a:schemeClr val="bg1"/>
                </a:solidFill>
              </a:rPr>
              <a:t>Renaming Hubble’s Law	</a:t>
            </a:r>
            <a:endParaRPr lang="en-GB" sz="2000" b="1" i="1" dirty="0"/>
          </a:p>
        </p:txBody>
      </p:sp>
      <p:sp>
        <p:nvSpPr>
          <p:cNvPr id="4" name="TextBox 3">
            <a:extLst>
              <a:ext uri="{FF2B5EF4-FFF2-40B4-BE49-F238E27FC236}">
                <a16:creationId xmlns:a16="http://schemas.microsoft.com/office/drawing/2014/main" id="{347B70B1-C38B-0A42-C144-5DD3D61450FF}"/>
              </a:ext>
            </a:extLst>
          </p:cNvPr>
          <p:cNvSpPr txBox="1"/>
          <p:nvPr/>
        </p:nvSpPr>
        <p:spPr>
          <a:xfrm>
            <a:off x="2483768" y="905072"/>
            <a:ext cx="4491935" cy="461665"/>
          </a:xfrm>
          <a:prstGeom prst="rect">
            <a:avLst/>
          </a:prstGeom>
          <a:noFill/>
        </p:spPr>
        <p:txBody>
          <a:bodyPr wrap="none" rtlCol="0">
            <a:spAutoFit/>
          </a:bodyPr>
          <a:lstStyle/>
          <a:p>
            <a:r>
              <a:rPr lang="en-IE" sz="2400" b="1" i="1" dirty="0">
                <a:solidFill>
                  <a:schemeClr val="bg1"/>
                </a:solidFill>
              </a:rPr>
              <a:t>Fair tribute or revisionist history?</a:t>
            </a:r>
            <a:endParaRPr lang="en-IE" dirty="0"/>
          </a:p>
        </p:txBody>
      </p:sp>
      <p:pic>
        <p:nvPicPr>
          <p:cNvPr id="12" name="Picture 11" descr="Text&#10;&#10;Description automatically generated with medium confidence">
            <a:extLst>
              <a:ext uri="{FF2B5EF4-FFF2-40B4-BE49-F238E27FC236}">
                <a16:creationId xmlns:a16="http://schemas.microsoft.com/office/drawing/2014/main" id="{2BA3E63C-A0FD-76C3-21A4-846A30420206}"/>
              </a:ext>
            </a:extLst>
          </p:cNvPr>
          <p:cNvPicPr>
            <a:picLocks noChangeAspect="1"/>
          </p:cNvPicPr>
          <p:nvPr/>
        </p:nvPicPr>
        <p:blipFill>
          <a:blip r:embed="rId4"/>
          <a:stretch>
            <a:fillRect/>
          </a:stretch>
        </p:blipFill>
        <p:spPr>
          <a:xfrm>
            <a:off x="1647664" y="5763205"/>
            <a:ext cx="6740760" cy="102827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7384"/>
            <a:ext cx="9143999" cy="6891426"/>
          </a:xfrm>
          <a:prstGeom prst="rect">
            <a:avLst/>
          </a:prstGeom>
        </p:spPr>
      </p:pic>
    </p:spTree>
    <p:extLst>
      <p:ext uri="{BB962C8B-B14F-4D97-AF65-F5344CB8AC3E}">
        <p14:creationId xmlns:p14="http://schemas.microsoft.com/office/powerpoint/2010/main" val="853854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259632" y="409613"/>
            <a:ext cx="7776864" cy="1143000"/>
          </a:xfrm>
        </p:spPr>
        <p:txBody>
          <a:bodyPr/>
          <a:lstStyle/>
          <a:p>
            <a:pPr eaLnBrk="1" hangingPunct="1"/>
            <a:r>
              <a:rPr lang="en-IE" sz="3200" dirty="0"/>
              <a:t> The rationale for renaming Hubble’s law </a:t>
            </a:r>
            <a:endParaRPr lang="en-GB" sz="3200" dirty="0"/>
          </a:p>
        </p:txBody>
      </p:sp>
      <p:sp>
        <p:nvSpPr>
          <p:cNvPr id="3" name="Rectangle 2"/>
          <p:cNvSpPr/>
          <p:nvPr/>
        </p:nvSpPr>
        <p:spPr>
          <a:xfrm>
            <a:off x="107504" y="1321478"/>
            <a:ext cx="6336704" cy="2215991"/>
          </a:xfrm>
          <a:prstGeom prst="rect">
            <a:avLst/>
          </a:prstGeom>
        </p:spPr>
        <p:txBody>
          <a:bodyPr wrap="square">
            <a:spAutoFit/>
          </a:bodyPr>
          <a:lstStyle/>
          <a:p>
            <a:r>
              <a:rPr lang="en-US" sz="2000" i="1" dirty="0"/>
              <a:t> </a:t>
            </a:r>
          </a:p>
          <a:p>
            <a:endParaRPr lang="en-US" sz="1800" i="1" dirty="0"/>
          </a:p>
          <a:p>
            <a:pPr marL="342900" indent="-342900">
              <a:buFont typeface="Wingdings" panose="05000000000000000000" pitchFamily="2" charset="2"/>
              <a:buChar char="§"/>
            </a:pPr>
            <a:r>
              <a:rPr lang="en-US" sz="2000" b="1" u="sng" dirty="0"/>
              <a:t>Rationale?</a:t>
            </a:r>
          </a:p>
          <a:p>
            <a:r>
              <a:rPr lang="en-US" sz="2000" i="1" dirty="0"/>
              <a:t>      </a:t>
            </a:r>
            <a:r>
              <a:rPr lang="en-US" sz="1800" i="1" dirty="0"/>
              <a:t>To right a wrong!</a:t>
            </a:r>
          </a:p>
          <a:p>
            <a:pPr marL="342900" indent="-342900">
              <a:buFont typeface="Wingdings" panose="05000000000000000000" pitchFamily="2" charset="2"/>
              <a:buChar char="§"/>
            </a:pPr>
            <a:endParaRPr lang="en-US" sz="2000" b="1" dirty="0"/>
          </a:p>
          <a:p>
            <a:pPr marL="342900" indent="-342900">
              <a:buFont typeface="Wingdings" panose="05000000000000000000" pitchFamily="2" charset="2"/>
              <a:buChar char="§"/>
            </a:pPr>
            <a:r>
              <a:rPr lang="en-US" sz="2000" b="1" dirty="0"/>
              <a:t>‘Hubble law’: ‘Hubble expansion: ‘Hubble flow’ </a:t>
            </a:r>
          </a:p>
          <a:p>
            <a:r>
              <a:rPr lang="en-US" sz="2000" dirty="0"/>
              <a:t>       </a:t>
            </a:r>
            <a:r>
              <a:rPr lang="en-US" sz="1800" i="1" dirty="0"/>
              <a:t>Attributes too much to Hubble </a:t>
            </a:r>
            <a:r>
              <a:rPr lang="en-US" sz="2000" i="1" dirty="0"/>
              <a:t> </a:t>
            </a:r>
            <a:endParaRPr lang="en-US" sz="1800" i="1" dirty="0"/>
          </a:p>
        </p:txBody>
      </p:sp>
      <p:pic>
        <p:nvPicPr>
          <p:cNvPr id="2" name="Picture 1">
            <a:extLst>
              <a:ext uri="{FF2B5EF4-FFF2-40B4-BE49-F238E27FC236}">
                <a16:creationId xmlns:a16="http://schemas.microsoft.com/office/drawing/2014/main" id="{70137196-B7F5-410B-AD96-022BE65655CA}"/>
              </a:ext>
            </a:extLst>
          </p:cNvPr>
          <p:cNvPicPr>
            <a:picLocks noChangeAspect="1"/>
          </p:cNvPicPr>
          <p:nvPr/>
        </p:nvPicPr>
        <p:blipFill>
          <a:blip r:embed="rId2"/>
          <a:stretch>
            <a:fillRect/>
          </a:stretch>
        </p:blipFill>
        <p:spPr>
          <a:xfrm>
            <a:off x="175148" y="3833368"/>
            <a:ext cx="6773116" cy="707330"/>
          </a:xfrm>
          <a:prstGeom prst="rect">
            <a:avLst/>
          </a:prstGeom>
        </p:spPr>
      </p:pic>
      <p:pic>
        <p:nvPicPr>
          <p:cNvPr id="4" name="Picture 3">
            <a:extLst>
              <a:ext uri="{FF2B5EF4-FFF2-40B4-BE49-F238E27FC236}">
                <a16:creationId xmlns:a16="http://schemas.microsoft.com/office/drawing/2014/main" id="{35BE7B96-91CD-4CC7-9F1C-906087D51272}"/>
              </a:ext>
            </a:extLst>
          </p:cNvPr>
          <p:cNvPicPr>
            <a:picLocks noChangeAspect="1"/>
          </p:cNvPicPr>
          <p:nvPr/>
        </p:nvPicPr>
        <p:blipFill>
          <a:blip r:embed="rId3"/>
          <a:stretch>
            <a:fillRect/>
          </a:stretch>
        </p:blipFill>
        <p:spPr>
          <a:xfrm>
            <a:off x="185224" y="4834313"/>
            <a:ext cx="6691032" cy="626829"/>
          </a:xfrm>
          <a:prstGeom prst="rect">
            <a:avLst/>
          </a:prstGeom>
        </p:spPr>
      </p:pic>
      <p:pic>
        <p:nvPicPr>
          <p:cNvPr id="6" name="Picture 5">
            <a:extLst>
              <a:ext uri="{FF2B5EF4-FFF2-40B4-BE49-F238E27FC236}">
                <a16:creationId xmlns:a16="http://schemas.microsoft.com/office/drawing/2014/main" id="{C01A3DC0-57D6-4802-966E-B174581848AF}"/>
              </a:ext>
            </a:extLst>
          </p:cNvPr>
          <p:cNvPicPr>
            <a:picLocks noChangeAspect="1"/>
          </p:cNvPicPr>
          <p:nvPr/>
        </p:nvPicPr>
        <p:blipFill>
          <a:blip r:embed="rId4"/>
          <a:stretch>
            <a:fillRect/>
          </a:stretch>
        </p:blipFill>
        <p:spPr>
          <a:xfrm>
            <a:off x="185224" y="5811383"/>
            <a:ext cx="6691032" cy="587745"/>
          </a:xfrm>
          <a:prstGeom prst="rect">
            <a:avLst/>
          </a:prstGeom>
        </p:spPr>
      </p:pic>
      <p:pic>
        <p:nvPicPr>
          <p:cNvPr id="14" name="Picture 2">
            <a:extLst>
              <a:ext uri="{FF2B5EF4-FFF2-40B4-BE49-F238E27FC236}">
                <a16:creationId xmlns:a16="http://schemas.microsoft.com/office/drawing/2014/main" id="{96A3E899-2C68-41D3-9287-1FAAD2A3A51D}"/>
              </a:ext>
            </a:extLst>
          </p:cNvPr>
          <p:cNvPicPr>
            <a:picLocks noChangeAspect="1" noChangeArrowheads="1"/>
          </p:cNvPicPr>
          <p:nvPr/>
        </p:nvPicPr>
        <p:blipFill>
          <a:blip r:embed="rId5" cstate="print"/>
          <a:srcRect/>
          <a:stretch>
            <a:fillRect/>
          </a:stretch>
        </p:blipFill>
        <p:spPr bwMode="auto">
          <a:xfrm>
            <a:off x="7719679" y="1857905"/>
            <a:ext cx="1199523" cy="1374271"/>
          </a:xfrm>
          <a:prstGeom prst="rect">
            <a:avLst/>
          </a:prstGeom>
          <a:noFill/>
          <a:ln w="9525">
            <a:noFill/>
            <a:miter lim="800000"/>
            <a:headEnd/>
            <a:tailEnd/>
          </a:ln>
        </p:spPr>
      </p:pic>
      <p:graphicFrame>
        <p:nvGraphicFramePr>
          <p:cNvPr id="15" name="Object 14">
            <a:extLst>
              <a:ext uri="{FF2B5EF4-FFF2-40B4-BE49-F238E27FC236}">
                <a16:creationId xmlns:a16="http://schemas.microsoft.com/office/drawing/2014/main" id="{3FC22B76-65E6-4544-A11F-1C7CAE904CCF}"/>
              </a:ext>
            </a:extLst>
          </p:cNvPr>
          <p:cNvGraphicFramePr>
            <a:graphicFrameLocks noGrp="1" noChangeAspect="1"/>
          </p:cNvGraphicFramePr>
          <p:nvPr>
            <p:extLst>
              <p:ext uri="{D42A27DB-BD31-4B8C-83A1-F6EECF244321}">
                <p14:modId xmlns:p14="http://schemas.microsoft.com/office/powerpoint/2010/main" val="259379982"/>
              </p:ext>
            </p:extLst>
          </p:nvPr>
        </p:nvGraphicFramePr>
        <p:xfrm>
          <a:off x="7789330" y="4227207"/>
          <a:ext cx="1129872" cy="1584176"/>
        </p:xfrm>
        <a:graphic>
          <a:graphicData uri="http://schemas.openxmlformats.org/presentationml/2006/ole">
            <mc:AlternateContent xmlns:mc="http://schemas.openxmlformats.org/markup-compatibility/2006">
              <mc:Choice xmlns:v="urn:schemas-microsoft-com:vml" Requires="v">
                <p:oleObj name="Photo Editor Photo" r:id="rId6" imgW="13076190" imgH="19133333" progId="">
                  <p:embed/>
                </p:oleObj>
              </mc:Choice>
              <mc:Fallback>
                <p:oleObj name="Photo Editor Photo" r:id="rId6" imgW="13076190" imgH="19133333" progId="">
                  <p:embed/>
                  <p:pic>
                    <p:nvPicPr>
                      <p:cNvPr id="15" name="Object 14">
                        <a:extLst>
                          <a:ext uri="{FF2B5EF4-FFF2-40B4-BE49-F238E27FC236}">
                            <a16:creationId xmlns:a16="http://schemas.microsoft.com/office/drawing/2014/main" id="{3FC22B76-65E6-4544-A11F-1C7CAE904CCF}"/>
                          </a:ext>
                        </a:extLst>
                      </p:cNvPr>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89330" y="4227207"/>
                        <a:ext cx="1129872" cy="158417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10617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descr="Large confetti"/>
          <p:cNvSpPr>
            <a:spLocks noGrp="1" noChangeArrowheads="1"/>
          </p:cNvSpPr>
          <p:nvPr>
            <p:ph type="title"/>
          </p:nvPr>
        </p:nvSpPr>
        <p:spPr>
          <a:xfrm>
            <a:off x="2195736" y="764704"/>
            <a:ext cx="5047349" cy="685800"/>
          </a:xfrm>
        </p:spPr>
        <p:txBody>
          <a:bodyPr/>
          <a:lstStyle/>
          <a:p>
            <a:pPr eaLnBrk="1" hangingPunct="1"/>
            <a:r>
              <a:rPr lang="en-IE" sz="3600" dirty="0"/>
              <a:t> Just One Problem</a:t>
            </a:r>
            <a:endParaRPr lang="en-GB" sz="3600" dirty="0"/>
          </a:p>
        </p:txBody>
      </p:sp>
      <p:sp>
        <p:nvSpPr>
          <p:cNvPr id="13315" name="Rectangle 4"/>
          <p:cNvSpPr>
            <a:spLocks noGrp="1" noChangeArrowheads="1"/>
          </p:cNvSpPr>
          <p:nvPr>
            <p:ph type="body" sz="half" idx="2"/>
          </p:nvPr>
        </p:nvSpPr>
        <p:spPr>
          <a:xfrm>
            <a:off x="251520" y="1556792"/>
            <a:ext cx="7704856" cy="5301208"/>
          </a:xfrm>
        </p:spPr>
        <p:txBody>
          <a:bodyPr/>
          <a:lstStyle/>
          <a:p>
            <a:pPr marL="0" indent="0" eaLnBrk="1" hangingPunct="1">
              <a:lnSpc>
                <a:spcPct val="90000"/>
              </a:lnSpc>
              <a:buNone/>
            </a:pPr>
            <a:r>
              <a:rPr lang="en-US" sz="2400" i="1" dirty="0"/>
              <a:t>   </a:t>
            </a:r>
            <a:endParaRPr lang="en-US" sz="2400" b="1" dirty="0"/>
          </a:p>
          <a:p>
            <a:pPr eaLnBrk="1" hangingPunct="1">
              <a:spcBef>
                <a:spcPts val="0"/>
              </a:spcBef>
            </a:pPr>
            <a:r>
              <a:rPr lang="en-US" sz="2000" b="1" dirty="0"/>
              <a:t>Questionable history of science</a:t>
            </a:r>
          </a:p>
          <a:p>
            <a:pPr marL="0" indent="0" eaLnBrk="1" hangingPunct="1">
              <a:spcBef>
                <a:spcPts val="0"/>
              </a:spcBef>
              <a:buNone/>
            </a:pPr>
            <a:r>
              <a:rPr lang="en-US" sz="2000" b="1" i="1" dirty="0"/>
              <a:t>      </a:t>
            </a:r>
            <a:r>
              <a:rPr lang="en-IE" sz="1800" i="1" dirty="0"/>
              <a:t>Hubble’s law understood as an empirical relation for observables</a:t>
            </a:r>
          </a:p>
          <a:p>
            <a:pPr marL="0" indent="0" eaLnBrk="1" hangingPunct="1">
              <a:spcBef>
                <a:spcPts val="0"/>
              </a:spcBef>
              <a:buNone/>
            </a:pPr>
            <a:r>
              <a:rPr lang="en-US" sz="1800" i="1" dirty="0"/>
              <a:t>      Empirical laws common in science</a:t>
            </a:r>
          </a:p>
          <a:p>
            <a:pPr marL="0" indent="0" eaLnBrk="1" hangingPunct="1">
              <a:spcBef>
                <a:spcPts val="0"/>
              </a:spcBef>
              <a:buNone/>
            </a:pPr>
            <a:endParaRPr lang="en-US" sz="1800" i="1" dirty="0"/>
          </a:p>
          <a:p>
            <a:pPr marL="0" indent="0" eaLnBrk="1" hangingPunct="1">
              <a:lnSpc>
                <a:spcPct val="90000"/>
              </a:lnSpc>
              <a:spcBef>
                <a:spcPts val="0"/>
              </a:spcBef>
              <a:buNone/>
            </a:pPr>
            <a:r>
              <a:rPr lang="en-US" sz="1800" i="1" dirty="0"/>
              <a:t>      </a:t>
            </a:r>
            <a:endParaRPr lang="en-US" sz="2000" b="1" dirty="0"/>
          </a:p>
          <a:p>
            <a:pPr eaLnBrk="1" hangingPunct="1">
              <a:lnSpc>
                <a:spcPct val="90000"/>
              </a:lnSpc>
              <a:spcBef>
                <a:spcPts val="0"/>
              </a:spcBef>
              <a:spcAft>
                <a:spcPts val="600"/>
              </a:spcAft>
            </a:pPr>
            <a:r>
              <a:rPr lang="en-US" sz="2000" b="1" dirty="0"/>
              <a:t>Questionable physics</a:t>
            </a:r>
            <a:endParaRPr lang="en-US" sz="1800" b="1" dirty="0"/>
          </a:p>
          <a:p>
            <a:pPr marL="0" indent="0" eaLnBrk="1" hangingPunct="1">
              <a:lnSpc>
                <a:spcPct val="90000"/>
              </a:lnSpc>
              <a:spcBef>
                <a:spcPts val="0"/>
              </a:spcBef>
              <a:spcAft>
                <a:spcPts val="600"/>
              </a:spcAft>
              <a:buNone/>
            </a:pPr>
            <a:r>
              <a:rPr lang="en-US" sz="1800" i="1" dirty="0"/>
              <a:t>      Confuses an approximate relation for astronomical objects with </a:t>
            </a:r>
          </a:p>
          <a:p>
            <a:pPr marL="0" indent="0" eaLnBrk="1" hangingPunct="1">
              <a:lnSpc>
                <a:spcPct val="90000"/>
              </a:lnSpc>
              <a:spcBef>
                <a:spcPts val="0"/>
              </a:spcBef>
              <a:buNone/>
            </a:pPr>
            <a:r>
              <a:rPr lang="en-US" sz="1800" i="1" dirty="0"/>
              <a:t>      an exact law of cosmic expansion predicted by theory</a:t>
            </a:r>
          </a:p>
          <a:p>
            <a:pPr marL="0" indent="0" eaLnBrk="1" hangingPunct="1">
              <a:lnSpc>
                <a:spcPct val="90000"/>
              </a:lnSpc>
              <a:spcBef>
                <a:spcPts val="0"/>
              </a:spcBef>
              <a:buNone/>
            </a:pPr>
            <a:r>
              <a:rPr lang="en-US" sz="1800" i="1" dirty="0"/>
              <a:t> </a:t>
            </a:r>
          </a:p>
          <a:p>
            <a:pPr marL="0" indent="0" eaLnBrk="1" hangingPunct="1">
              <a:lnSpc>
                <a:spcPct val="90000"/>
              </a:lnSpc>
              <a:spcBef>
                <a:spcPts val="0"/>
              </a:spcBef>
              <a:buNone/>
            </a:pPr>
            <a:endParaRPr lang="en-US" sz="2000" b="1" dirty="0"/>
          </a:p>
          <a:p>
            <a:pPr eaLnBrk="1" hangingPunct="1">
              <a:lnSpc>
                <a:spcPct val="90000"/>
              </a:lnSpc>
              <a:spcBef>
                <a:spcPts val="0"/>
              </a:spcBef>
              <a:spcAft>
                <a:spcPts val="600"/>
              </a:spcAft>
            </a:pPr>
            <a:r>
              <a:rPr lang="en-US" sz="2000" b="1" dirty="0"/>
              <a:t>Don’t lose sight of physics in </a:t>
            </a:r>
            <a:r>
              <a:rPr lang="en-US" sz="2000" b="1" dirty="0" err="1"/>
              <a:t>HoP</a:t>
            </a:r>
            <a:r>
              <a:rPr lang="en-US" sz="2000" b="1" dirty="0"/>
              <a:t>!</a:t>
            </a:r>
          </a:p>
          <a:p>
            <a:pPr marL="0" indent="0" eaLnBrk="1" hangingPunct="1">
              <a:lnSpc>
                <a:spcPct val="90000"/>
              </a:lnSpc>
              <a:spcBef>
                <a:spcPts val="0"/>
              </a:spcBef>
              <a:spcAft>
                <a:spcPts val="600"/>
              </a:spcAft>
              <a:buNone/>
            </a:pPr>
            <a:r>
              <a:rPr lang="en-US" sz="1800" b="1" i="1" dirty="0"/>
              <a:t>     </a:t>
            </a:r>
            <a:r>
              <a:rPr lang="en-US" sz="1800" i="1" dirty="0"/>
              <a:t>Don’t conflate astronomy with cosmology</a:t>
            </a:r>
          </a:p>
          <a:p>
            <a:pPr marL="0" indent="0" eaLnBrk="1" hangingPunct="1">
              <a:lnSpc>
                <a:spcPct val="90000"/>
              </a:lnSpc>
              <a:spcBef>
                <a:spcPts val="0"/>
              </a:spcBef>
              <a:spcAft>
                <a:spcPts val="600"/>
              </a:spcAft>
              <a:buNone/>
            </a:pPr>
            <a:endParaRPr lang="en-US" sz="1800" i="1" dirty="0"/>
          </a:p>
          <a:p>
            <a:pPr marL="0" indent="0" eaLnBrk="1" hangingPunct="1">
              <a:lnSpc>
                <a:spcPct val="90000"/>
              </a:lnSpc>
              <a:spcBef>
                <a:spcPts val="0"/>
              </a:spcBef>
              <a:buNone/>
            </a:pPr>
            <a:r>
              <a:rPr lang="en-US" sz="1800" i="1" dirty="0"/>
              <a:t>      </a:t>
            </a:r>
            <a:endParaRPr lang="en-US" sz="1800" dirty="0"/>
          </a:p>
          <a:p>
            <a:pPr eaLnBrk="1" hangingPunct="1">
              <a:lnSpc>
                <a:spcPct val="90000"/>
              </a:lnSpc>
              <a:spcBef>
                <a:spcPts val="0"/>
              </a:spcBef>
            </a:pPr>
            <a:r>
              <a:rPr lang="en-US" sz="2000" b="1" dirty="0"/>
              <a:t>Conclusion</a:t>
            </a:r>
          </a:p>
          <a:p>
            <a:pPr marL="0" indent="0" eaLnBrk="1" hangingPunct="1">
              <a:lnSpc>
                <a:spcPct val="90000"/>
              </a:lnSpc>
              <a:spcBef>
                <a:spcPts val="0"/>
              </a:spcBef>
              <a:buNone/>
            </a:pPr>
            <a:r>
              <a:rPr lang="en-US" sz="2000" b="1" dirty="0"/>
              <a:t>     </a:t>
            </a:r>
            <a:r>
              <a:rPr lang="en-US" sz="1800" i="1" dirty="0"/>
              <a:t>Hubble’s law should be Hubble’s law</a:t>
            </a:r>
          </a:p>
          <a:p>
            <a:pPr marL="0" indent="0" eaLnBrk="1" hangingPunct="1">
              <a:lnSpc>
                <a:spcPct val="90000"/>
              </a:lnSpc>
              <a:spcBef>
                <a:spcPts val="0"/>
              </a:spcBef>
              <a:buNone/>
            </a:pPr>
            <a:r>
              <a:rPr lang="en-GB" sz="1800" i="1" dirty="0"/>
              <a:t>     Example: </a:t>
            </a:r>
            <a:r>
              <a:rPr lang="en-GB" sz="1800" b="1" i="1" dirty="0"/>
              <a:t>b</a:t>
            </a:r>
            <a:r>
              <a:rPr lang="en-GB" sz="1800" i="1" dirty="0"/>
              <a:t>rings clarity to contemporary puzzle</a:t>
            </a:r>
          </a:p>
          <a:p>
            <a:pPr marL="0" indent="0" eaLnBrk="1" hangingPunct="1">
              <a:lnSpc>
                <a:spcPct val="90000"/>
              </a:lnSpc>
              <a:spcBef>
                <a:spcPts val="0"/>
              </a:spcBef>
              <a:buNone/>
            </a:pPr>
            <a:endParaRPr lang="en-US" sz="1800" i="1" dirty="0"/>
          </a:p>
        </p:txBody>
      </p:sp>
      <p:pic>
        <p:nvPicPr>
          <p:cNvPr id="6" name="Picture 5" descr="Robert K. Merton, Norman W. Storer (ed.) - The Sociology Of Science:  Theoretical And Empirical Investigations : Robert K. Merton : Free  Download, Borrow, and Streaming : Internet Archive">
            <a:extLst>
              <a:ext uri="{FF2B5EF4-FFF2-40B4-BE49-F238E27FC236}">
                <a16:creationId xmlns:a16="http://schemas.microsoft.com/office/drawing/2014/main" id="{4C1F3F92-4310-0C0B-C53E-0C0EA446E60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74984" y="2587216"/>
            <a:ext cx="2162783" cy="3240360"/>
          </a:xfrm>
          <a:prstGeom prst="rect">
            <a:avLst/>
          </a:prstGeom>
          <a:noFill/>
          <a:ln>
            <a:noFill/>
          </a:ln>
        </p:spPr>
      </p:pic>
    </p:spTree>
    <p:extLst>
      <p:ext uri="{BB962C8B-B14F-4D97-AF65-F5344CB8AC3E}">
        <p14:creationId xmlns:p14="http://schemas.microsoft.com/office/powerpoint/2010/main" val="2480820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descr="Large confetti"/>
          <p:cNvSpPr>
            <a:spLocks noGrp="1" noChangeArrowheads="1"/>
          </p:cNvSpPr>
          <p:nvPr>
            <p:ph type="title"/>
          </p:nvPr>
        </p:nvSpPr>
        <p:spPr>
          <a:xfrm>
            <a:off x="1691680" y="386408"/>
            <a:ext cx="6840760" cy="1143000"/>
          </a:xfrm>
        </p:spPr>
        <p:txBody>
          <a:bodyPr/>
          <a:lstStyle/>
          <a:p>
            <a:pPr eaLnBrk="1" hangingPunct="1"/>
            <a:r>
              <a:rPr lang="en-IE" sz="3600" dirty="0"/>
              <a:t> </a:t>
            </a:r>
            <a:r>
              <a:rPr lang="en-IE" sz="3200" dirty="0"/>
              <a:t>Hubble’s Law: a brief history  </a:t>
            </a:r>
            <a:endParaRPr lang="en-GB" sz="3200" dirty="0"/>
          </a:p>
        </p:txBody>
      </p:sp>
      <p:sp>
        <p:nvSpPr>
          <p:cNvPr id="16390" name="Rectangle 6"/>
          <p:cNvSpPr>
            <a:spLocks noChangeArrowheads="1"/>
          </p:cNvSpPr>
          <p:nvPr/>
        </p:nvSpPr>
        <p:spPr bwMode="auto">
          <a:xfrm>
            <a:off x="6420880" y="6066338"/>
            <a:ext cx="2399592" cy="369332"/>
          </a:xfrm>
          <a:prstGeom prst="rect">
            <a:avLst/>
          </a:prstGeom>
          <a:noFill/>
          <a:ln w="9525">
            <a:noFill/>
            <a:miter lim="800000"/>
            <a:headEnd/>
            <a:tailEnd/>
          </a:ln>
        </p:spPr>
        <p:txBody>
          <a:bodyPr wrap="square">
            <a:spAutoFit/>
          </a:bodyPr>
          <a:lstStyle/>
          <a:p>
            <a:r>
              <a:rPr lang="en-IE" sz="1800" i="1" dirty="0"/>
              <a:t>Hubble graph (1929)</a:t>
            </a:r>
            <a:endParaRPr lang="en-GB" sz="1800" dirty="0"/>
          </a:p>
        </p:txBody>
      </p:sp>
      <p:sp>
        <p:nvSpPr>
          <p:cNvPr id="9" name="Content Placeholder 8"/>
          <p:cNvSpPr>
            <a:spLocks noGrp="1"/>
          </p:cNvSpPr>
          <p:nvPr>
            <p:ph sz="half" idx="1"/>
          </p:nvPr>
        </p:nvSpPr>
        <p:spPr>
          <a:xfrm>
            <a:off x="0" y="2060848"/>
            <a:ext cx="6067599" cy="4563888"/>
          </a:xfrm>
        </p:spPr>
        <p:txBody>
          <a:bodyPr/>
          <a:lstStyle/>
          <a:p>
            <a:pPr>
              <a:spcBef>
                <a:spcPts val="0"/>
              </a:spcBef>
            </a:pPr>
            <a:r>
              <a:rPr lang="en-US" sz="2000" b="1" dirty="0"/>
              <a:t>A redshift/distance relation for the nebulae</a:t>
            </a:r>
          </a:p>
          <a:p>
            <a:pPr marL="0" indent="0">
              <a:spcBef>
                <a:spcPts val="0"/>
              </a:spcBef>
              <a:buNone/>
            </a:pPr>
            <a:r>
              <a:rPr lang="en-US" sz="2400" i="1" dirty="0"/>
              <a:t>     </a:t>
            </a:r>
            <a:r>
              <a:rPr lang="en-US" sz="1800" i="1" dirty="0"/>
              <a:t>Motivation: establishing galactic distances </a:t>
            </a:r>
          </a:p>
          <a:p>
            <a:pPr marL="0" indent="0">
              <a:spcBef>
                <a:spcPts val="0"/>
              </a:spcBef>
              <a:buNone/>
            </a:pPr>
            <a:endParaRPr lang="en-US" sz="2400" i="1" dirty="0"/>
          </a:p>
          <a:p>
            <a:r>
              <a:rPr lang="en-US" sz="2000" b="1" dirty="0"/>
              <a:t>Combined 24 nebular distances with redshifts</a:t>
            </a:r>
            <a:endParaRPr lang="en-US" sz="2000" b="1" i="1" dirty="0"/>
          </a:p>
          <a:p>
            <a:pPr marL="0" indent="0">
              <a:buNone/>
            </a:pPr>
            <a:r>
              <a:rPr lang="en-US" sz="1800" i="1" dirty="0"/>
              <a:t>       Distances using </a:t>
            </a:r>
            <a:r>
              <a:rPr lang="en-US" sz="1800" i="1" dirty="0" err="1"/>
              <a:t>Cepheids</a:t>
            </a:r>
            <a:r>
              <a:rPr lang="en-US" sz="1800" i="1" dirty="0"/>
              <a:t> and involved stars</a:t>
            </a:r>
          </a:p>
          <a:p>
            <a:pPr marL="0" indent="0">
              <a:buNone/>
            </a:pPr>
            <a:r>
              <a:rPr lang="en-US" sz="1800" i="1" dirty="0"/>
              <a:t>       Redshifts from </a:t>
            </a:r>
            <a:r>
              <a:rPr lang="en-US" sz="1800" i="1" dirty="0" err="1"/>
              <a:t>Slipher</a:t>
            </a:r>
            <a:r>
              <a:rPr lang="en-US" sz="1800" i="1" dirty="0"/>
              <a:t>: not acknowledged</a:t>
            </a:r>
          </a:p>
          <a:p>
            <a:pPr marL="0" indent="0">
              <a:buNone/>
            </a:pPr>
            <a:endParaRPr lang="en-US" sz="2000" dirty="0"/>
          </a:p>
          <a:p>
            <a:r>
              <a:rPr lang="en-US" sz="2000" b="1" dirty="0"/>
              <a:t>‘</a:t>
            </a:r>
            <a:r>
              <a:rPr lang="en-US" sz="2000" b="1" dirty="0" err="1"/>
              <a:t>Approx</a:t>
            </a:r>
            <a:r>
              <a:rPr lang="en-US" sz="2000" b="1" dirty="0"/>
              <a:t> linear relation’ </a:t>
            </a:r>
            <a:endParaRPr lang="en-US" sz="1800" i="1" dirty="0"/>
          </a:p>
          <a:p>
            <a:pPr marL="0" indent="0">
              <a:buNone/>
            </a:pPr>
            <a:r>
              <a:rPr lang="en-US" sz="1800" i="1" dirty="0"/>
              <a:t>        Cross = mean value for another 22 nebulae</a:t>
            </a:r>
          </a:p>
          <a:p>
            <a:pPr marL="0" indent="0">
              <a:buNone/>
            </a:pPr>
            <a:r>
              <a:rPr lang="en-US" sz="1800" i="1" dirty="0"/>
              <a:t>        Furthest data point not shown</a:t>
            </a:r>
          </a:p>
          <a:p>
            <a:pPr marL="0" indent="0">
              <a:buNone/>
            </a:pPr>
            <a:endParaRPr lang="en-US" sz="2400" i="1" u="sng" dirty="0"/>
          </a:p>
          <a:p>
            <a:pPr>
              <a:spcBef>
                <a:spcPts val="0"/>
              </a:spcBef>
            </a:pPr>
            <a:r>
              <a:rPr lang="en-US" sz="2000" b="1" dirty="0"/>
              <a:t>An empirical relation</a:t>
            </a:r>
          </a:p>
          <a:p>
            <a:pPr marL="0" indent="0">
              <a:spcBef>
                <a:spcPts val="0"/>
              </a:spcBef>
              <a:buNone/>
            </a:pPr>
            <a:r>
              <a:rPr lang="en-US" sz="2000" b="1" dirty="0"/>
              <a:t>     </a:t>
            </a:r>
            <a:r>
              <a:rPr lang="en-US" sz="1800" i="1" dirty="0"/>
              <a:t>Nothing to do with cosmic expansion</a:t>
            </a:r>
          </a:p>
          <a:p>
            <a:pPr>
              <a:spcBef>
                <a:spcPts val="0"/>
              </a:spcBef>
            </a:pPr>
            <a:endParaRPr lang="en-US" sz="2400" dirty="0"/>
          </a:p>
          <a:p>
            <a:pPr marL="0" indent="0">
              <a:buNone/>
            </a:pPr>
            <a:r>
              <a:rPr lang="en-US" sz="2000" i="1" dirty="0"/>
              <a:t>             </a:t>
            </a:r>
            <a:endParaRPr lang="en-US" sz="2400" dirty="0"/>
          </a:p>
          <a:p>
            <a:pPr marL="0" indent="0">
              <a:buNone/>
            </a:pPr>
            <a:endParaRPr lang="en-US" sz="2400" dirty="0"/>
          </a:p>
        </p:txBody>
      </p:sp>
      <p:pic>
        <p:nvPicPr>
          <p:cNvPr id="9318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56587" y="2276872"/>
            <a:ext cx="3088827"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8331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descr="Large confetti"/>
          <p:cNvSpPr>
            <a:spLocks noGrp="1" noChangeArrowheads="1"/>
          </p:cNvSpPr>
          <p:nvPr>
            <p:ph type="title"/>
          </p:nvPr>
        </p:nvSpPr>
        <p:spPr>
          <a:xfrm>
            <a:off x="1043608" y="188640"/>
            <a:ext cx="8352928" cy="1329680"/>
          </a:xfrm>
        </p:spPr>
        <p:txBody>
          <a:bodyPr/>
          <a:lstStyle/>
          <a:p>
            <a:pPr eaLnBrk="1" hangingPunct="1"/>
            <a:r>
              <a:rPr lang="en-US" sz="3600" dirty="0"/>
              <a:t>     </a:t>
            </a:r>
            <a:r>
              <a:rPr lang="en-US" sz="3200" dirty="0"/>
              <a:t>The redshifts of the nebulae</a:t>
            </a:r>
          </a:p>
        </p:txBody>
      </p:sp>
      <p:pic>
        <p:nvPicPr>
          <p:cNvPr id="20481" name="Picture 1"/>
          <p:cNvPicPr>
            <a:picLocks noChangeAspect="1" noChangeArrowheads="1"/>
          </p:cNvPicPr>
          <p:nvPr/>
        </p:nvPicPr>
        <p:blipFill>
          <a:blip r:embed="rId2" cstate="print"/>
          <a:srcRect/>
          <a:stretch>
            <a:fillRect/>
          </a:stretch>
        </p:blipFill>
        <p:spPr bwMode="auto">
          <a:xfrm>
            <a:off x="7452320" y="188640"/>
            <a:ext cx="1513488" cy="2160240"/>
          </a:xfrm>
          <a:prstGeom prst="rect">
            <a:avLst/>
          </a:prstGeom>
          <a:noFill/>
          <a:ln w="9525">
            <a:noFill/>
            <a:miter lim="800000"/>
            <a:headEnd/>
            <a:tailEnd/>
          </a:ln>
        </p:spPr>
      </p:pic>
      <p:sp>
        <p:nvSpPr>
          <p:cNvPr id="3" name="Rectangle 2"/>
          <p:cNvSpPr/>
          <p:nvPr/>
        </p:nvSpPr>
        <p:spPr>
          <a:xfrm>
            <a:off x="179512" y="2041715"/>
            <a:ext cx="6500023" cy="4062651"/>
          </a:xfrm>
          <a:prstGeom prst="rect">
            <a:avLst/>
          </a:prstGeom>
        </p:spPr>
        <p:txBody>
          <a:bodyPr wrap="square">
            <a:spAutoFit/>
          </a:bodyPr>
          <a:lstStyle/>
          <a:p>
            <a:pPr marL="342900" indent="-342900">
              <a:buFont typeface="Wingdings" panose="05000000000000000000" pitchFamily="2" charset="2"/>
              <a:buChar char="§"/>
            </a:pPr>
            <a:r>
              <a:rPr lang="en-US" sz="2000" b="1" dirty="0"/>
              <a:t>Spectrum of light from spiral nebulae  (1909-)</a:t>
            </a:r>
            <a:endParaRPr lang="en-US" sz="2000" i="1" dirty="0"/>
          </a:p>
          <a:p>
            <a:r>
              <a:rPr lang="en-US" sz="2000" i="1" dirty="0"/>
              <a:t>      </a:t>
            </a:r>
            <a:r>
              <a:rPr lang="en-US" sz="1800" i="1" dirty="0"/>
              <a:t>Good results with fast camera lens</a:t>
            </a:r>
          </a:p>
          <a:p>
            <a:endParaRPr lang="en-US" sz="2000" dirty="0"/>
          </a:p>
          <a:p>
            <a:pPr marL="342900" indent="-342900">
              <a:buFont typeface="Wingdings" panose="05000000000000000000" pitchFamily="2" charset="2"/>
              <a:buChar char="§"/>
            </a:pPr>
            <a:r>
              <a:rPr lang="en-US" sz="2000" b="1" dirty="0"/>
              <a:t>Many nebulae red-shifted (1912-1917)</a:t>
            </a:r>
          </a:p>
          <a:p>
            <a:r>
              <a:rPr lang="en-US" sz="2000" i="1" dirty="0"/>
              <a:t>      </a:t>
            </a:r>
            <a:r>
              <a:rPr lang="en-US" sz="1800" i="1" dirty="0"/>
              <a:t>Doppler effect</a:t>
            </a:r>
          </a:p>
          <a:p>
            <a:pPr marL="342900" indent="-342900">
              <a:buFont typeface="Arial" pitchFamily="34" charset="0"/>
              <a:buChar char="•"/>
            </a:pPr>
            <a:endParaRPr lang="en-US" sz="2000" b="1" dirty="0"/>
          </a:p>
          <a:p>
            <a:pPr marL="342900" indent="-342900">
              <a:buFont typeface="Wingdings" panose="05000000000000000000" pitchFamily="2" charset="2"/>
              <a:buChar char="§"/>
            </a:pPr>
            <a:r>
              <a:rPr lang="en-US" sz="2000" b="1" u="sng" dirty="0"/>
              <a:t>Largest redshifts for faintest nebulae</a:t>
            </a:r>
          </a:p>
          <a:p>
            <a:r>
              <a:rPr lang="en-US" sz="2000" i="1" dirty="0"/>
              <a:t>      </a:t>
            </a:r>
            <a:r>
              <a:rPr lang="en-US" sz="1800" i="1" dirty="0"/>
              <a:t>Relation between redshift and distance?</a:t>
            </a:r>
            <a:endParaRPr lang="en-US" sz="1800" b="1" dirty="0"/>
          </a:p>
          <a:p>
            <a:pPr marL="342900" indent="-342900">
              <a:buFont typeface="Wingdings" panose="05000000000000000000" pitchFamily="2" charset="2"/>
              <a:buChar char="§"/>
            </a:pPr>
            <a:endParaRPr lang="en-US" sz="2000" b="1" dirty="0"/>
          </a:p>
          <a:p>
            <a:pPr marL="342900" indent="-342900">
              <a:buFont typeface="Wingdings" panose="05000000000000000000" pitchFamily="2" charset="2"/>
              <a:buChar char="§"/>
            </a:pPr>
            <a:r>
              <a:rPr lang="en-US" sz="2000" b="1" dirty="0"/>
              <a:t>Distinct galaxies?</a:t>
            </a:r>
          </a:p>
          <a:p>
            <a:r>
              <a:rPr lang="en-US" sz="1800" i="1" dirty="0"/>
              <a:t>      Not gravitationally bound by MW?</a:t>
            </a:r>
          </a:p>
          <a:p>
            <a:pPr marL="342900" indent="-342900">
              <a:buFont typeface="Arial" pitchFamily="34" charset="0"/>
              <a:buChar char="•"/>
            </a:pPr>
            <a:endParaRPr lang="en-US" sz="2000" b="1" dirty="0"/>
          </a:p>
          <a:p>
            <a:r>
              <a:rPr lang="en-US" sz="2000" dirty="0"/>
              <a:t>               </a:t>
            </a:r>
            <a:endParaRPr lang="en-US" sz="2000" i="1" dirty="0"/>
          </a:p>
        </p:txBody>
      </p:sp>
      <p:sp>
        <p:nvSpPr>
          <p:cNvPr id="4" name="TextBox 3"/>
          <p:cNvSpPr txBox="1"/>
          <p:nvPr/>
        </p:nvSpPr>
        <p:spPr>
          <a:xfrm>
            <a:off x="7568504" y="2625701"/>
            <a:ext cx="1281120" cy="369332"/>
          </a:xfrm>
          <a:prstGeom prst="rect">
            <a:avLst/>
          </a:prstGeom>
          <a:noFill/>
        </p:spPr>
        <p:txBody>
          <a:bodyPr wrap="none" rtlCol="0">
            <a:spAutoFit/>
          </a:bodyPr>
          <a:lstStyle/>
          <a:p>
            <a:r>
              <a:rPr lang="en-GB" sz="1800" i="1" dirty="0"/>
              <a:t>VM </a:t>
            </a:r>
            <a:r>
              <a:rPr lang="en-GB" sz="1800" i="1" dirty="0" err="1"/>
              <a:t>Slipher</a:t>
            </a:r>
            <a:endParaRPr lang="en-US" sz="1800" i="1" dirty="0"/>
          </a:p>
        </p:txBody>
      </p:sp>
      <p:pic>
        <p:nvPicPr>
          <p:cNvPr id="8" name="Picture 7" descr="C:\Documents and Settings\coraifeartaigh\Desktop\scan23.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6147" y="3198952"/>
            <a:ext cx="4007842" cy="3659048"/>
          </a:xfrm>
          <a:prstGeom prst="rect">
            <a:avLst/>
          </a:prstGeom>
          <a:noFill/>
          <a:ln>
            <a:noFill/>
          </a:ln>
        </p:spPr>
      </p:pic>
      <p:sp>
        <p:nvSpPr>
          <p:cNvPr id="2" name="TextBox 1"/>
          <p:cNvSpPr txBox="1"/>
          <p:nvPr/>
        </p:nvSpPr>
        <p:spPr>
          <a:xfrm>
            <a:off x="597104" y="5904311"/>
            <a:ext cx="3403689" cy="400110"/>
          </a:xfrm>
          <a:prstGeom prst="rect">
            <a:avLst/>
          </a:prstGeom>
          <a:noFill/>
        </p:spPr>
        <p:txBody>
          <a:bodyPr wrap="none" rtlCol="0">
            <a:spAutoFit/>
          </a:bodyPr>
          <a:lstStyle/>
          <a:p>
            <a:r>
              <a:rPr lang="en-GB" sz="2000" b="1" i="1" dirty="0"/>
              <a:t>Well-known puzzle (</a:t>
            </a:r>
            <a:r>
              <a:rPr lang="en-GB" sz="2000" b="1" i="1" dirty="0" err="1"/>
              <a:t>Edd</a:t>
            </a:r>
            <a:r>
              <a:rPr lang="en-GB" sz="2000" b="1" i="1" dirty="0"/>
              <a:t> 1923)</a:t>
            </a:r>
          </a:p>
        </p:txBody>
      </p:sp>
      <mc:AlternateContent xmlns:mc="http://schemas.openxmlformats.org/markup-compatibility/2006" xmlns:a14="http://schemas.microsoft.com/office/drawing/2010/main">
        <mc:Choice Requires="a14">
          <p:sp>
            <p:nvSpPr>
              <p:cNvPr id="5" name="Rectangle 4"/>
              <p:cNvSpPr/>
              <p:nvPr/>
            </p:nvSpPr>
            <p:spPr>
              <a:xfrm>
                <a:off x="2123728" y="3284984"/>
                <a:ext cx="1360565" cy="369332"/>
              </a:xfrm>
              <a:prstGeom prst="rect">
                <a:avLst/>
              </a:prstGeom>
            </p:spPr>
            <p:txBody>
              <a:bodyPr wrap="none">
                <a:spAutoFit/>
              </a:bodyPr>
              <a:lstStyle/>
              <a:p>
                <a14:m>
                  <m:oMath xmlns:m="http://schemas.openxmlformats.org/officeDocument/2006/math">
                    <m:r>
                      <a:rPr lang="en-GB" sz="1800" i="1" smtClean="0">
                        <a:latin typeface="Cambria Math" panose="02040503050406030204" pitchFamily="18" charset="0"/>
                      </a:rPr>
                      <m:t>𝛥</m:t>
                    </m:r>
                    <m:f>
                      <m:fPr>
                        <m:type m:val="lin"/>
                        <m:ctrlPr>
                          <a:rPr lang="en-GB" sz="1800" i="1">
                            <a:latin typeface="Cambria Math" panose="02040503050406030204" pitchFamily="18" charset="0"/>
                          </a:rPr>
                        </m:ctrlPr>
                      </m:fPr>
                      <m:num>
                        <m:r>
                          <a:rPr lang="en-GB" sz="1800" i="1">
                            <a:latin typeface="Cambria Math" panose="02040503050406030204" pitchFamily="18" charset="0"/>
                          </a:rPr>
                          <m:t>𝜆</m:t>
                        </m:r>
                      </m:num>
                      <m:den>
                        <m:r>
                          <a:rPr lang="en-GB" sz="1800" i="1">
                            <a:latin typeface="Cambria Math" panose="02040503050406030204" pitchFamily="18" charset="0"/>
                          </a:rPr>
                          <m:t>𝜆</m:t>
                        </m:r>
                      </m:den>
                    </m:f>
                  </m:oMath>
                </a14:m>
                <a:r>
                  <a:rPr lang="en-GB" sz="1800" dirty="0"/>
                  <a:t> = </a:t>
                </a:r>
                <a14:m>
                  <m:oMath xmlns:m="http://schemas.openxmlformats.org/officeDocument/2006/math">
                    <m:f>
                      <m:fPr>
                        <m:type m:val="lin"/>
                        <m:ctrlPr>
                          <a:rPr lang="en-GB" sz="1800" i="1" smtClean="0">
                            <a:latin typeface="Cambria Math" panose="02040503050406030204" pitchFamily="18" charset="0"/>
                          </a:rPr>
                        </m:ctrlPr>
                      </m:fPr>
                      <m:num>
                        <m:r>
                          <a:rPr lang="en-GB" sz="1800" b="0" i="1" smtClean="0">
                            <a:latin typeface="Cambria Math" panose="02040503050406030204" pitchFamily="18" charset="0"/>
                          </a:rPr>
                          <m:t>𝑣</m:t>
                        </m:r>
                      </m:num>
                      <m:den>
                        <m:r>
                          <a:rPr lang="en-GB" sz="1800" b="0" i="1" smtClean="0">
                            <a:latin typeface="Cambria Math" panose="02040503050406030204" pitchFamily="18" charset="0"/>
                          </a:rPr>
                          <m:t>𝑐</m:t>
                        </m:r>
                      </m:den>
                    </m:f>
                  </m:oMath>
                </a14:m>
                <a:endParaRPr lang="en-GB" sz="1800" dirty="0"/>
              </a:p>
            </p:txBody>
          </p:sp>
        </mc:Choice>
        <mc:Fallback xmlns="">
          <p:sp>
            <p:nvSpPr>
              <p:cNvPr id="5" name="Rectangle 4"/>
              <p:cNvSpPr>
                <a:spLocks noRot="1" noChangeAspect="1" noMove="1" noResize="1" noEditPoints="1" noAdjustHandles="1" noChangeArrowheads="1" noChangeShapeType="1" noTextEdit="1"/>
              </p:cNvSpPr>
              <p:nvPr/>
            </p:nvSpPr>
            <p:spPr>
              <a:xfrm>
                <a:off x="2123728" y="3284984"/>
                <a:ext cx="1360565" cy="369332"/>
              </a:xfrm>
              <a:prstGeom prst="rect">
                <a:avLst/>
              </a:prstGeom>
              <a:blipFill>
                <a:blip r:embed="rId4"/>
                <a:stretch>
                  <a:fillRect l="-1339" t="-116667" r="-37500" b="-181667"/>
                </a:stretch>
              </a:blipFill>
            </p:spPr>
            <p:txBody>
              <a:bodyPr/>
              <a:lstStyle/>
              <a:p>
                <a:r>
                  <a:rPr lang="en-GB">
                    <a:noFill/>
                  </a:rPr>
                  <a:t> </a:t>
                </a:r>
              </a:p>
            </p:txBody>
          </p:sp>
        </mc:Fallback>
      </mc:AlternateContent>
    </p:spTree>
    <p:extLst>
      <p:ext uri="{BB962C8B-B14F-4D97-AF65-F5344CB8AC3E}">
        <p14:creationId xmlns:p14="http://schemas.microsoft.com/office/powerpoint/2010/main" val="3690980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descr="Large confetti"/>
          <p:cNvSpPr>
            <a:spLocks noGrp="1" noChangeArrowheads="1"/>
          </p:cNvSpPr>
          <p:nvPr>
            <p:ph type="title"/>
          </p:nvPr>
        </p:nvSpPr>
        <p:spPr>
          <a:xfrm>
            <a:off x="1765944" y="404664"/>
            <a:ext cx="6968828" cy="1143000"/>
          </a:xfrm>
        </p:spPr>
        <p:txBody>
          <a:bodyPr/>
          <a:lstStyle/>
          <a:p>
            <a:pPr eaLnBrk="1" hangingPunct="1"/>
            <a:r>
              <a:rPr lang="en-IE" sz="3200" dirty="0"/>
              <a:t>The distances of the nebulae (1925)</a:t>
            </a:r>
            <a:endParaRPr lang="en-GB" sz="3200" dirty="0"/>
          </a:p>
        </p:txBody>
      </p:sp>
      <p:sp>
        <p:nvSpPr>
          <p:cNvPr id="22531" name="Rectangle 3"/>
          <p:cNvSpPr>
            <a:spLocks noGrp="1" noChangeArrowheads="1"/>
          </p:cNvSpPr>
          <p:nvPr>
            <p:ph type="body" idx="1"/>
          </p:nvPr>
        </p:nvSpPr>
        <p:spPr>
          <a:xfrm>
            <a:off x="205782" y="2058504"/>
            <a:ext cx="5760640" cy="4261292"/>
          </a:xfrm>
        </p:spPr>
        <p:txBody>
          <a:bodyPr/>
          <a:lstStyle/>
          <a:p>
            <a:pPr eaLnBrk="1" hangingPunct="1"/>
            <a:r>
              <a:rPr lang="en-IE" sz="2000" b="1" dirty="0"/>
              <a:t>Hooker telescope (Mt Wilson, 1917)</a:t>
            </a:r>
          </a:p>
          <a:p>
            <a:pPr marL="0" indent="0" eaLnBrk="1" hangingPunct="1">
              <a:buNone/>
            </a:pPr>
            <a:r>
              <a:rPr lang="en-IE" sz="1800" i="1" dirty="0"/>
              <a:t>      Edwin Hubble (1921): ambitious astronomer</a:t>
            </a:r>
            <a:endParaRPr lang="en-IE" sz="2400" dirty="0"/>
          </a:p>
          <a:p>
            <a:pPr marL="0" indent="0" eaLnBrk="1" hangingPunct="1">
              <a:buNone/>
            </a:pPr>
            <a:endParaRPr lang="en-IE" sz="2400" dirty="0"/>
          </a:p>
          <a:p>
            <a:pPr eaLnBrk="1" hangingPunct="1"/>
            <a:r>
              <a:rPr lang="en-IE" sz="2000" b="1" dirty="0"/>
              <a:t>Resolved Cepheid stars in nebulae (1925)</a:t>
            </a:r>
          </a:p>
          <a:p>
            <a:pPr marL="0" indent="0" eaLnBrk="1" hangingPunct="1">
              <a:buNone/>
            </a:pPr>
            <a:r>
              <a:rPr lang="en-IE" sz="1800" i="1" dirty="0"/>
              <a:t>      Distance using Leavitt’s period-luminosity relation</a:t>
            </a:r>
          </a:p>
          <a:p>
            <a:pPr marL="0" indent="0" eaLnBrk="1" hangingPunct="1">
              <a:buNone/>
            </a:pPr>
            <a:endParaRPr lang="en-IE" sz="1800" i="1" dirty="0"/>
          </a:p>
          <a:p>
            <a:pPr eaLnBrk="1" hangingPunct="1">
              <a:spcBef>
                <a:spcPts val="0"/>
              </a:spcBef>
            </a:pPr>
            <a:r>
              <a:rPr lang="en-IE" sz="2000" b="1" dirty="0"/>
              <a:t>Spirals beyond Milky Way! </a:t>
            </a:r>
          </a:p>
          <a:p>
            <a:pPr marL="0" indent="0" eaLnBrk="1" hangingPunct="1">
              <a:spcBef>
                <a:spcPts val="0"/>
              </a:spcBef>
              <a:buNone/>
            </a:pPr>
            <a:r>
              <a:rPr lang="en-US" sz="1800" i="1" dirty="0"/>
              <a:t>     Verdict soon accepted</a:t>
            </a:r>
          </a:p>
          <a:p>
            <a:pPr marL="0" indent="0" eaLnBrk="1" hangingPunct="1">
              <a:buNone/>
            </a:pPr>
            <a:endParaRPr lang="en-US" sz="1800" i="1" dirty="0"/>
          </a:p>
          <a:p>
            <a:pPr eaLnBrk="1" hangingPunct="1"/>
            <a:r>
              <a:rPr lang="en-US" sz="2000" b="1" dirty="0"/>
              <a:t>Nebulae = distinct galaxies</a:t>
            </a:r>
          </a:p>
          <a:p>
            <a:pPr marL="0" indent="0" eaLnBrk="1" hangingPunct="1">
              <a:buNone/>
            </a:pPr>
            <a:r>
              <a:rPr lang="en-US" sz="1800" i="1" dirty="0"/>
              <a:t>     What do nebular redshifts represent?</a:t>
            </a:r>
          </a:p>
          <a:p>
            <a:pPr marL="0" indent="0" eaLnBrk="1" hangingPunct="1">
              <a:buNone/>
            </a:pPr>
            <a:endParaRPr lang="en-US" sz="2400" dirty="0"/>
          </a:p>
          <a:p>
            <a:pPr eaLnBrk="1" hangingPunct="1"/>
            <a:endParaRPr lang="en-IE" sz="2400" dirty="0"/>
          </a:p>
        </p:txBody>
      </p:sp>
      <p:sp>
        <p:nvSpPr>
          <p:cNvPr id="22533" name="Rectangle 14"/>
          <p:cNvSpPr>
            <a:spLocks noChangeArrowheads="1"/>
          </p:cNvSpPr>
          <p:nvPr/>
        </p:nvSpPr>
        <p:spPr bwMode="auto">
          <a:xfrm>
            <a:off x="2686050" y="2305050"/>
            <a:ext cx="9144000" cy="0"/>
          </a:xfrm>
          <a:prstGeom prst="rect">
            <a:avLst/>
          </a:prstGeom>
          <a:noFill/>
          <a:ln w="9525">
            <a:noFill/>
            <a:miter lim="800000"/>
            <a:headEnd/>
            <a:tailEnd/>
          </a:ln>
        </p:spPr>
        <p:txBody>
          <a:bodyPr>
            <a:spAutoFit/>
          </a:bodyPr>
          <a:lstStyle/>
          <a:p>
            <a:endParaRPr lang="en-IE"/>
          </a:p>
        </p:txBody>
      </p:sp>
      <p:pic>
        <p:nvPicPr>
          <p:cNvPr id="22534" name="Picture 13"/>
          <p:cNvPicPr>
            <a:picLocks noChangeAspect="1" noChangeArrowheads="1"/>
          </p:cNvPicPr>
          <p:nvPr/>
        </p:nvPicPr>
        <p:blipFill>
          <a:blip r:embed="rId2" cstate="print"/>
          <a:srcRect/>
          <a:stretch>
            <a:fillRect/>
          </a:stretch>
        </p:blipFill>
        <p:spPr bwMode="auto">
          <a:xfrm>
            <a:off x="5591605" y="4189150"/>
            <a:ext cx="3552395" cy="2664296"/>
          </a:xfrm>
          <a:prstGeom prst="rect">
            <a:avLst/>
          </a:prstGeom>
          <a:noFill/>
          <a:ln w="9525">
            <a:noFill/>
            <a:miter lim="800000"/>
            <a:headEnd/>
            <a:tailEnd/>
          </a:ln>
        </p:spPr>
      </p:pic>
      <p:pic>
        <p:nvPicPr>
          <p:cNvPr id="38914" name="Picture 2"/>
          <p:cNvPicPr>
            <a:picLocks noChangeAspect="1" noChangeArrowheads="1"/>
          </p:cNvPicPr>
          <p:nvPr/>
        </p:nvPicPr>
        <p:blipFill>
          <a:blip r:embed="rId3" cstate="print"/>
          <a:srcRect/>
          <a:stretch>
            <a:fillRect/>
          </a:stretch>
        </p:blipFill>
        <p:spPr bwMode="auto">
          <a:xfrm>
            <a:off x="7020272" y="1730067"/>
            <a:ext cx="1714500" cy="1847850"/>
          </a:xfrm>
          <a:prstGeom prst="rect">
            <a:avLst/>
          </a:prstGeom>
          <a:noFill/>
          <a:ln w="9525">
            <a:noFill/>
            <a:miter lim="800000"/>
            <a:headEnd/>
            <a:tailEnd/>
          </a:ln>
        </p:spPr>
      </p:pic>
      <p:sp>
        <p:nvSpPr>
          <p:cNvPr id="12" name="TextBox 11"/>
          <p:cNvSpPr txBox="1"/>
          <p:nvPr/>
        </p:nvSpPr>
        <p:spPr>
          <a:xfrm>
            <a:off x="6057899" y="3717032"/>
            <a:ext cx="2781531" cy="369332"/>
          </a:xfrm>
          <a:prstGeom prst="rect">
            <a:avLst/>
          </a:prstGeom>
          <a:noFill/>
        </p:spPr>
        <p:txBody>
          <a:bodyPr wrap="none" rtlCol="0">
            <a:spAutoFit/>
          </a:bodyPr>
          <a:lstStyle/>
          <a:p>
            <a:r>
              <a:rPr lang="en-US" sz="1800" i="1" dirty="0"/>
              <a:t>Edwin  Hubble (1889-1953)</a:t>
            </a:r>
          </a:p>
        </p:txBody>
      </p:sp>
    </p:spTree>
    <p:extLst>
      <p:ext uri="{BB962C8B-B14F-4D97-AF65-F5344CB8AC3E}">
        <p14:creationId xmlns:p14="http://schemas.microsoft.com/office/powerpoint/2010/main" val="2500477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014612" y="370026"/>
            <a:ext cx="7505923" cy="1143000"/>
          </a:xfrm>
        </p:spPr>
        <p:txBody>
          <a:bodyPr/>
          <a:lstStyle/>
          <a:p>
            <a:pPr eaLnBrk="1" hangingPunct="1"/>
            <a:r>
              <a:rPr lang="en-IE" sz="3200" dirty="0"/>
              <a:t>    Hubble’s law and a paradigm shift</a:t>
            </a:r>
            <a:endParaRPr lang="en-GB" sz="3200"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0152" y="1902023"/>
            <a:ext cx="3044871" cy="4164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52237" y="2106785"/>
            <a:ext cx="6336704" cy="3754874"/>
          </a:xfrm>
          <a:prstGeom prst="rect">
            <a:avLst/>
          </a:prstGeom>
        </p:spPr>
        <p:txBody>
          <a:bodyPr wrap="square">
            <a:spAutoFit/>
          </a:bodyPr>
          <a:lstStyle/>
          <a:p>
            <a:pPr marL="342900" indent="-342900">
              <a:buFont typeface="Wingdings" panose="05000000000000000000" pitchFamily="2" charset="2"/>
              <a:buChar char="§"/>
            </a:pPr>
            <a:r>
              <a:rPr lang="en-US" sz="2000" b="1" dirty="0"/>
              <a:t>RAS meeting  (1930)</a:t>
            </a:r>
          </a:p>
          <a:p>
            <a:r>
              <a:rPr lang="en-US" i="1" dirty="0"/>
              <a:t>     </a:t>
            </a:r>
            <a:r>
              <a:rPr lang="en-US" sz="1800" i="1" dirty="0"/>
              <a:t>Eddington, de Sitter </a:t>
            </a:r>
          </a:p>
          <a:p>
            <a:r>
              <a:rPr lang="en-US" sz="1800" i="1" dirty="0"/>
              <a:t>      </a:t>
            </a:r>
            <a:r>
              <a:rPr lang="en-US" sz="1800" i="1" u="sng" dirty="0"/>
              <a:t>If </a:t>
            </a:r>
            <a:r>
              <a:rPr lang="en-US" sz="1800" i="1" dirty="0"/>
              <a:t>redshifts are velocities and effect is non-local </a:t>
            </a:r>
          </a:p>
          <a:p>
            <a:r>
              <a:rPr lang="en-US" sz="1800" i="1" dirty="0"/>
              <a:t>    </a:t>
            </a:r>
          </a:p>
          <a:p>
            <a:pPr marL="342900" indent="-342900">
              <a:buFont typeface="Wingdings" panose="05000000000000000000" pitchFamily="2" charset="2"/>
              <a:buChar char="§"/>
            </a:pPr>
            <a:r>
              <a:rPr lang="en-US" sz="2000" b="1" dirty="0"/>
              <a:t>Explanation required </a:t>
            </a:r>
            <a:endParaRPr lang="en-US" sz="1800" i="1" dirty="0"/>
          </a:p>
          <a:p>
            <a:r>
              <a:rPr lang="en-US" sz="1800" i="1" dirty="0"/>
              <a:t>      Not compatible with Newtonian gravity</a:t>
            </a:r>
          </a:p>
          <a:p>
            <a:r>
              <a:rPr lang="en-US" sz="1800" i="1" dirty="0"/>
              <a:t>     Compatible with general relativity?</a:t>
            </a:r>
          </a:p>
          <a:p>
            <a:endParaRPr lang="en-US" sz="1800" i="1" dirty="0"/>
          </a:p>
          <a:p>
            <a:pPr marL="342900" indent="-342900">
              <a:lnSpc>
                <a:spcPct val="150000"/>
              </a:lnSpc>
              <a:buFont typeface="Wingdings" panose="05000000000000000000" pitchFamily="2" charset="2"/>
              <a:buChar char="§"/>
            </a:pPr>
            <a:r>
              <a:rPr lang="en-GB" sz="2000" b="1" dirty="0"/>
              <a:t>Attention to relativistic models of U</a:t>
            </a:r>
            <a:endParaRPr lang="en-US" sz="2000" b="1" dirty="0"/>
          </a:p>
          <a:p>
            <a:r>
              <a:rPr lang="en-US" sz="1800" i="1" dirty="0"/>
              <a:t>      Universe of expanding radius over time</a:t>
            </a:r>
          </a:p>
          <a:p>
            <a:r>
              <a:rPr lang="en-GB" sz="1800" i="1" dirty="0"/>
              <a:t>      Proposed by Friedmann (1922) and </a:t>
            </a:r>
            <a:r>
              <a:rPr lang="en-GB" sz="1800" i="1" dirty="0" err="1"/>
              <a:t>Lemaître</a:t>
            </a:r>
            <a:r>
              <a:rPr lang="en-GB" sz="1800" i="1" dirty="0"/>
              <a:t> (1927)</a:t>
            </a:r>
            <a:endParaRPr lang="en-GB" sz="1800" i="1" u="sng" dirty="0"/>
          </a:p>
          <a:p>
            <a:endParaRPr lang="en-US" sz="1800" i="1" dirty="0"/>
          </a:p>
        </p:txBody>
      </p:sp>
      <p:sp>
        <p:nvSpPr>
          <p:cNvPr id="4" name="TextBox 3"/>
          <p:cNvSpPr txBox="1"/>
          <p:nvPr/>
        </p:nvSpPr>
        <p:spPr>
          <a:xfrm>
            <a:off x="1979796" y="5933976"/>
            <a:ext cx="2448106" cy="369332"/>
          </a:xfrm>
          <a:prstGeom prst="rect">
            <a:avLst/>
          </a:prstGeom>
          <a:noFill/>
        </p:spPr>
        <p:txBody>
          <a:bodyPr wrap="none" rtlCol="0">
            <a:spAutoFit/>
          </a:bodyPr>
          <a:lstStyle/>
          <a:p>
            <a:r>
              <a:rPr lang="en-GB" sz="1800" b="1" i="1" u="sng" dirty="0"/>
              <a:t>An expansion of space?</a:t>
            </a:r>
          </a:p>
        </p:txBody>
      </p:sp>
      <p:sp>
        <p:nvSpPr>
          <p:cNvPr id="8" name="TextBox 7">
            <a:extLst>
              <a:ext uri="{FF2B5EF4-FFF2-40B4-BE49-F238E27FC236}">
                <a16:creationId xmlns:a16="http://schemas.microsoft.com/office/drawing/2014/main" id="{3961D21D-8F9E-547E-6630-256D94CFE209}"/>
              </a:ext>
            </a:extLst>
          </p:cNvPr>
          <p:cNvSpPr txBox="1"/>
          <p:nvPr/>
        </p:nvSpPr>
        <p:spPr>
          <a:xfrm>
            <a:off x="6432048" y="6118642"/>
            <a:ext cx="2689924" cy="400110"/>
          </a:xfrm>
          <a:prstGeom prst="rect">
            <a:avLst/>
          </a:prstGeom>
          <a:noFill/>
        </p:spPr>
        <p:txBody>
          <a:bodyPr wrap="square">
            <a:spAutoFit/>
          </a:bodyPr>
          <a:lstStyle/>
          <a:p>
            <a:r>
              <a:rPr lang="en-IE" sz="2000" i="1" dirty="0"/>
              <a:t>Hubble graph (1929)</a:t>
            </a:r>
            <a:endParaRPr lang="en-GB" sz="2000" dirty="0"/>
          </a:p>
        </p:txBody>
      </p:sp>
    </p:spTree>
    <p:extLst>
      <p:ext uri="{BB962C8B-B14F-4D97-AF65-F5344CB8AC3E}">
        <p14:creationId xmlns:p14="http://schemas.microsoft.com/office/powerpoint/2010/main" val="589900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562673" y="646555"/>
            <a:ext cx="5741555" cy="834008"/>
          </a:xfrm>
        </p:spPr>
        <p:txBody>
          <a:bodyPr/>
          <a:lstStyle/>
          <a:p>
            <a:pPr eaLnBrk="1" hangingPunct="1"/>
            <a:r>
              <a:rPr lang="en-IE" sz="3200" dirty="0"/>
              <a:t>        Friedman’s cosmology</a:t>
            </a:r>
            <a:endParaRPr lang="en-US" sz="3600" dirty="0"/>
          </a:p>
        </p:txBody>
      </p:sp>
      <p:sp>
        <p:nvSpPr>
          <p:cNvPr id="28675" name="Rectangle 3"/>
          <p:cNvSpPr>
            <a:spLocks noGrp="1" noChangeArrowheads="1"/>
          </p:cNvSpPr>
          <p:nvPr>
            <p:ph type="body" idx="1"/>
          </p:nvPr>
        </p:nvSpPr>
        <p:spPr>
          <a:xfrm>
            <a:off x="37735" y="1940347"/>
            <a:ext cx="7266493" cy="4464496"/>
          </a:xfrm>
        </p:spPr>
        <p:txBody>
          <a:bodyPr/>
          <a:lstStyle/>
          <a:p>
            <a:pPr eaLnBrk="1" hangingPunct="1"/>
            <a:r>
              <a:rPr lang="en-IE" sz="2000" b="1" dirty="0"/>
              <a:t>Alexander Friedman (1922)</a:t>
            </a:r>
          </a:p>
          <a:p>
            <a:pPr marL="0" indent="0" eaLnBrk="1" hangingPunct="1">
              <a:buNone/>
            </a:pPr>
            <a:r>
              <a:rPr lang="en-IE" sz="1800" i="1" dirty="0"/>
              <a:t>      Time-varying solutions for the cosmos from GR</a:t>
            </a:r>
          </a:p>
          <a:p>
            <a:pPr marL="0" indent="0" eaLnBrk="1" hangingPunct="1">
              <a:buNone/>
            </a:pPr>
            <a:r>
              <a:rPr lang="en-IE" sz="1800" i="1" dirty="0"/>
              <a:t>      Expanding or contracting universe</a:t>
            </a:r>
          </a:p>
          <a:p>
            <a:pPr marL="0" indent="0" eaLnBrk="1" hangingPunct="1">
              <a:buNone/>
            </a:pPr>
            <a:endParaRPr lang="en-IE" sz="1800" b="1" dirty="0"/>
          </a:p>
          <a:p>
            <a:pPr eaLnBrk="1" hangingPunct="1"/>
            <a:r>
              <a:rPr lang="en-IE" sz="2000" b="1" dirty="0"/>
              <a:t>Evolving universe</a:t>
            </a:r>
          </a:p>
          <a:p>
            <a:pPr marL="0" indent="0" eaLnBrk="1" hangingPunct="1">
              <a:buNone/>
            </a:pPr>
            <a:r>
              <a:rPr lang="en-IE" sz="1800" i="1" dirty="0"/>
              <a:t>      Time-varying density of matter </a:t>
            </a:r>
          </a:p>
          <a:p>
            <a:pPr marL="0" indent="0" eaLnBrk="1" hangingPunct="1">
              <a:buNone/>
            </a:pPr>
            <a:r>
              <a:rPr lang="en-IE" sz="1800" i="1" dirty="0"/>
              <a:t>      Positive or negative spatial curvature </a:t>
            </a:r>
          </a:p>
          <a:p>
            <a:pPr marL="0" indent="0" eaLnBrk="1" hangingPunct="1">
              <a:buNone/>
            </a:pPr>
            <a:r>
              <a:rPr lang="en-IE" sz="1800" dirty="0"/>
              <a:t>      </a:t>
            </a:r>
            <a:endParaRPr lang="en-IE" sz="1800" i="1" dirty="0"/>
          </a:p>
          <a:p>
            <a:pPr eaLnBrk="1" hangingPunct="1">
              <a:spcBef>
                <a:spcPts val="0"/>
              </a:spcBef>
            </a:pPr>
            <a:r>
              <a:rPr lang="en-IE" sz="2000" b="1" dirty="0"/>
              <a:t>Einstein’s reaction</a:t>
            </a:r>
            <a:endParaRPr lang="en-IE" sz="2000" i="1" dirty="0"/>
          </a:p>
          <a:p>
            <a:pPr marL="0" indent="0" eaLnBrk="1" hangingPunct="1">
              <a:spcBef>
                <a:spcPts val="0"/>
              </a:spcBef>
              <a:buNone/>
            </a:pPr>
            <a:r>
              <a:rPr lang="en-IE" sz="2000" i="1" dirty="0"/>
              <a:t>     </a:t>
            </a:r>
            <a:r>
              <a:rPr lang="en-IE" sz="1800" i="1" dirty="0"/>
              <a:t>Declared solution mathematically invalid  (1922)</a:t>
            </a:r>
          </a:p>
          <a:p>
            <a:pPr marL="0" indent="0" eaLnBrk="1" hangingPunct="1">
              <a:buNone/>
            </a:pPr>
            <a:r>
              <a:rPr lang="en-IE" sz="1800" i="1" dirty="0"/>
              <a:t>     Retracted one year later (1923)</a:t>
            </a:r>
          </a:p>
          <a:p>
            <a:pPr marL="0" indent="0" eaLnBrk="1" hangingPunct="1">
              <a:buNone/>
            </a:pPr>
            <a:r>
              <a:rPr lang="en-IE" sz="1800" i="1" dirty="0"/>
              <a:t>     Considered solution unrealistic</a:t>
            </a:r>
          </a:p>
          <a:p>
            <a:pPr marL="0" indent="0" eaLnBrk="1" hangingPunct="1">
              <a:buNone/>
            </a:pPr>
            <a:r>
              <a:rPr lang="en-IE" sz="1800" i="1" dirty="0"/>
              <a:t>         </a:t>
            </a:r>
          </a:p>
          <a:p>
            <a:pPr marL="0" indent="0" eaLnBrk="1" hangingPunct="1">
              <a:buNone/>
            </a:pPr>
            <a:r>
              <a:rPr lang="en-IE" sz="1800" i="1" dirty="0"/>
              <a:t>     </a:t>
            </a:r>
          </a:p>
          <a:p>
            <a:pPr eaLnBrk="1" hangingPunct="1"/>
            <a:endParaRPr lang="en-IE" sz="2000" b="1" dirty="0"/>
          </a:p>
          <a:p>
            <a:pPr marL="0" indent="0" eaLnBrk="1" hangingPunct="1">
              <a:buNone/>
            </a:pPr>
            <a:r>
              <a:rPr lang="en-US" sz="2000" i="1" dirty="0"/>
              <a:t>                             </a:t>
            </a:r>
            <a:r>
              <a:rPr lang="en-IE" sz="1800" i="1" dirty="0"/>
              <a:t>        </a:t>
            </a:r>
            <a:endParaRPr lang="en-IE" sz="2000" b="1" dirty="0"/>
          </a:p>
          <a:p>
            <a:pPr marL="0" indent="0" eaLnBrk="1" hangingPunct="1">
              <a:buNone/>
            </a:pPr>
            <a:r>
              <a:rPr lang="en-IE" sz="1800" i="1" dirty="0"/>
              <a:t>      </a:t>
            </a:r>
            <a:endParaRPr lang="en-IE" sz="1800" i="1" strike="sngStrike" dirty="0"/>
          </a:p>
        </p:txBody>
      </p:sp>
      <p:pic>
        <p:nvPicPr>
          <p:cNvPr id="149508" name="Picture 4" descr="http://ts4.mm.bing.net/images/thumbnail.aspx?q=4659069557014735&amp;id=5b23e93350a710efc5ad75a46fdf7ca6"/>
          <p:cNvPicPr>
            <a:picLocks noChangeAspect="1" noChangeArrowheads="1"/>
          </p:cNvPicPr>
          <p:nvPr/>
        </p:nvPicPr>
        <p:blipFill>
          <a:blip r:embed="rId3" cstate="print"/>
          <a:srcRect/>
          <a:stretch>
            <a:fillRect/>
          </a:stretch>
        </p:blipFill>
        <p:spPr bwMode="auto">
          <a:xfrm>
            <a:off x="7868548" y="260649"/>
            <a:ext cx="1117923" cy="1656183"/>
          </a:xfrm>
          <a:prstGeom prst="rect">
            <a:avLst/>
          </a:prstGeom>
          <a:noFill/>
        </p:spPr>
      </p:pic>
      <p:sp>
        <p:nvSpPr>
          <p:cNvPr id="6" name="TextBox 5"/>
          <p:cNvSpPr txBox="1"/>
          <p:nvPr/>
        </p:nvSpPr>
        <p:spPr>
          <a:xfrm>
            <a:off x="7266493" y="2200886"/>
            <a:ext cx="1914641" cy="584775"/>
          </a:xfrm>
          <a:prstGeom prst="rect">
            <a:avLst/>
          </a:prstGeom>
          <a:noFill/>
        </p:spPr>
        <p:txBody>
          <a:bodyPr wrap="square" rtlCol="0">
            <a:spAutoFit/>
          </a:bodyPr>
          <a:lstStyle/>
          <a:p>
            <a:r>
              <a:rPr lang="en-US" sz="1600" i="1" dirty="0"/>
              <a:t>Alexander Friedman</a:t>
            </a:r>
          </a:p>
          <a:p>
            <a:r>
              <a:rPr lang="en-US" sz="1600" i="1" dirty="0"/>
              <a:t>      (1888 -1925)</a:t>
            </a:r>
          </a:p>
        </p:txBody>
      </p:sp>
      <p:pic>
        <p:nvPicPr>
          <p:cNvPr id="7" name="Picture 6"/>
          <p:cNvPicPr/>
          <p:nvPr/>
        </p:nvPicPr>
        <p:blipFill rotWithShape="1">
          <a:blip r:embed="rId4"/>
          <a:srcRect l="36918" t="34146" r="37971" b="55211"/>
          <a:stretch/>
        </p:blipFill>
        <p:spPr bwMode="auto">
          <a:xfrm>
            <a:off x="5372254" y="2736290"/>
            <a:ext cx="1760237" cy="658585"/>
          </a:xfrm>
          <a:prstGeom prst="rect">
            <a:avLst/>
          </a:prstGeom>
          <a:ln>
            <a:noFill/>
          </a:ln>
          <a:extLst>
            <a:ext uri="{53640926-AAD7-44D8-BBD7-CCE9431645EC}">
              <a14:shadowObscured xmlns:a14="http://schemas.microsoft.com/office/drawing/2010/main"/>
            </a:ext>
          </a:extLst>
        </p:spPr>
      </p:pic>
      <p:pic>
        <p:nvPicPr>
          <p:cNvPr id="8" name="Picture 7"/>
          <p:cNvPicPr/>
          <p:nvPr/>
        </p:nvPicPr>
        <p:blipFill rotWithShape="1">
          <a:blip r:embed="rId4"/>
          <a:srcRect l="36918" t="48780" r="37971" b="38803"/>
          <a:stretch/>
        </p:blipFill>
        <p:spPr bwMode="auto">
          <a:xfrm>
            <a:off x="5344520" y="1854787"/>
            <a:ext cx="1791168" cy="720080"/>
          </a:xfrm>
          <a:prstGeom prst="rect">
            <a:avLst/>
          </a:prstGeom>
          <a:ln>
            <a:noFill/>
          </a:ln>
          <a:extLst>
            <a:ext uri="{53640926-AAD7-44D8-BBD7-CCE9431645EC}">
              <a14:shadowObscured xmlns:a14="http://schemas.microsoft.com/office/drawing/2010/main"/>
            </a:ext>
          </a:extLst>
        </p:spPr>
      </p:pic>
      <p:sp>
        <p:nvSpPr>
          <p:cNvPr id="2" name="TextBox 1"/>
          <p:cNvSpPr txBox="1"/>
          <p:nvPr/>
        </p:nvSpPr>
        <p:spPr>
          <a:xfrm>
            <a:off x="925101" y="6165309"/>
            <a:ext cx="4878387" cy="369332"/>
          </a:xfrm>
          <a:prstGeom prst="rect">
            <a:avLst/>
          </a:prstGeom>
          <a:noFill/>
        </p:spPr>
        <p:txBody>
          <a:bodyPr wrap="none" rtlCol="0">
            <a:spAutoFit/>
          </a:bodyPr>
          <a:lstStyle/>
          <a:p>
            <a:r>
              <a:rPr lang="en-IE" sz="1800" i="1" dirty="0"/>
              <a:t>“To this a physical reality can hardly be ascribed”</a:t>
            </a:r>
          </a:p>
        </p:txBody>
      </p:sp>
      <p:pic>
        <p:nvPicPr>
          <p:cNvPr id="11" name="Picture 11">
            <a:extLst>
              <a:ext uri="{FF2B5EF4-FFF2-40B4-BE49-F238E27FC236}">
                <a16:creationId xmlns:a16="http://schemas.microsoft.com/office/drawing/2014/main" id="{057B48CF-558E-45B2-8A18-6BE40EFBA4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8912" y="3676962"/>
            <a:ext cx="3052222" cy="318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7090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547664" y="691007"/>
            <a:ext cx="5369990" cy="834008"/>
          </a:xfrm>
        </p:spPr>
        <p:txBody>
          <a:bodyPr/>
          <a:lstStyle/>
          <a:p>
            <a:pPr eaLnBrk="1" hangingPunct="1"/>
            <a:r>
              <a:rPr lang="en-IE" sz="3200" dirty="0"/>
              <a:t>     </a:t>
            </a:r>
            <a:r>
              <a:rPr lang="en-IE" sz="3200" dirty="0" err="1"/>
              <a:t>Lemaître’s</a:t>
            </a:r>
            <a:r>
              <a:rPr lang="en-IE" sz="3200" dirty="0"/>
              <a:t> cosmology </a:t>
            </a:r>
            <a:endParaRPr lang="en-US" sz="3600" dirty="0"/>
          </a:p>
        </p:txBody>
      </p:sp>
      <p:sp>
        <p:nvSpPr>
          <p:cNvPr id="28675" name="Rectangle 3"/>
          <p:cNvSpPr>
            <a:spLocks noGrp="1" noChangeArrowheads="1"/>
          </p:cNvSpPr>
          <p:nvPr>
            <p:ph type="body" idx="1"/>
          </p:nvPr>
        </p:nvSpPr>
        <p:spPr>
          <a:xfrm>
            <a:off x="127185" y="1779726"/>
            <a:ext cx="7266493" cy="5078274"/>
          </a:xfrm>
        </p:spPr>
        <p:txBody>
          <a:bodyPr/>
          <a:lstStyle/>
          <a:p>
            <a:pPr marL="0" indent="0" eaLnBrk="1" hangingPunct="1">
              <a:buNone/>
            </a:pPr>
            <a:r>
              <a:rPr lang="en-IE" sz="1800" i="1" dirty="0"/>
              <a:t>    </a:t>
            </a:r>
          </a:p>
          <a:p>
            <a:pPr eaLnBrk="1" hangingPunct="1">
              <a:spcBef>
                <a:spcPts val="0"/>
              </a:spcBef>
            </a:pPr>
            <a:r>
              <a:rPr lang="en-IE" sz="2000" b="1" dirty="0"/>
              <a:t>Georges </a:t>
            </a:r>
            <a:r>
              <a:rPr lang="en-IE" sz="2000" b="1" dirty="0" err="1"/>
              <a:t>Lemaître</a:t>
            </a:r>
            <a:r>
              <a:rPr lang="en-IE" sz="2000" b="1" dirty="0"/>
              <a:t> (1927)</a:t>
            </a:r>
          </a:p>
          <a:p>
            <a:pPr marL="0" indent="0" eaLnBrk="1" hangingPunct="1">
              <a:spcBef>
                <a:spcPts val="0"/>
              </a:spcBef>
              <a:buNone/>
            </a:pPr>
            <a:r>
              <a:rPr lang="en-IE" sz="2000" i="1" dirty="0"/>
              <a:t>      </a:t>
            </a:r>
            <a:r>
              <a:rPr lang="en-IE" sz="1800" i="1" dirty="0"/>
              <a:t>Allow time-varying solutions from GR</a:t>
            </a:r>
          </a:p>
          <a:p>
            <a:pPr marL="0" indent="0" eaLnBrk="1" hangingPunct="1">
              <a:buNone/>
            </a:pPr>
            <a:endParaRPr lang="en-IE" sz="2000" b="1" dirty="0"/>
          </a:p>
          <a:p>
            <a:pPr eaLnBrk="1" hangingPunct="1"/>
            <a:r>
              <a:rPr lang="en-IE" sz="2000" b="1" u="sng" dirty="0"/>
              <a:t>Inspired by astronomical observation</a:t>
            </a:r>
          </a:p>
          <a:p>
            <a:pPr marL="0" indent="0" eaLnBrk="1" hangingPunct="1">
              <a:spcBef>
                <a:spcPts val="0"/>
              </a:spcBef>
              <a:buNone/>
            </a:pPr>
            <a:r>
              <a:rPr lang="en-IE" sz="2400" i="1" dirty="0"/>
              <a:t>     </a:t>
            </a:r>
            <a:r>
              <a:rPr lang="en-IE" sz="2000" i="1" dirty="0"/>
              <a:t>Redshifts of the nebulae (</a:t>
            </a:r>
            <a:r>
              <a:rPr lang="en-IE" sz="2000" i="1" dirty="0" err="1"/>
              <a:t>Slipher</a:t>
            </a:r>
            <a:r>
              <a:rPr lang="en-IE" sz="2000" i="1" dirty="0"/>
              <a:t>)</a:t>
            </a:r>
          </a:p>
          <a:p>
            <a:pPr marL="0" indent="0" eaLnBrk="1" hangingPunct="1">
              <a:spcBef>
                <a:spcPts val="0"/>
              </a:spcBef>
              <a:buNone/>
            </a:pPr>
            <a:r>
              <a:rPr lang="en-IE" sz="2000" i="1" dirty="0"/>
              <a:t>      Preliminary distances of the nebulae (Hubble 1925-26)</a:t>
            </a:r>
          </a:p>
          <a:p>
            <a:pPr marL="0" indent="0" eaLnBrk="1" hangingPunct="1">
              <a:buNone/>
            </a:pPr>
            <a:endParaRPr lang="en-IE" sz="2000" i="1" dirty="0"/>
          </a:p>
          <a:p>
            <a:pPr eaLnBrk="1" hangingPunct="1">
              <a:spcBef>
                <a:spcPts val="0"/>
              </a:spcBef>
            </a:pPr>
            <a:r>
              <a:rPr lang="en-IE" sz="2000" b="1" dirty="0"/>
              <a:t>Derives linear relation from theory</a:t>
            </a:r>
          </a:p>
          <a:p>
            <a:pPr marL="0" indent="0" eaLnBrk="1" hangingPunct="1">
              <a:spcBef>
                <a:spcPts val="0"/>
              </a:spcBef>
              <a:buNone/>
            </a:pPr>
            <a:r>
              <a:rPr lang="en-IE" sz="2000" i="1" dirty="0"/>
              <a:t>     </a:t>
            </a:r>
            <a:r>
              <a:rPr lang="en-IE" sz="1800" i="1" dirty="0"/>
              <a:t>Extracts expansion parameter from data </a:t>
            </a:r>
          </a:p>
          <a:p>
            <a:pPr marL="0" indent="0" eaLnBrk="1" hangingPunct="1">
              <a:spcBef>
                <a:spcPts val="0"/>
              </a:spcBef>
              <a:buNone/>
            </a:pPr>
            <a:r>
              <a:rPr lang="en-IE" sz="1800" i="1" dirty="0"/>
              <a:t>     Mean velocity/mean distance</a:t>
            </a:r>
          </a:p>
          <a:p>
            <a:pPr marL="0" indent="0" eaLnBrk="1" hangingPunct="1">
              <a:buNone/>
            </a:pPr>
            <a:endParaRPr lang="en-IE" sz="1800" b="1" i="1" dirty="0"/>
          </a:p>
          <a:p>
            <a:pPr eaLnBrk="1" hangingPunct="1">
              <a:spcBef>
                <a:spcPts val="0"/>
              </a:spcBef>
            </a:pPr>
            <a:r>
              <a:rPr lang="en-IE" sz="2000" b="1" dirty="0"/>
              <a:t>Einstein’s reaction</a:t>
            </a:r>
          </a:p>
          <a:p>
            <a:pPr marL="0" indent="0" eaLnBrk="1" hangingPunct="1">
              <a:spcBef>
                <a:spcPts val="0"/>
              </a:spcBef>
              <a:buNone/>
            </a:pPr>
            <a:r>
              <a:rPr lang="en-IE" sz="2000" i="1" dirty="0"/>
              <a:t>     </a:t>
            </a:r>
            <a:r>
              <a:rPr lang="en-IE" sz="1800" i="1" dirty="0"/>
              <a:t>Expanding models ‘abominable’</a:t>
            </a:r>
          </a:p>
          <a:p>
            <a:pPr marL="0" indent="0" eaLnBrk="1" hangingPunct="1">
              <a:spcBef>
                <a:spcPts val="0"/>
              </a:spcBef>
              <a:buNone/>
            </a:pPr>
            <a:r>
              <a:rPr lang="en-US" sz="1800" i="1" dirty="0"/>
              <a:t>     </a:t>
            </a:r>
            <a:endParaRPr lang="en-IE" sz="1800" i="1" dirty="0"/>
          </a:p>
          <a:p>
            <a:pPr marL="0" indent="0" eaLnBrk="1" hangingPunct="1">
              <a:buNone/>
            </a:pPr>
            <a:r>
              <a:rPr lang="en-IE" sz="1800" i="1" dirty="0"/>
              <a:t>  </a:t>
            </a:r>
          </a:p>
          <a:p>
            <a:pPr marL="0" indent="0" eaLnBrk="1" hangingPunct="1">
              <a:buNone/>
            </a:pPr>
            <a:r>
              <a:rPr lang="en-IE" sz="1800" i="1" dirty="0"/>
              <a:t>     </a:t>
            </a:r>
          </a:p>
          <a:p>
            <a:pPr marL="0" indent="0" eaLnBrk="1" hangingPunct="1">
              <a:buNone/>
            </a:pPr>
            <a:endParaRPr lang="en-IE" sz="2000" b="1" i="1" dirty="0"/>
          </a:p>
          <a:p>
            <a:pPr marL="0" indent="0" eaLnBrk="1" hangingPunct="1">
              <a:buNone/>
            </a:pPr>
            <a:endParaRPr lang="en-IE" sz="2000" i="1" dirty="0"/>
          </a:p>
          <a:p>
            <a:pPr marL="0" indent="0" eaLnBrk="1" hangingPunct="1">
              <a:buNone/>
            </a:pPr>
            <a:r>
              <a:rPr lang="en-IE" sz="2000" i="1" dirty="0"/>
              <a:t>      </a:t>
            </a:r>
            <a:endParaRPr lang="en-IE" sz="1800" i="1" dirty="0"/>
          </a:p>
          <a:p>
            <a:pPr marL="0" indent="0" eaLnBrk="1" hangingPunct="1">
              <a:buNone/>
            </a:pPr>
            <a:r>
              <a:rPr lang="en-IE" sz="1800" i="1" dirty="0"/>
              <a:t>      </a:t>
            </a:r>
          </a:p>
          <a:p>
            <a:pPr marL="0" indent="0" eaLnBrk="1" hangingPunct="1">
              <a:buNone/>
            </a:pPr>
            <a:r>
              <a:rPr lang="en-IE" sz="1800" i="1" dirty="0"/>
              <a:t>     </a:t>
            </a:r>
            <a:endParaRPr lang="en-IE" sz="2000" b="1" dirty="0"/>
          </a:p>
          <a:p>
            <a:pPr marL="0" indent="0" eaLnBrk="1" hangingPunct="1">
              <a:buNone/>
            </a:pPr>
            <a:r>
              <a:rPr lang="en-US" sz="2000" i="1" dirty="0"/>
              <a:t>                             </a:t>
            </a:r>
            <a:r>
              <a:rPr lang="en-IE" sz="1800" i="1" dirty="0"/>
              <a:t>        </a:t>
            </a:r>
            <a:endParaRPr lang="en-IE" sz="2000" b="1" dirty="0"/>
          </a:p>
          <a:p>
            <a:pPr marL="0" indent="0" eaLnBrk="1" hangingPunct="1">
              <a:buNone/>
            </a:pPr>
            <a:r>
              <a:rPr lang="en-IE" sz="1800" i="1" dirty="0"/>
              <a:t>      </a:t>
            </a:r>
            <a:endParaRPr lang="en-IE" sz="1800" i="1" strike="sngStrike" dirty="0"/>
          </a:p>
        </p:txBody>
      </p:sp>
      <p:pic>
        <p:nvPicPr>
          <p:cNvPr id="7" name="Picture 6"/>
          <p:cNvPicPr/>
          <p:nvPr/>
        </p:nvPicPr>
        <p:blipFill rotWithShape="1">
          <a:blip r:embed="rId3"/>
          <a:srcRect l="36918" t="34146" r="37971" b="55211"/>
          <a:stretch/>
        </p:blipFill>
        <p:spPr bwMode="auto">
          <a:xfrm>
            <a:off x="5506255" y="2780928"/>
            <a:ext cx="1760237" cy="658585"/>
          </a:xfrm>
          <a:prstGeom prst="rect">
            <a:avLst/>
          </a:prstGeom>
          <a:ln>
            <a:noFill/>
          </a:ln>
          <a:extLst>
            <a:ext uri="{53640926-AAD7-44D8-BBD7-CCE9431645EC}">
              <a14:shadowObscured xmlns:a14="http://schemas.microsoft.com/office/drawing/2010/main"/>
            </a:ext>
          </a:extLst>
        </p:spPr>
      </p:pic>
      <p:pic>
        <p:nvPicPr>
          <p:cNvPr id="8" name="Picture 7"/>
          <p:cNvPicPr/>
          <p:nvPr/>
        </p:nvPicPr>
        <p:blipFill rotWithShape="1">
          <a:blip r:embed="rId3"/>
          <a:srcRect l="36918" t="48780" r="37971" b="38803"/>
          <a:stretch/>
        </p:blipFill>
        <p:spPr bwMode="auto">
          <a:xfrm>
            <a:off x="5475324" y="1916832"/>
            <a:ext cx="1791168" cy="720080"/>
          </a:xfrm>
          <a:prstGeom prst="rect">
            <a:avLst/>
          </a:prstGeom>
          <a:ln>
            <a:noFill/>
          </a:ln>
          <a:extLst>
            <a:ext uri="{53640926-AAD7-44D8-BBD7-CCE9431645EC}">
              <a14:shadowObscured xmlns:a14="http://schemas.microsoft.com/office/drawing/2010/main"/>
            </a:ext>
          </a:extLst>
        </p:spPr>
      </p:pic>
      <p:graphicFrame>
        <p:nvGraphicFramePr>
          <p:cNvPr id="3" name="Object 2"/>
          <p:cNvGraphicFramePr>
            <a:graphicFrameLocks noGrp="1" noChangeAspect="1"/>
          </p:cNvGraphicFramePr>
          <p:nvPr/>
        </p:nvGraphicFramePr>
        <p:xfrm>
          <a:off x="7571303" y="436637"/>
          <a:ext cx="1503362" cy="2200275"/>
        </p:xfrm>
        <a:graphic>
          <a:graphicData uri="http://schemas.openxmlformats.org/presentationml/2006/ole">
            <mc:AlternateContent xmlns:mc="http://schemas.openxmlformats.org/markup-compatibility/2006">
              <mc:Choice xmlns:v="urn:schemas-microsoft-com:vml" Requires="v">
                <p:oleObj name="Photo Editor Photo" r:id="rId4" imgW="13076190" imgH="19133333" progId="">
                  <p:embed/>
                </p:oleObj>
              </mc:Choice>
              <mc:Fallback>
                <p:oleObj name="Photo Editor Photo" r:id="rId4" imgW="13076190" imgH="19133333" progId="">
                  <p:embed/>
                  <p:pic>
                    <p:nvPicPr>
                      <p:cNvPr id="3"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71303" y="436637"/>
                        <a:ext cx="1503362"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extBox 1"/>
          <p:cNvSpPr txBox="1"/>
          <p:nvPr/>
        </p:nvSpPr>
        <p:spPr>
          <a:xfrm>
            <a:off x="7384171" y="2894640"/>
            <a:ext cx="1658596" cy="584775"/>
          </a:xfrm>
          <a:prstGeom prst="rect">
            <a:avLst/>
          </a:prstGeom>
          <a:noFill/>
        </p:spPr>
        <p:txBody>
          <a:bodyPr wrap="none" rtlCol="0">
            <a:spAutoFit/>
          </a:bodyPr>
          <a:lstStyle/>
          <a:p>
            <a:r>
              <a:rPr lang="en-IE" sz="1600" i="1" dirty="0"/>
              <a:t>Georges </a:t>
            </a:r>
            <a:r>
              <a:rPr lang="en-IE" sz="1600" i="1" dirty="0" err="1"/>
              <a:t>Lemaître</a:t>
            </a:r>
            <a:endParaRPr lang="en-IE" sz="1600" i="1" dirty="0"/>
          </a:p>
          <a:p>
            <a:r>
              <a:rPr lang="en-IE" sz="1600" i="1" dirty="0"/>
              <a:t>     (1894-1966) </a:t>
            </a:r>
            <a:endParaRPr lang="en-GB" sz="1600" i="1" dirty="0"/>
          </a:p>
        </p:txBody>
      </p:sp>
      <p:pic>
        <p:nvPicPr>
          <p:cNvPr id="11" name="Picture 2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35992" y="3977419"/>
            <a:ext cx="1938673" cy="2262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9340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187624" y="335115"/>
            <a:ext cx="7956376" cy="1143000"/>
          </a:xfrm>
        </p:spPr>
        <p:txBody>
          <a:bodyPr/>
          <a:lstStyle/>
          <a:p>
            <a:pPr eaLnBrk="1" hangingPunct="1"/>
            <a:r>
              <a:rPr lang="en-IE" sz="3200" dirty="0"/>
              <a:t>         On the naming of phenomena </a:t>
            </a:r>
            <a:endParaRPr lang="en-GB" sz="3200" dirty="0"/>
          </a:p>
        </p:txBody>
      </p:sp>
      <p:sp>
        <p:nvSpPr>
          <p:cNvPr id="3" name="Rectangle 2"/>
          <p:cNvSpPr/>
          <p:nvPr/>
        </p:nvSpPr>
        <p:spPr>
          <a:xfrm>
            <a:off x="0" y="2174294"/>
            <a:ext cx="6336704" cy="4616648"/>
          </a:xfrm>
          <a:prstGeom prst="rect">
            <a:avLst/>
          </a:prstGeom>
        </p:spPr>
        <p:txBody>
          <a:bodyPr wrap="square">
            <a:spAutoFit/>
          </a:bodyPr>
          <a:lstStyle/>
          <a:p>
            <a:endParaRPr lang="en-US" sz="2000" i="1" dirty="0"/>
          </a:p>
          <a:p>
            <a:pPr marL="342900" indent="-342900">
              <a:buFont typeface="Wingdings" panose="05000000000000000000" pitchFamily="2" charset="2"/>
              <a:buChar char="§"/>
            </a:pPr>
            <a:r>
              <a:rPr lang="en-US" sz="2000" b="1" dirty="0"/>
              <a:t>Alexander Friedman</a:t>
            </a:r>
          </a:p>
          <a:p>
            <a:r>
              <a:rPr lang="en-US" sz="2000" dirty="0"/>
              <a:t>      </a:t>
            </a:r>
            <a:r>
              <a:rPr lang="en-US" sz="1800" i="1" dirty="0"/>
              <a:t>First non-static cosmologies </a:t>
            </a:r>
          </a:p>
          <a:p>
            <a:r>
              <a:rPr lang="en-US" sz="1800" i="1" dirty="0"/>
              <a:t>      </a:t>
            </a:r>
            <a:endParaRPr lang="en-US" sz="2000" b="1" dirty="0"/>
          </a:p>
          <a:p>
            <a:pPr marL="342900" indent="-342900" eaLnBrk="1" hangingPunct="1">
              <a:buFont typeface="Wingdings" panose="05000000000000000000" pitchFamily="2" charset="2"/>
              <a:buChar char="§"/>
            </a:pPr>
            <a:r>
              <a:rPr lang="en-US" sz="2000" b="1" dirty="0"/>
              <a:t>Georges </a:t>
            </a:r>
            <a:r>
              <a:rPr lang="en-US" sz="2000" b="1" dirty="0" err="1"/>
              <a:t>Lemaître</a:t>
            </a:r>
            <a:endParaRPr lang="en-US" sz="2000" dirty="0"/>
          </a:p>
          <a:p>
            <a:r>
              <a:rPr lang="en-US" sz="1800" i="1" dirty="0"/>
              <a:t>       Non-static cosmologies and the galaxies </a:t>
            </a:r>
          </a:p>
          <a:p>
            <a:endParaRPr lang="en-US" sz="1800" i="1" dirty="0"/>
          </a:p>
          <a:p>
            <a:pPr marL="342900" indent="-342900">
              <a:buFont typeface="Wingdings" panose="05000000000000000000" pitchFamily="2" charset="2"/>
              <a:buChar char="§"/>
            </a:pPr>
            <a:r>
              <a:rPr lang="en-US" sz="2000" b="1" dirty="0"/>
              <a:t>VM </a:t>
            </a:r>
            <a:r>
              <a:rPr lang="en-US" sz="2000" b="1" dirty="0" err="1"/>
              <a:t>Slipher</a:t>
            </a:r>
            <a:endParaRPr lang="en-US" sz="2000" b="1" dirty="0"/>
          </a:p>
          <a:p>
            <a:r>
              <a:rPr lang="en-US" i="1" dirty="0"/>
              <a:t>      </a:t>
            </a:r>
            <a:r>
              <a:rPr lang="en-US" sz="1800" i="1" dirty="0"/>
              <a:t>The redshifts of the nebulae</a:t>
            </a:r>
          </a:p>
          <a:p>
            <a:pPr marL="342900" indent="-342900">
              <a:buFont typeface="Wingdings" panose="05000000000000000000" pitchFamily="2" charset="2"/>
              <a:buChar char="§"/>
            </a:pPr>
            <a:endParaRPr lang="en-US" sz="2000" b="1" dirty="0"/>
          </a:p>
          <a:p>
            <a:pPr marL="342900" indent="-342900">
              <a:buFont typeface="Wingdings" panose="05000000000000000000" pitchFamily="2" charset="2"/>
              <a:buChar char="§"/>
            </a:pPr>
            <a:r>
              <a:rPr lang="en-US" sz="2000" b="1" dirty="0"/>
              <a:t>Edwin Hubble</a:t>
            </a:r>
          </a:p>
          <a:p>
            <a:r>
              <a:rPr lang="en-US" sz="1800" i="1" dirty="0"/>
              <a:t>       The distances of the nebulae</a:t>
            </a:r>
          </a:p>
          <a:p>
            <a:r>
              <a:rPr lang="en-US" sz="1800" i="1" dirty="0"/>
              <a:t>       A linear relation between distances and redshifts</a:t>
            </a:r>
          </a:p>
          <a:p>
            <a:endParaRPr lang="en-US" sz="1800" i="1" dirty="0"/>
          </a:p>
          <a:p>
            <a:pPr marL="342900" indent="-342900">
              <a:buFont typeface="Wingdings" panose="05000000000000000000" pitchFamily="2" charset="2"/>
              <a:buChar char="§"/>
            </a:pPr>
            <a:endParaRPr lang="en-US" sz="2000" b="1" dirty="0"/>
          </a:p>
        </p:txBody>
      </p:sp>
      <p:pic>
        <p:nvPicPr>
          <p:cNvPr id="10" name="Picture 4" descr="http://ts4.mm.bing.net/images/thumbnail.aspx?q=4659069557014735&amp;id=5b23e93350a710efc5ad75a46fdf7ca6">
            <a:extLst>
              <a:ext uri="{FF2B5EF4-FFF2-40B4-BE49-F238E27FC236}">
                <a16:creationId xmlns:a16="http://schemas.microsoft.com/office/drawing/2014/main" id="{2C8352FA-7C5F-4750-9128-7862CCE46B2F}"/>
              </a:ext>
            </a:extLst>
          </p:cNvPr>
          <p:cNvPicPr>
            <a:picLocks noChangeAspect="1" noChangeArrowheads="1"/>
          </p:cNvPicPr>
          <p:nvPr/>
        </p:nvPicPr>
        <p:blipFill>
          <a:blip r:embed="rId2" cstate="print"/>
          <a:srcRect/>
          <a:stretch>
            <a:fillRect/>
          </a:stretch>
        </p:blipFill>
        <p:spPr bwMode="auto">
          <a:xfrm>
            <a:off x="7115296" y="1684722"/>
            <a:ext cx="1137544" cy="1524000"/>
          </a:xfrm>
          <a:prstGeom prst="rect">
            <a:avLst/>
          </a:prstGeom>
          <a:noFill/>
        </p:spPr>
      </p:pic>
      <p:pic>
        <p:nvPicPr>
          <p:cNvPr id="11" name="Picture 1">
            <a:extLst>
              <a:ext uri="{FF2B5EF4-FFF2-40B4-BE49-F238E27FC236}">
                <a16:creationId xmlns:a16="http://schemas.microsoft.com/office/drawing/2014/main" id="{AB06730C-54D7-4A1C-9B4D-D221E37EBB62}"/>
              </a:ext>
            </a:extLst>
          </p:cNvPr>
          <p:cNvPicPr>
            <a:picLocks noChangeAspect="1" noChangeArrowheads="1"/>
          </p:cNvPicPr>
          <p:nvPr/>
        </p:nvPicPr>
        <p:blipFill>
          <a:blip r:embed="rId3" cstate="print"/>
          <a:srcRect/>
          <a:stretch>
            <a:fillRect/>
          </a:stretch>
        </p:blipFill>
        <p:spPr bwMode="auto">
          <a:xfrm>
            <a:off x="7861827" y="3284818"/>
            <a:ext cx="1233464" cy="1584176"/>
          </a:xfrm>
          <a:prstGeom prst="rect">
            <a:avLst/>
          </a:prstGeom>
          <a:noFill/>
          <a:ln w="9525">
            <a:noFill/>
            <a:miter lim="800000"/>
            <a:headEnd/>
            <a:tailEnd/>
          </a:ln>
        </p:spPr>
      </p:pic>
      <p:pic>
        <p:nvPicPr>
          <p:cNvPr id="12" name="Picture 2">
            <a:extLst>
              <a:ext uri="{FF2B5EF4-FFF2-40B4-BE49-F238E27FC236}">
                <a16:creationId xmlns:a16="http://schemas.microsoft.com/office/drawing/2014/main" id="{7AD06AF6-641D-409F-B4D4-68B21C90249C}"/>
              </a:ext>
            </a:extLst>
          </p:cNvPr>
          <p:cNvPicPr>
            <a:picLocks noChangeAspect="1" noChangeArrowheads="1"/>
          </p:cNvPicPr>
          <p:nvPr/>
        </p:nvPicPr>
        <p:blipFill>
          <a:blip r:embed="rId4" cstate="print"/>
          <a:srcRect/>
          <a:stretch>
            <a:fillRect/>
          </a:stretch>
        </p:blipFill>
        <p:spPr bwMode="auto">
          <a:xfrm>
            <a:off x="7191343" y="5096108"/>
            <a:ext cx="1340968" cy="1584176"/>
          </a:xfrm>
          <a:prstGeom prst="rect">
            <a:avLst/>
          </a:prstGeom>
          <a:noFill/>
          <a:ln w="9525">
            <a:noFill/>
            <a:miter lim="800000"/>
            <a:headEnd/>
            <a:tailEnd/>
          </a:ln>
        </p:spPr>
      </p:pic>
      <p:graphicFrame>
        <p:nvGraphicFramePr>
          <p:cNvPr id="13" name="Object 12">
            <a:extLst>
              <a:ext uri="{FF2B5EF4-FFF2-40B4-BE49-F238E27FC236}">
                <a16:creationId xmlns:a16="http://schemas.microsoft.com/office/drawing/2014/main" id="{168903A4-9269-4154-8AE8-FD130AD3E82E}"/>
              </a:ext>
            </a:extLst>
          </p:cNvPr>
          <p:cNvGraphicFramePr>
            <a:graphicFrameLocks noGrp="1" noChangeAspect="1"/>
          </p:cNvGraphicFramePr>
          <p:nvPr>
            <p:extLst>
              <p:ext uri="{D42A27DB-BD31-4B8C-83A1-F6EECF244321}">
                <p14:modId xmlns:p14="http://schemas.microsoft.com/office/powerpoint/2010/main" val="1777141557"/>
              </p:ext>
            </p:extLst>
          </p:nvPr>
        </p:nvGraphicFramePr>
        <p:xfrm>
          <a:off x="5961002" y="3284818"/>
          <a:ext cx="1137544" cy="1584176"/>
        </p:xfrm>
        <a:graphic>
          <a:graphicData uri="http://schemas.openxmlformats.org/presentationml/2006/ole">
            <mc:AlternateContent xmlns:mc="http://schemas.openxmlformats.org/markup-compatibility/2006">
              <mc:Choice xmlns:v="urn:schemas-microsoft-com:vml" Requires="v">
                <p:oleObj name="Photo Editor Photo" r:id="rId5" imgW="13076190" imgH="19133333" progId="">
                  <p:embed/>
                </p:oleObj>
              </mc:Choice>
              <mc:Fallback>
                <p:oleObj name="Photo Editor Photo" r:id="rId5" imgW="13076190" imgH="19133333" progId="">
                  <p:embed/>
                  <p:pic>
                    <p:nvPicPr>
                      <p:cNvPr id="4" name="Object 3"/>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61002" y="3284818"/>
                        <a:ext cx="1137544" cy="1584176"/>
                      </a:xfrm>
                      <a:prstGeom prst="rect">
                        <a:avLst/>
                      </a:prstGeom>
                      <a:noFill/>
                    </p:spPr>
                  </p:pic>
                </p:oleObj>
              </mc:Fallback>
            </mc:AlternateContent>
          </a:graphicData>
        </a:graphic>
      </p:graphicFrame>
      <p:sp>
        <p:nvSpPr>
          <p:cNvPr id="2" name="TextBox 1">
            <a:extLst>
              <a:ext uri="{FF2B5EF4-FFF2-40B4-BE49-F238E27FC236}">
                <a16:creationId xmlns:a16="http://schemas.microsoft.com/office/drawing/2014/main" id="{E91E495B-55FA-4871-AA1E-0C6FE2461D52}"/>
              </a:ext>
            </a:extLst>
          </p:cNvPr>
          <p:cNvSpPr txBox="1"/>
          <p:nvPr/>
        </p:nvSpPr>
        <p:spPr>
          <a:xfrm>
            <a:off x="2018603" y="1849922"/>
            <a:ext cx="4511171" cy="400110"/>
          </a:xfrm>
          <a:prstGeom prst="rect">
            <a:avLst/>
          </a:prstGeom>
          <a:noFill/>
        </p:spPr>
        <p:txBody>
          <a:bodyPr wrap="none" rtlCol="0">
            <a:spAutoFit/>
          </a:bodyPr>
          <a:lstStyle/>
          <a:p>
            <a:r>
              <a:rPr lang="en-US" sz="2000" b="1" i="1" u="sng" dirty="0"/>
              <a:t>Who discovered the expanding universe?</a:t>
            </a:r>
          </a:p>
        </p:txBody>
      </p:sp>
      <p:sp>
        <p:nvSpPr>
          <p:cNvPr id="4" name="TextBox 3">
            <a:extLst>
              <a:ext uri="{FF2B5EF4-FFF2-40B4-BE49-F238E27FC236}">
                <a16:creationId xmlns:a16="http://schemas.microsoft.com/office/drawing/2014/main" id="{23CADE3E-8D43-4997-9803-7B8680DB65DA}"/>
              </a:ext>
            </a:extLst>
          </p:cNvPr>
          <p:cNvSpPr txBox="1"/>
          <p:nvPr/>
        </p:nvSpPr>
        <p:spPr>
          <a:xfrm>
            <a:off x="2627784" y="6232912"/>
            <a:ext cx="2367956" cy="400110"/>
          </a:xfrm>
          <a:prstGeom prst="rect">
            <a:avLst/>
          </a:prstGeom>
          <a:noFill/>
        </p:spPr>
        <p:txBody>
          <a:bodyPr wrap="none" rtlCol="0">
            <a:spAutoFit/>
          </a:bodyPr>
          <a:lstStyle/>
          <a:p>
            <a:r>
              <a:rPr lang="en-GB" sz="2000" b="1" i="1" u="sng" dirty="0"/>
              <a:t>Answer: all of them!</a:t>
            </a:r>
          </a:p>
        </p:txBody>
      </p:sp>
    </p:spTree>
    <p:extLst>
      <p:ext uri="{BB962C8B-B14F-4D97-AF65-F5344CB8AC3E}">
        <p14:creationId xmlns:p14="http://schemas.microsoft.com/office/powerpoint/2010/main" val="1331685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287464" y="359545"/>
            <a:ext cx="6956944" cy="1143000"/>
          </a:xfrm>
        </p:spPr>
        <p:txBody>
          <a:bodyPr/>
          <a:lstStyle/>
          <a:p>
            <a:pPr eaLnBrk="1" hangingPunct="1"/>
            <a:r>
              <a:rPr lang="en-US" sz="3200" i="1" dirty="0"/>
              <a:t>        </a:t>
            </a:r>
            <a:r>
              <a:rPr lang="en-US" sz="3200" dirty="0"/>
              <a:t>On the naming of Hubble’s law</a:t>
            </a:r>
            <a:endParaRPr lang="en-GB" sz="3200" dirty="0"/>
          </a:p>
        </p:txBody>
      </p:sp>
      <p:sp>
        <p:nvSpPr>
          <p:cNvPr id="3" name="Rectangle 2"/>
          <p:cNvSpPr/>
          <p:nvPr/>
        </p:nvSpPr>
        <p:spPr>
          <a:xfrm>
            <a:off x="251520" y="2346299"/>
            <a:ext cx="6912768" cy="3908762"/>
          </a:xfrm>
          <a:prstGeom prst="rect">
            <a:avLst/>
          </a:prstGeom>
        </p:spPr>
        <p:txBody>
          <a:bodyPr wrap="square">
            <a:spAutoFit/>
          </a:bodyPr>
          <a:lstStyle/>
          <a:p>
            <a:r>
              <a:rPr lang="en-US" sz="2000" i="1" dirty="0"/>
              <a:t> </a:t>
            </a:r>
          </a:p>
          <a:p>
            <a:pPr marL="342900" indent="-342900">
              <a:buFont typeface="Wingdings" panose="05000000000000000000" pitchFamily="2" charset="2"/>
              <a:buChar char="§"/>
            </a:pPr>
            <a:r>
              <a:rPr lang="en-US" sz="2000" b="1" dirty="0"/>
              <a:t>An empirical law</a:t>
            </a:r>
          </a:p>
          <a:p>
            <a:r>
              <a:rPr lang="en-US" sz="2000" dirty="0"/>
              <a:t>      </a:t>
            </a:r>
            <a:r>
              <a:rPr lang="en-US" sz="1800" i="1" dirty="0"/>
              <a:t>Observed relation between redshift/distance of the nebulae</a:t>
            </a:r>
          </a:p>
          <a:p>
            <a:r>
              <a:rPr lang="en-US" sz="1800" i="1" dirty="0"/>
              <a:t>       Similar to Ohm’s law, Boyle’s law, Charles’ law </a:t>
            </a:r>
          </a:p>
          <a:p>
            <a:r>
              <a:rPr lang="en-US" sz="1800" i="1" dirty="0"/>
              <a:t>      </a:t>
            </a:r>
            <a:endParaRPr lang="en-US" sz="2000" b="1" dirty="0"/>
          </a:p>
          <a:p>
            <a:pPr marL="342900" indent="-342900" eaLnBrk="1" hangingPunct="1">
              <a:buFont typeface="Wingdings" panose="05000000000000000000" pitchFamily="2" charset="2"/>
              <a:buChar char="§"/>
            </a:pPr>
            <a:r>
              <a:rPr lang="en-US" sz="2000" b="1" dirty="0"/>
              <a:t>Not interpreted by Hubble as cosmic expansion</a:t>
            </a:r>
            <a:endParaRPr lang="en-US" sz="1800" dirty="0"/>
          </a:p>
          <a:p>
            <a:r>
              <a:rPr lang="en-US" sz="1800" i="1" dirty="0"/>
              <a:t>      Others also hesitant </a:t>
            </a:r>
          </a:p>
          <a:p>
            <a:endParaRPr lang="en-US" sz="1800" i="1" dirty="0"/>
          </a:p>
          <a:p>
            <a:pPr marL="342900" indent="-342900">
              <a:buFont typeface="Wingdings" panose="05000000000000000000" pitchFamily="2" charset="2"/>
              <a:buChar char="§"/>
            </a:pPr>
            <a:r>
              <a:rPr lang="en-US" sz="2000" b="1" dirty="0"/>
              <a:t>Interpreted by some as </a:t>
            </a:r>
            <a:r>
              <a:rPr lang="en-US" sz="2000" b="1" u="sng" dirty="0"/>
              <a:t>manifestation</a:t>
            </a:r>
            <a:r>
              <a:rPr lang="en-US" sz="2000" b="1" dirty="0"/>
              <a:t> of spatial expansion</a:t>
            </a:r>
          </a:p>
          <a:p>
            <a:r>
              <a:rPr lang="en-US" sz="2000" i="1" dirty="0"/>
              <a:t>     </a:t>
            </a:r>
            <a:r>
              <a:rPr lang="en-US" sz="1800" i="1" dirty="0"/>
              <a:t>Manifestation ≠ phenomenon itself</a:t>
            </a:r>
            <a:endParaRPr lang="en-US" sz="2000" b="1" dirty="0"/>
          </a:p>
          <a:p>
            <a:r>
              <a:rPr lang="en-US" sz="2000" i="1" dirty="0"/>
              <a:t>     </a:t>
            </a:r>
            <a:r>
              <a:rPr lang="en-US" sz="1800" i="1" dirty="0"/>
              <a:t>Exact law of cosmic expansion from theory</a:t>
            </a:r>
          </a:p>
          <a:p>
            <a:r>
              <a:rPr lang="en-US" sz="1800" i="1" dirty="0"/>
              <a:t>     </a:t>
            </a:r>
          </a:p>
          <a:p>
            <a:r>
              <a:rPr lang="en-US" sz="1800" i="1" dirty="0"/>
              <a:t>       </a:t>
            </a:r>
          </a:p>
        </p:txBody>
      </p:sp>
      <p:pic>
        <p:nvPicPr>
          <p:cNvPr id="12" name="Picture 2">
            <a:extLst>
              <a:ext uri="{FF2B5EF4-FFF2-40B4-BE49-F238E27FC236}">
                <a16:creationId xmlns:a16="http://schemas.microsoft.com/office/drawing/2014/main" id="{7AD06AF6-641D-409F-B4D4-68B21C90249C}"/>
              </a:ext>
            </a:extLst>
          </p:cNvPr>
          <p:cNvPicPr>
            <a:picLocks noChangeAspect="1" noChangeArrowheads="1"/>
          </p:cNvPicPr>
          <p:nvPr/>
        </p:nvPicPr>
        <p:blipFill>
          <a:blip r:embed="rId2" cstate="print"/>
          <a:srcRect/>
          <a:stretch>
            <a:fillRect/>
          </a:stretch>
        </p:blipFill>
        <p:spPr bwMode="auto">
          <a:xfrm>
            <a:off x="7286741" y="2146244"/>
            <a:ext cx="1382737" cy="1584176"/>
          </a:xfrm>
          <a:prstGeom prst="rect">
            <a:avLst/>
          </a:prstGeom>
          <a:noFill/>
          <a:ln w="9525">
            <a:noFill/>
            <a:miter lim="800000"/>
            <a:headEnd/>
            <a:tailEnd/>
          </a:ln>
        </p:spPr>
      </p:pic>
      <p:graphicFrame>
        <p:nvGraphicFramePr>
          <p:cNvPr id="14" name="Object 13">
            <a:extLst>
              <a:ext uri="{FF2B5EF4-FFF2-40B4-BE49-F238E27FC236}">
                <a16:creationId xmlns:a16="http://schemas.microsoft.com/office/drawing/2014/main" id="{1A93BFD3-3A2F-47DC-A981-929EE5BDA8D7}"/>
              </a:ext>
            </a:extLst>
          </p:cNvPr>
          <p:cNvGraphicFramePr>
            <a:graphicFrameLocks noGrp="1" noChangeAspect="1"/>
          </p:cNvGraphicFramePr>
          <p:nvPr>
            <p:extLst>
              <p:ext uri="{D42A27DB-BD31-4B8C-83A1-F6EECF244321}">
                <p14:modId xmlns:p14="http://schemas.microsoft.com/office/powerpoint/2010/main" val="1524448500"/>
              </p:ext>
            </p:extLst>
          </p:nvPr>
        </p:nvGraphicFramePr>
        <p:xfrm>
          <a:off x="7409337" y="4317340"/>
          <a:ext cx="1137544" cy="1584176"/>
        </p:xfrm>
        <a:graphic>
          <a:graphicData uri="http://schemas.openxmlformats.org/presentationml/2006/ole">
            <mc:AlternateContent xmlns:mc="http://schemas.openxmlformats.org/markup-compatibility/2006">
              <mc:Choice xmlns:v="urn:schemas-microsoft-com:vml" Requires="v">
                <p:oleObj name="Photo Editor Photo" r:id="rId3" imgW="13076190" imgH="19133333" progId="">
                  <p:embed/>
                </p:oleObj>
              </mc:Choice>
              <mc:Fallback>
                <p:oleObj name="Photo Editor Photo" r:id="rId3" imgW="13076190" imgH="19133333" progId="">
                  <p:embed/>
                  <p:pic>
                    <p:nvPicPr>
                      <p:cNvPr id="13" name="Object 12">
                        <a:extLst>
                          <a:ext uri="{FF2B5EF4-FFF2-40B4-BE49-F238E27FC236}">
                            <a16:creationId xmlns:a16="http://schemas.microsoft.com/office/drawing/2014/main" id="{168903A4-9269-4154-8AE8-FD130AD3E82E}"/>
                          </a:ext>
                        </a:extLst>
                      </p:cNvPr>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09337" y="4317340"/>
                        <a:ext cx="1137544" cy="1584176"/>
                      </a:xfrm>
                      <a:prstGeom prst="rect">
                        <a:avLst/>
                      </a:prstGeom>
                      <a:noFill/>
                    </p:spPr>
                  </p:pic>
                </p:oleObj>
              </mc:Fallback>
            </mc:AlternateContent>
          </a:graphicData>
        </a:graphic>
      </p:graphicFrame>
      <p:sp>
        <p:nvSpPr>
          <p:cNvPr id="2" name="TextBox 1">
            <a:extLst>
              <a:ext uri="{FF2B5EF4-FFF2-40B4-BE49-F238E27FC236}">
                <a16:creationId xmlns:a16="http://schemas.microsoft.com/office/drawing/2014/main" id="{4E67954A-0759-4937-ADD9-7AB671F87A9F}"/>
              </a:ext>
            </a:extLst>
          </p:cNvPr>
          <p:cNvSpPr txBox="1"/>
          <p:nvPr/>
        </p:nvSpPr>
        <p:spPr>
          <a:xfrm>
            <a:off x="2020196" y="1946189"/>
            <a:ext cx="4546629" cy="400110"/>
          </a:xfrm>
          <a:prstGeom prst="rect">
            <a:avLst/>
          </a:prstGeom>
          <a:noFill/>
        </p:spPr>
        <p:txBody>
          <a:bodyPr wrap="none" rtlCol="0">
            <a:spAutoFit/>
          </a:bodyPr>
          <a:lstStyle/>
          <a:p>
            <a:r>
              <a:rPr lang="en-US" sz="2000" b="1" i="1" dirty="0"/>
              <a:t>Note:   Hubble’s law ≠ cosmic expansion </a:t>
            </a:r>
          </a:p>
        </p:txBody>
      </p:sp>
    </p:spTree>
    <p:extLst>
      <p:ext uri="{BB962C8B-B14F-4D97-AF65-F5344CB8AC3E}">
        <p14:creationId xmlns:p14="http://schemas.microsoft.com/office/powerpoint/2010/main" val="1484036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230784" y="404664"/>
            <a:ext cx="5582107" cy="1143000"/>
          </a:xfrm>
        </p:spPr>
        <p:txBody>
          <a:bodyPr/>
          <a:lstStyle/>
          <a:p>
            <a:pPr eaLnBrk="1" hangingPunct="1"/>
            <a:r>
              <a:rPr lang="en-IE" sz="3200" dirty="0"/>
              <a:t>        Supporting evidence </a:t>
            </a:r>
            <a:endParaRPr lang="en-GB" sz="3200" dirty="0"/>
          </a:p>
        </p:txBody>
      </p:sp>
      <p:pic>
        <p:nvPicPr>
          <p:cNvPr id="10" name="Picture 10" descr="http://image2.findagrave.com/photos/2012/143/39553567_13377937371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2320" y="2492896"/>
            <a:ext cx="1379510" cy="187220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529EF87-97B2-481D-FD6C-B7E3C1A8EFD3}"/>
              </a:ext>
            </a:extLst>
          </p:cNvPr>
          <p:cNvSpPr txBox="1"/>
          <p:nvPr/>
        </p:nvSpPr>
        <p:spPr>
          <a:xfrm>
            <a:off x="971600" y="2060848"/>
            <a:ext cx="4572000" cy="4154984"/>
          </a:xfrm>
          <a:prstGeom prst="rect">
            <a:avLst/>
          </a:prstGeom>
          <a:noFill/>
        </p:spPr>
        <p:txBody>
          <a:bodyPr wrap="square">
            <a:spAutoFit/>
          </a:bodyPr>
          <a:lstStyle/>
          <a:p>
            <a:r>
              <a:rPr lang="en-GB" i="1" dirty="0"/>
              <a:t>“</a:t>
            </a:r>
            <a:r>
              <a:rPr lang="en-GB" i="1" dirty="0" err="1"/>
              <a:t>Naturellement</a:t>
            </a:r>
            <a:r>
              <a:rPr lang="en-GB" i="1" dirty="0"/>
              <a:t>, </a:t>
            </a:r>
            <a:r>
              <a:rPr lang="en-GB" i="1" dirty="0" err="1"/>
              <a:t>avant</a:t>
            </a:r>
            <a:r>
              <a:rPr lang="en-GB" i="1" dirty="0"/>
              <a:t> la </a:t>
            </a:r>
            <a:r>
              <a:rPr lang="en-GB" i="1" dirty="0" err="1"/>
              <a:t>decouverte</a:t>
            </a:r>
            <a:r>
              <a:rPr lang="en-GB" i="1" dirty="0"/>
              <a:t> et </a:t>
            </a:r>
            <a:r>
              <a:rPr lang="en-GB" i="1" dirty="0" err="1"/>
              <a:t>l’etude</a:t>
            </a:r>
            <a:r>
              <a:rPr lang="en-GB" i="1" dirty="0"/>
              <a:t> des amas de </a:t>
            </a:r>
            <a:r>
              <a:rPr lang="en-GB" i="1" dirty="0" err="1"/>
              <a:t>nebuleuses</a:t>
            </a:r>
            <a:r>
              <a:rPr lang="en-GB" i="1" dirty="0"/>
              <a:t>, il ne </a:t>
            </a:r>
            <a:r>
              <a:rPr lang="en-GB" i="1" dirty="0" err="1"/>
              <a:t>pouvait</a:t>
            </a:r>
            <a:r>
              <a:rPr lang="en-GB" i="1" dirty="0"/>
              <a:t> </a:t>
            </a:r>
            <a:r>
              <a:rPr lang="en-GB" i="1" dirty="0" err="1"/>
              <a:t>être</a:t>
            </a:r>
            <a:r>
              <a:rPr lang="en-GB" i="1" dirty="0"/>
              <a:t> question </a:t>
            </a:r>
            <a:r>
              <a:rPr lang="en-GB" i="1" dirty="0" err="1"/>
              <a:t>d’établir</a:t>
            </a:r>
            <a:r>
              <a:rPr lang="en-GB" i="1" dirty="0"/>
              <a:t> la </a:t>
            </a:r>
            <a:r>
              <a:rPr lang="en-GB" i="1" dirty="0" err="1"/>
              <a:t>loi</a:t>
            </a:r>
            <a:r>
              <a:rPr lang="en-GB" i="1" dirty="0"/>
              <a:t> de Hubble”</a:t>
            </a:r>
            <a:r>
              <a:rPr lang="en-GB" dirty="0"/>
              <a:t> </a:t>
            </a:r>
          </a:p>
          <a:p>
            <a:endParaRPr lang="en-GB" i="1" dirty="0"/>
          </a:p>
          <a:p>
            <a:r>
              <a:rPr lang="en-GB" i="1" dirty="0"/>
              <a:t>“Naturally, before the discovery and study of the clusters of nebulae, there could be no question of establishing Hubble’s law” </a:t>
            </a:r>
            <a:endParaRPr lang="en-GB" dirty="0"/>
          </a:p>
          <a:p>
            <a:r>
              <a:rPr lang="en-GB" dirty="0"/>
              <a:t> </a:t>
            </a:r>
            <a:endParaRPr lang="en-IE" dirty="0"/>
          </a:p>
        </p:txBody>
      </p:sp>
      <p:sp>
        <p:nvSpPr>
          <p:cNvPr id="12" name="TextBox 11">
            <a:extLst>
              <a:ext uri="{FF2B5EF4-FFF2-40B4-BE49-F238E27FC236}">
                <a16:creationId xmlns:a16="http://schemas.microsoft.com/office/drawing/2014/main" id="{941E5E3D-2441-D01C-B392-3BB71583CB00}"/>
              </a:ext>
            </a:extLst>
          </p:cNvPr>
          <p:cNvSpPr txBox="1"/>
          <p:nvPr/>
        </p:nvSpPr>
        <p:spPr>
          <a:xfrm>
            <a:off x="6660232" y="5229200"/>
            <a:ext cx="2718048" cy="461665"/>
          </a:xfrm>
          <a:prstGeom prst="rect">
            <a:avLst/>
          </a:prstGeom>
          <a:noFill/>
        </p:spPr>
        <p:txBody>
          <a:bodyPr wrap="square">
            <a:spAutoFit/>
          </a:bodyPr>
          <a:lstStyle/>
          <a:p>
            <a:r>
              <a:rPr lang="en-GB" b="1" dirty="0" err="1"/>
              <a:t>Lemaȋtre</a:t>
            </a:r>
            <a:r>
              <a:rPr lang="en-GB" b="1" dirty="0"/>
              <a:t> (1950)</a:t>
            </a:r>
          </a:p>
        </p:txBody>
      </p:sp>
    </p:spTree>
    <p:extLst>
      <p:ext uri="{BB962C8B-B14F-4D97-AF65-F5344CB8AC3E}">
        <p14:creationId xmlns:p14="http://schemas.microsoft.com/office/powerpoint/2010/main" val="238810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1207998" y="1340768"/>
            <a:ext cx="6048672" cy="5229573"/>
          </a:xfrm>
          <a:prstGeom prst="rect">
            <a:avLst/>
          </a:prstGeom>
        </p:spPr>
        <p:txBody>
          <a:bodyPr wrap="square">
            <a:spAutoFit/>
          </a:bodyPr>
          <a:lstStyle/>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“I propose to discuss the law of red-shifts—the correlation between distances of nebulae and displacements in their spectra. It is one of the two known characteristics of the sample of the universe that can be explored and it seems to concern the behaviour of the universe as a whole. For this reason it is important that the law be formulated as an empirical relation between observed data out to the limits of the greatest telescope. Then, as precision increases, the array of possible interpretations permitted by uncertainties in the observations will be correspondingly reduced. “</a:t>
            </a:r>
          </a:p>
        </p:txBody>
      </p:sp>
      <p:sp>
        <p:nvSpPr>
          <p:cNvPr id="6" name="TextBox 5"/>
          <p:cNvSpPr txBox="1"/>
          <p:nvPr/>
        </p:nvSpPr>
        <p:spPr>
          <a:xfrm>
            <a:off x="3203848" y="692696"/>
            <a:ext cx="2056973" cy="461665"/>
          </a:xfrm>
          <a:prstGeom prst="rect">
            <a:avLst/>
          </a:prstGeom>
          <a:noFill/>
        </p:spPr>
        <p:txBody>
          <a:bodyPr wrap="none" rtlCol="0">
            <a:spAutoFit/>
          </a:bodyPr>
          <a:lstStyle/>
          <a:p>
            <a:r>
              <a:rPr lang="en-GB" b="1" dirty="0"/>
              <a:t>Hubble (1953)</a:t>
            </a:r>
          </a:p>
        </p:txBody>
      </p:sp>
      <p:pic>
        <p:nvPicPr>
          <p:cNvPr id="7" name="Picture 2">
            <a:extLst>
              <a:ext uri="{FF2B5EF4-FFF2-40B4-BE49-F238E27FC236}">
                <a16:creationId xmlns:a16="http://schemas.microsoft.com/office/drawing/2014/main" id="{7AD06AF6-641D-409F-B4D4-68B21C90249C}"/>
              </a:ext>
            </a:extLst>
          </p:cNvPr>
          <p:cNvPicPr>
            <a:picLocks noChangeAspect="1" noChangeArrowheads="1"/>
          </p:cNvPicPr>
          <p:nvPr/>
        </p:nvPicPr>
        <p:blipFill>
          <a:blip r:embed="rId2" cstate="print"/>
          <a:srcRect/>
          <a:stretch>
            <a:fillRect/>
          </a:stretch>
        </p:blipFill>
        <p:spPr bwMode="auto">
          <a:xfrm>
            <a:off x="7740352" y="131440"/>
            <a:ext cx="1382737" cy="1584176"/>
          </a:xfrm>
          <a:prstGeom prst="rect">
            <a:avLst/>
          </a:prstGeom>
          <a:noFill/>
          <a:ln w="9525">
            <a:noFill/>
            <a:miter lim="800000"/>
            <a:headEnd/>
            <a:tailEnd/>
          </a:ln>
        </p:spPr>
      </p:pic>
    </p:spTree>
    <p:extLst>
      <p:ext uri="{BB962C8B-B14F-4D97-AF65-F5344CB8AC3E}">
        <p14:creationId xmlns:p14="http://schemas.microsoft.com/office/powerpoint/2010/main" val="1867540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230784" y="404664"/>
            <a:ext cx="5582107" cy="1143000"/>
          </a:xfrm>
        </p:spPr>
        <p:txBody>
          <a:bodyPr/>
          <a:lstStyle/>
          <a:p>
            <a:pPr eaLnBrk="1" hangingPunct="1"/>
            <a:r>
              <a:rPr lang="en-IE" sz="3200" dirty="0"/>
              <a:t>        Supporting evidence </a:t>
            </a:r>
            <a:endParaRPr lang="en-GB" sz="3200" dirty="0"/>
          </a:p>
        </p:txBody>
      </p:sp>
      <p:sp>
        <p:nvSpPr>
          <p:cNvPr id="12" name="TextBox 11">
            <a:extLst>
              <a:ext uri="{FF2B5EF4-FFF2-40B4-BE49-F238E27FC236}">
                <a16:creationId xmlns:a16="http://schemas.microsoft.com/office/drawing/2014/main" id="{941E5E3D-2441-D01C-B392-3BB71583CB00}"/>
              </a:ext>
            </a:extLst>
          </p:cNvPr>
          <p:cNvSpPr txBox="1"/>
          <p:nvPr/>
        </p:nvSpPr>
        <p:spPr>
          <a:xfrm>
            <a:off x="5691633" y="5637044"/>
            <a:ext cx="3452367" cy="830997"/>
          </a:xfrm>
          <a:prstGeom prst="rect">
            <a:avLst/>
          </a:prstGeom>
          <a:noFill/>
        </p:spPr>
        <p:txBody>
          <a:bodyPr wrap="square">
            <a:spAutoFit/>
          </a:bodyPr>
          <a:lstStyle/>
          <a:p>
            <a:r>
              <a:rPr lang="en-GB" b="1" dirty="0"/>
              <a:t>Edward R.  Harrison  </a:t>
            </a:r>
            <a:r>
              <a:rPr lang="en-GB" b="1" i="1" dirty="0"/>
              <a:t>Cosmology</a:t>
            </a:r>
            <a:r>
              <a:rPr lang="en-GB" b="1" dirty="0"/>
              <a:t> (CUP 1981)</a:t>
            </a:r>
          </a:p>
        </p:txBody>
      </p:sp>
      <p:pic>
        <p:nvPicPr>
          <p:cNvPr id="8" name="Picture 7">
            <a:extLst>
              <a:ext uri="{FF2B5EF4-FFF2-40B4-BE49-F238E27FC236}">
                <a16:creationId xmlns:a16="http://schemas.microsoft.com/office/drawing/2014/main" id="{B1CC75AE-1EFF-F2AF-5FCF-707204236E03}"/>
              </a:ext>
            </a:extLst>
          </p:cNvPr>
          <p:cNvPicPr>
            <a:picLocks noChangeAspect="1"/>
          </p:cNvPicPr>
          <p:nvPr/>
        </p:nvPicPr>
        <p:blipFill>
          <a:blip r:embed="rId2"/>
          <a:stretch>
            <a:fillRect/>
          </a:stretch>
        </p:blipFill>
        <p:spPr>
          <a:xfrm>
            <a:off x="3001" y="1959977"/>
            <a:ext cx="9140999" cy="3264753"/>
          </a:xfrm>
          <a:prstGeom prst="rect">
            <a:avLst/>
          </a:prstGeom>
        </p:spPr>
      </p:pic>
    </p:spTree>
    <p:extLst>
      <p:ext uri="{BB962C8B-B14F-4D97-AF65-F5344CB8AC3E}">
        <p14:creationId xmlns:p14="http://schemas.microsoft.com/office/powerpoint/2010/main" val="3808413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041348" y="324014"/>
            <a:ext cx="6046713" cy="1143000"/>
          </a:xfrm>
        </p:spPr>
        <p:txBody>
          <a:bodyPr/>
          <a:lstStyle/>
          <a:p>
            <a:pPr eaLnBrk="1" hangingPunct="1"/>
            <a:r>
              <a:rPr lang="en-IE" sz="3200" dirty="0"/>
              <a:t>   </a:t>
            </a:r>
            <a:r>
              <a:rPr lang="en-US" sz="3200" dirty="0"/>
              <a:t>When did Hubble’s observations </a:t>
            </a:r>
            <a:br>
              <a:rPr lang="en-US" sz="3200" dirty="0"/>
            </a:br>
            <a:r>
              <a:rPr lang="en-US" sz="3200" dirty="0"/>
              <a:t>    become Hubble’s law ?</a:t>
            </a:r>
            <a:r>
              <a:rPr lang="en-IE" sz="3200" dirty="0"/>
              <a:t> </a:t>
            </a:r>
            <a:endParaRPr lang="en-GB" sz="3200" dirty="0"/>
          </a:p>
        </p:txBody>
      </p:sp>
      <p:sp>
        <p:nvSpPr>
          <p:cNvPr id="3" name="Rectangle 2"/>
          <p:cNvSpPr/>
          <p:nvPr/>
        </p:nvSpPr>
        <p:spPr>
          <a:xfrm>
            <a:off x="323528" y="1755113"/>
            <a:ext cx="6336704" cy="4739759"/>
          </a:xfrm>
          <a:prstGeom prst="rect">
            <a:avLst/>
          </a:prstGeom>
        </p:spPr>
        <p:txBody>
          <a:bodyPr wrap="square">
            <a:spAutoFit/>
          </a:bodyPr>
          <a:lstStyle/>
          <a:p>
            <a:endParaRPr lang="en-US" sz="2000" i="1" dirty="0"/>
          </a:p>
          <a:p>
            <a:pPr marL="342900" indent="-342900">
              <a:buFont typeface="Wingdings" panose="05000000000000000000" pitchFamily="2" charset="2"/>
              <a:buChar char="§"/>
            </a:pPr>
            <a:r>
              <a:rPr lang="en-US" sz="2000" b="1" dirty="0"/>
              <a:t>Papers of the 1930s</a:t>
            </a:r>
          </a:p>
          <a:p>
            <a:r>
              <a:rPr lang="en-US" sz="2000" dirty="0"/>
              <a:t>      </a:t>
            </a:r>
            <a:r>
              <a:rPr lang="en-US" sz="1800" i="1" dirty="0"/>
              <a:t>Milne (1933); Walker (1933)</a:t>
            </a:r>
          </a:p>
          <a:p>
            <a:r>
              <a:rPr lang="en-US" sz="1800" i="1" dirty="0"/>
              <a:t>      </a:t>
            </a:r>
            <a:endParaRPr lang="en-US" sz="2000" b="1" dirty="0"/>
          </a:p>
          <a:p>
            <a:pPr marL="342900" indent="-342900" eaLnBrk="1" hangingPunct="1">
              <a:buFont typeface="Wingdings" panose="05000000000000000000" pitchFamily="2" charset="2"/>
              <a:buChar char="§"/>
            </a:pPr>
            <a:r>
              <a:rPr lang="en-US" sz="2000" b="1" dirty="0"/>
              <a:t>Papers of the 1940s</a:t>
            </a:r>
          </a:p>
          <a:p>
            <a:r>
              <a:rPr lang="en-US" sz="1800" i="1" dirty="0"/>
              <a:t>      Cited as Hubble’s law by astronomers (Mt. Wilson)</a:t>
            </a:r>
          </a:p>
          <a:p>
            <a:r>
              <a:rPr lang="en-US" sz="1800" i="1" dirty="0"/>
              <a:t>     ‘Hubble’s law of the redshifts’ (Einstein)</a:t>
            </a:r>
          </a:p>
          <a:p>
            <a:r>
              <a:rPr lang="en-US" sz="1800" i="1" dirty="0"/>
              <a:t>      </a:t>
            </a:r>
            <a:endParaRPr lang="en-US" sz="2000" i="1" dirty="0"/>
          </a:p>
          <a:p>
            <a:pPr marL="342900" indent="-342900">
              <a:buFont typeface="Wingdings" panose="05000000000000000000" pitchFamily="2" charset="2"/>
              <a:buChar char="§"/>
            </a:pPr>
            <a:r>
              <a:rPr lang="en-US" sz="2000" b="1" dirty="0"/>
              <a:t>Books/papers of the 1950s, 60s</a:t>
            </a:r>
            <a:endParaRPr lang="en-US" sz="1800" i="1" dirty="0"/>
          </a:p>
          <a:p>
            <a:pPr algn="l"/>
            <a:r>
              <a:rPr lang="en-US" sz="1800" i="1" dirty="0"/>
              <a:t>      </a:t>
            </a:r>
            <a:r>
              <a:rPr lang="en-US" sz="1800" b="0" i="1" u="none" strike="noStrike" baseline="0" dirty="0">
                <a:latin typeface="+mj-lt"/>
              </a:rPr>
              <a:t>The Creation of the Universe (</a:t>
            </a:r>
            <a:r>
              <a:rPr lang="en-US" sz="1800" i="1" dirty="0">
                <a:latin typeface="+mj-lt"/>
              </a:rPr>
              <a:t>G</a:t>
            </a:r>
            <a:r>
              <a:rPr lang="en-US" sz="1800" b="0" i="1" u="none" strike="noStrike" baseline="0" dirty="0">
                <a:latin typeface="+mj-lt"/>
              </a:rPr>
              <a:t>amow, 1952)</a:t>
            </a:r>
            <a:endParaRPr lang="en-US" sz="1800" b="0" i="0" u="none" strike="noStrike" baseline="0" dirty="0">
              <a:latin typeface="+mj-lt"/>
            </a:endParaRPr>
          </a:p>
          <a:p>
            <a:pPr algn="l"/>
            <a:r>
              <a:rPr lang="en-US" sz="1800" dirty="0">
                <a:latin typeface="+mj-lt"/>
              </a:rPr>
              <a:t>       </a:t>
            </a:r>
            <a:r>
              <a:rPr lang="en-US" sz="1800" b="0" i="1" u="none" strike="noStrike" baseline="0" dirty="0">
                <a:latin typeface="+mj-lt"/>
              </a:rPr>
              <a:t>The Unity of the Universe (</a:t>
            </a:r>
            <a:r>
              <a:rPr lang="en-US" sz="1800" b="0" i="1" u="none" strike="noStrike" baseline="0" dirty="0" err="1">
                <a:latin typeface="+mj-lt"/>
              </a:rPr>
              <a:t>Sciama</a:t>
            </a:r>
            <a:r>
              <a:rPr lang="en-US" sz="1800" b="0" i="1" u="none" strike="noStrike" baseline="0" dirty="0">
                <a:latin typeface="+mj-lt"/>
              </a:rPr>
              <a:t>, 1959)</a:t>
            </a:r>
          </a:p>
          <a:p>
            <a:pPr algn="l"/>
            <a:r>
              <a:rPr lang="en-US" sz="1800" b="0" i="0" u="none" strike="noStrike" baseline="0" dirty="0">
                <a:latin typeface="+mj-lt"/>
              </a:rPr>
              <a:t>       </a:t>
            </a:r>
            <a:r>
              <a:rPr lang="en-US" sz="1800" b="0" i="1" u="none" strike="noStrike" baseline="0" dirty="0">
                <a:latin typeface="+mj-lt"/>
              </a:rPr>
              <a:t>The</a:t>
            </a:r>
            <a:r>
              <a:rPr lang="en-US" sz="1800" i="1" dirty="0">
                <a:latin typeface="+mj-lt"/>
              </a:rPr>
              <a:t> </a:t>
            </a:r>
            <a:r>
              <a:rPr lang="en-US" sz="1800" b="0" i="1" u="none" strike="noStrike" baseline="0" dirty="0">
                <a:latin typeface="+mj-lt"/>
              </a:rPr>
              <a:t>Expansion of the Universe (</a:t>
            </a:r>
            <a:r>
              <a:rPr lang="en-US" sz="1800" b="0" i="1" u="none" strike="noStrike" baseline="0" dirty="0" err="1">
                <a:latin typeface="+mj-lt"/>
              </a:rPr>
              <a:t>Couderc</a:t>
            </a:r>
            <a:r>
              <a:rPr lang="en-US" sz="1800" b="0" i="1" u="none" strike="noStrike" baseline="0" dirty="0">
                <a:latin typeface="+mj-lt"/>
              </a:rPr>
              <a:t>, 1952)</a:t>
            </a:r>
          </a:p>
          <a:p>
            <a:pPr algn="l"/>
            <a:endParaRPr lang="en-US" sz="1800" i="1" dirty="0">
              <a:latin typeface="+mj-lt"/>
            </a:endParaRPr>
          </a:p>
          <a:p>
            <a:pPr marL="342900" indent="-342900" algn="l">
              <a:buFont typeface="Arial" panose="020B0604020202020204" pitchFamily="34" charset="0"/>
              <a:buChar char="•"/>
            </a:pPr>
            <a:r>
              <a:rPr lang="en-US" sz="1800" b="1" i="1" dirty="0">
                <a:latin typeface="+mj-lt"/>
              </a:rPr>
              <a:t>1970s</a:t>
            </a:r>
          </a:p>
          <a:p>
            <a:r>
              <a:rPr lang="en-GB" sz="2000" i="1" dirty="0"/>
              <a:t>     Hubble expansion; Hubble flow</a:t>
            </a:r>
          </a:p>
          <a:p>
            <a:pPr marL="342900" indent="-342900" algn="l">
              <a:buFont typeface="Arial" panose="020B0604020202020204" pitchFamily="34" charset="0"/>
              <a:buChar char="•"/>
            </a:pPr>
            <a:endParaRPr lang="en-US" sz="2000" b="1" i="1" dirty="0">
              <a:latin typeface="+mj-lt"/>
            </a:endParaRPr>
          </a:p>
        </p:txBody>
      </p:sp>
      <p:pic>
        <p:nvPicPr>
          <p:cNvPr id="12" name="Picture 2">
            <a:extLst>
              <a:ext uri="{FF2B5EF4-FFF2-40B4-BE49-F238E27FC236}">
                <a16:creationId xmlns:a16="http://schemas.microsoft.com/office/drawing/2014/main" id="{7AD06AF6-641D-409F-B4D4-68B21C90249C}"/>
              </a:ext>
            </a:extLst>
          </p:cNvPr>
          <p:cNvPicPr>
            <a:picLocks noChangeAspect="1" noChangeArrowheads="1"/>
          </p:cNvPicPr>
          <p:nvPr/>
        </p:nvPicPr>
        <p:blipFill>
          <a:blip r:embed="rId2" cstate="print"/>
          <a:srcRect/>
          <a:stretch>
            <a:fillRect/>
          </a:stretch>
        </p:blipFill>
        <p:spPr bwMode="auto">
          <a:xfrm>
            <a:off x="7515891" y="413236"/>
            <a:ext cx="1486052" cy="1755574"/>
          </a:xfrm>
          <a:prstGeom prst="rect">
            <a:avLst/>
          </a:prstGeom>
          <a:noFill/>
          <a:ln w="9525">
            <a:noFill/>
            <a:miter lim="800000"/>
            <a:headEnd/>
            <a:tailEnd/>
          </a:ln>
        </p:spPr>
      </p:pic>
      <p:pic>
        <p:nvPicPr>
          <p:cNvPr id="180232" name="Picture 8" descr="Image result for allen sandage">
            <a:extLst>
              <a:ext uri="{FF2B5EF4-FFF2-40B4-BE49-F238E27FC236}">
                <a16:creationId xmlns:a16="http://schemas.microsoft.com/office/drawing/2014/main" id="{8CFCF038-9555-4F97-9B4B-ED1E8F0A2A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8255" y="4989010"/>
            <a:ext cx="1763688" cy="1584177"/>
          </a:xfrm>
          <a:prstGeom prst="rect">
            <a:avLst/>
          </a:prstGeom>
          <a:noFill/>
          <a:extLst>
            <a:ext uri="{909E8E84-426E-40DD-AFC4-6F175D3DCCD1}">
              <a14:hiddenFill xmlns:a14="http://schemas.microsoft.com/office/drawing/2010/main">
                <a:solidFill>
                  <a:srgbClr val="FFFFFF"/>
                </a:solidFill>
              </a14:hiddenFill>
            </a:ext>
          </a:extLst>
        </p:spPr>
      </p:pic>
      <p:pic>
        <p:nvPicPr>
          <p:cNvPr id="180234" name="Picture 10" descr="Image result for milton  humason">
            <a:extLst>
              <a:ext uri="{FF2B5EF4-FFF2-40B4-BE49-F238E27FC236}">
                <a16:creationId xmlns:a16="http://schemas.microsoft.com/office/drawing/2014/main" id="{740D7C84-F145-46B9-9390-C80AC576E5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07289" y="2435487"/>
            <a:ext cx="1494654" cy="2014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74980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259632" y="409613"/>
            <a:ext cx="7776864" cy="1143000"/>
          </a:xfrm>
        </p:spPr>
        <p:txBody>
          <a:bodyPr/>
          <a:lstStyle/>
          <a:p>
            <a:pPr eaLnBrk="1" hangingPunct="1"/>
            <a:r>
              <a:rPr lang="en-IE" sz="3200" dirty="0"/>
              <a:t>                      Conclusions</a:t>
            </a:r>
            <a:endParaRPr lang="en-GB" sz="3200" dirty="0"/>
          </a:p>
        </p:txBody>
      </p:sp>
      <p:sp>
        <p:nvSpPr>
          <p:cNvPr id="3" name="Rectangle 2"/>
          <p:cNvSpPr/>
          <p:nvPr/>
        </p:nvSpPr>
        <p:spPr>
          <a:xfrm>
            <a:off x="358522" y="1747250"/>
            <a:ext cx="6336704" cy="4678204"/>
          </a:xfrm>
          <a:prstGeom prst="rect">
            <a:avLst/>
          </a:prstGeom>
        </p:spPr>
        <p:txBody>
          <a:bodyPr wrap="square">
            <a:spAutoFit/>
          </a:bodyPr>
          <a:lstStyle/>
          <a:p>
            <a:r>
              <a:rPr lang="en-US" sz="2000" i="1" dirty="0"/>
              <a:t> </a:t>
            </a:r>
          </a:p>
          <a:p>
            <a:pPr marL="342900" indent="-342900">
              <a:buFont typeface="Wingdings" panose="05000000000000000000" pitchFamily="2" charset="2"/>
              <a:buChar char="§"/>
            </a:pPr>
            <a:r>
              <a:rPr lang="en-US" sz="2000" b="1" dirty="0"/>
              <a:t>Hubble’s law ≠  a law of cosmic expansion </a:t>
            </a:r>
          </a:p>
          <a:p>
            <a:r>
              <a:rPr lang="en-US" sz="1800" i="1" dirty="0"/>
              <a:t>      Empirical relation between redshift/distance of the nebulae</a:t>
            </a:r>
          </a:p>
          <a:p>
            <a:pPr marL="342900" indent="-342900">
              <a:buFont typeface="Wingdings" panose="05000000000000000000" pitchFamily="2" charset="2"/>
              <a:buChar char="§"/>
            </a:pPr>
            <a:endParaRPr lang="en-US" sz="2000" b="1" dirty="0"/>
          </a:p>
          <a:p>
            <a:pPr marL="342900" indent="-342900">
              <a:buFont typeface="Wingdings" panose="05000000000000000000" pitchFamily="2" charset="2"/>
              <a:buChar char="§"/>
            </a:pPr>
            <a:r>
              <a:rPr lang="en-US" sz="2000" b="1" dirty="0"/>
              <a:t>Manifestation of cosmic expansion</a:t>
            </a:r>
          </a:p>
          <a:p>
            <a:r>
              <a:rPr lang="en-US" sz="2000" i="1" dirty="0"/>
              <a:t>     </a:t>
            </a:r>
            <a:r>
              <a:rPr lang="en-US" sz="1800" i="1" dirty="0"/>
              <a:t>Like the cosmic microwave background</a:t>
            </a:r>
          </a:p>
          <a:p>
            <a:endParaRPr lang="en-US" sz="2000" b="1" dirty="0"/>
          </a:p>
          <a:p>
            <a:pPr marL="342900" indent="-342900">
              <a:buFont typeface="Wingdings" panose="05000000000000000000" pitchFamily="2" charset="2"/>
              <a:buChar char="§"/>
            </a:pPr>
            <a:r>
              <a:rPr lang="en-US" sz="2000" b="1" dirty="0"/>
              <a:t>Renaming Hubble’s law misrepresents history</a:t>
            </a:r>
          </a:p>
          <a:p>
            <a:r>
              <a:rPr lang="en-US" sz="2000" dirty="0"/>
              <a:t>      </a:t>
            </a:r>
            <a:r>
              <a:rPr lang="en-US" sz="1800" i="1" dirty="0"/>
              <a:t>Revisionist history</a:t>
            </a:r>
          </a:p>
          <a:p>
            <a:pPr marL="342900" indent="-342900" eaLnBrk="1" hangingPunct="1">
              <a:buFont typeface="Wingdings" panose="05000000000000000000" pitchFamily="2" charset="2"/>
              <a:buChar char="§"/>
            </a:pPr>
            <a:endParaRPr lang="en-US" sz="2000" b="1" dirty="0"/>
          </a:p>
          <a:p>
            <a:pPr marL="342900" indent="-342900" eaLnBrk="1" hangingPunct="1">
              <a:buFont typeface="Wingdings" panose="05000000000000000000" pitchFamily="2" charset="2"/>
              <a:buChar char="§"/>
            </a:pPr>
            <a:r>
              <a:rPr lang="en-US" sz="2000" b="1" dirty="0"/>
              <a:t>Renaming Hubble’s law misrepresents physics</a:t>
            </a:r>
            <a:endParaRPr lang="en-US" sz="2000" dirty="0"/>
          </a:p>
          <a:p>
            <a:r>
              <a:rPr lang="en-US" i="1" dirty="0"/>
              <a:t>    </a:t>
            </a:r>
            <a:r>
              <a:rPr lang="en-US" sz="1800" i="1" dirty="0"/>
              <a:t>Conflates Doppler shift with cosmological redshift</a:t>
            </a:r>
          </a:p>
          <a:p>
            <a:r>
              <a:rPr lang="en-US" sz="1800" i="1" dirty="0"/>
              <a:t>     Conflates astronomy and cosmology</a:t>
            </a:r>
            <a:endParaRPr lang="en-US" sz="1800" b="1" dirty="0"/>
          </a:p>
          <a:p>
            <a:pPr eaLnBrk="1" hangingPunct="1"/>
            <a:endParaRPr lang="en-US" sz="2000" b="1" dirty="0"/>
          </a:p>
          <a:p>
            <a:pPr eaLnBrk="1" hangingPunct="1"/>
            <a:endParaRPr lang="en-US" sz="1800" b="1" dirty="0"/>
          </a:p>
        </p:txBody>
      </p:sp>
      <p:pic>
        <p:nvPicPr>
          <p:cNvPr id="12" name="Picture 2">
            <a:extLst>
              <a:ext uri="{FF2B5EF4-FFF2-40B4-BE49-F238E27FC236}">
                <a16:creationId xmlns:a16="http://schemas.microsoft.com/office/drawing/2014/main" id="{7AD06AF6-641D-409F-B4D4-68B21C90249C}"/>
              </a:ext>
            </a:extLst>
          </p:cNvPr>
          <p:cNvPicPr>
            <a:picLocks noChangeAspect="1" noChangeArrowheads="1"/>
          </p:cNvPicPr>
          <p:nvPr/>
        </p:nvPicPr>
        <p:blipFill>
          <a:blip r:embed="rId2" cstate="print"/>
          <a:srcRect/>
          <a:stretch>
            <a:fillRect/>
          </a:stretch>
        </p:blipFill>
        <p:spPr bwMode="auto">
          <a:xfrm>
            <a:off x="7020272" y="1988840"/>
            <a:ext cx="1382737" cy="1584176"/>
          </a:xfrm>
          <a:prstGeom prst="rect">
            <a:avLst/>
          </a:prstGeom>
          <a:noFill/>
          <a:ln w="9525">
            <a:noFill/>
            <a:miter lim="800000"/>
            <a:headEnd/>
            <a:tailEnd/>
          </a:ln>
        </p:spPr>
      </p:pic>
      <p:graphicFrame>
        <p:nvGraphicFramePr>
          <p:cNvPr id="13" name="Object 12">
            <a:extLst>
              <a:ext uri="{FF2B5EF4-FFF2-40B4-BE49-F238E27FC236}">
                <a16:creationId xmlns:a16="http://schemas.microsoft.com/office/drawing/2014/main" id="{168903A4-9269-4154-8AE8-FD130AD3E82E}"/>
              </a:ext>
            </a:extLst>
          </p:cNvPr>
          <p:cNvGraphicFramePr>
            <a:graphicFrameLocks noGrp="1" noChangeAspect="1"/>
          </p:cNvGraphicFramePr>
          <p:nvPr>
            <p:extLst>
              <p:ext uri="{D42A27DB-BD31-4B8C-83A1-F6EECF244321}">
                <p14:modId xmlns:p14="http://schemas.microsoft.com/office/powerpoint/2010/main" val="1968620197"/>
              </p:ext>
            </p:extLst>
          </p:nvPr>
        </p:nvGraphicFramePr>
        <p:xfrm>
          <a:off x="7142868" y="4293096"/>
          <a:ext cx="1137544" cy="1584176"/>
        </p:xfrm>
        <a:graphic>
          <a:graphicData uri="http://schemas.openxmlformats.org/presentationml/2006/ole">
            <mc:AlternateContent xmlns:mc="http://schemas.openxmlformats.org/markup-compatibility/2006">
              <mc:Choice xmlns:v="urn:schemas-microsoft-com:vml" Requires="v">
                <p:oleObj name="Photo Editor Photo" r:id="rId3" imgW="13076190" imgH="19133333" progId="">
                  <p:embed/>
                </p:oleObj>
              </mc:Choice>
              <mc:Fallback>
                <p:oleObj name="Photo Editor Photo" r:id="rId3" imgW="13076190" imgH="19133333" progId="">
                  <p:embed/>
                  <p:pic>
                    <p:nvPicPr>
                      <p:cNvPr id="13" name="Object 12">
                        <a:extLst>
                          <a:ext uri="{FF2B5EF4-FFF2-40B4-BE49-F238E27FC236}">
                            <a16:creationId xmlns:a16="http://schemas.microsoft.com/office/drawing/2014/main" id="{168903A4-9269-4154-8AE8-FD130AD3E82E}"/>
                          </a:ext>
                        </a:extLst>
                      </p:cNvPr>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2868" y="4293096"/>
                        <a:ext cx="1137544" cy="1584176"/>
                      </a:xfrm>
                      <a:prstGeom prst="rect">
                        <a:avLst/>
                      </a:prstGeom>
                      <a:noFill/>
                    </p:spPr>
                  </p:pic>
                </p:oleObj>
              </mc:Fallback>
            </mc:AlternateContent>
          </a:graphicData>
        </a:graphic>
      </p:graphicFrame>
      <p:sp>
        <p:nvSpPr>
          <p:cNvPr id="5" name="TextBox 4">
            <a:extLst>
              <a:ext uri="{FF2B5EF4-FFF2-40B4-BE49-F238E27FC236}">
                <a16:creationId xmlns:a16="http://schemas.microsoft.com/office/drawing/2014/main" id="{675E0084-06CD-489F-82F7-2CF3B849E0FA}"/>
              </a:ext>
            </a:extLst>
          </p:cNvPr>
          <p:cNvSpPr txBox="1"/>
          <p:nvPr/>
        </p:nvSpPr>
        <p:spPr>
          <a:xfrm>
            <a:off x="1979712" y="6219981"/>
            <a:ext cx="3575274" cy="400110"/>
          </a:xfrm>
          <a:prstGeom prst="rect">
            <a:avLst/>
          </a:prstGeom>
          <a:noFill/>
        </p:spPr>
        <p:txBody>
          <a:bodyPr wrap="none" rtlCol="0">
            <a:spAutoFit/>
          </a:bodyPr>
          <a:lstStyle/>
          <a:p>
            <a:r>
              <a:rPr lang="en-GB" sz="2000" b="1" i="1" u="sng" dirty="0"/>
              <a:t>Two wrongs don’t make a right!</a:t>
            </a:r>
          </a:p>
        </p:txBody>
      </p:sp>
    </p:spTree>
    <p:extLst>
      <p:ext uri="{BB962C8B-B14F-4D97-AF65-F5344CB8AC3E}">
        <p14:creationId xmlns:p14="http://schemas.microsoft.com/office/powerpoint/2010/main" val="20470752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F4BA3AE-28BC-F7DA-AEA2-699E662CEFE9}"/>
              </a:ext>
            </a:extLst>
          </p:cNvPr>
          <p:cNvSpPr>
            <a:spLocks noGrp="1"/>
          </p:cNvSpPr>
          <p:nvPr>
            <p:ph type="title"/>
          </p:nvPr>
        </p:nvSpPr>
        <p:spPr>
          <a:xfrm>
            <a:off x="1752600" y="228600"/>
            <a:ext cx="6553200" cy="1143000"/>
          </a:xfrm>
        </p:spPr>
        <p:txBody>
          <a:bodyPr/>
          <a:lstStyle/>
          <a:p>
            <a:endParaRPr lang="en-US"/>
          </a:p>
        </p:txBody>
      </p:sp>
      <p:pic>
        <p:nvPicPr>
          <p:cNvPr id="5" name="Picture 4">
            <a:extLst>
              <a:ext uri="{FF2B5EF4-FFF2-40B4-BE49-F238E27FC236}">
                <a16:creationId xmlns:a16="http://schemas.microsoft.com/office/drawing/2014/main" id="{7DB48A91-5290-F866-855D-1C3C9C19CB2E}"/>
              </a:ext>
            </a:extLst>
          </p:cNvPr>
          <p:cNvPicPr>
            <a:picLocks noChangeAspect="1"/>
          </p:cNvPicPr>
          <p:nvPr/>
        </p:nvPicPr>
        <p:blipFill>
          <a:blip r:embed="rId2"/>
          <a:stretch>
            <a:fillRect/>
          </a:stretch>
        </p:blipFill>
        <p:spPr>
          <a:xfrm>
            <a:off x="-17253" y="22261"/>
            <a:ext cx="9144000" cy="6835739"/>
          </a:xfrm>
          <a:prstGeom prst="rect">
            <a:avLst/>
          </a:prstGeom>
        </p:spPr>
      </p:pic>
    </p:spTree>
    <p:extLst>
      <p:ext uri="{BB962C8B-B14F-4D97-AF65-F5344CB8AC3E}">
        <p14:creationId xmlns:p14="http://schemas.microsoft.com/office/powerpoint/2010/main" val="2299105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259632" y="409613"/>
            <a:ext cx="7776864" cy="1143000"/>
          </a:xfrm>
        </p:spPr>
        <p:txBody>
          <a:bodyPr/>
          <a:lstStyle/>
          <a:p>
            <a:pPr eaLnBrk="1" hangingPunct="1"/>
            <a:r>
              <a:rPr lang="en-IE" sz="3200" dirty="0"/>
              <a:t>        Coda: the importance of clarity</a:t>
            </a:r>
            <a:endParaRPr lang="en-GB" sz="3200" dirty="0"/>
          </a:p>
        </p:txBody>
      </p:sp>
      <mc:AlternateContent xmlns:mc="http://schemas.openxmlformats.org/markup-compatibility/2006" xmlns:a14="http://schemas.microsoft.com/office/drawing/2010/main">
        <mc:Choice Requires="a14">
          <p:sp>
            <p:nvSpPr>
              <p:cNvPr id="3" name="Rectangle 2"/>
              <p:cNvSpPr/>
              <p:nvPr/>
            </p:nvSpPr>
            <p:spPr>
              <a:xfrm>
                <a:off x="95971" y="1838213"/>
                <a:ext cx="6336704" cy="4185761"/>
              </a:xfrm>
              <a:prstGeom prst="rect">
                <a:avLst/>
              </a:prstGeom>
            </p:spPr>
            <p:txBody>
              <a:bodyPr wrap="square">
                <a:spAutoFit/>
              </a:bodyPr>
              <a:lstStyle/>
              <a:p>
                <a:r>
                  <a:rPr lang="en-US" sz="2000" i="1" dirty="0"/>
                  <a:t> </a:t>
                </a:r>
              </a:p>
              <a:p>
                <a:pPr marL="342900" indent="-342900">
                  <a:buFont typeface="Wingdings" panose="05000000000000000000" pitchFamily="2" charset="2"/>
                  <a:buChar char="§"/>
                </a:pPr>
                <a:r>
                  <a:rPr lang="en-US" sz="2000" b="1" dirty="0"/>
                  <a:t>Contemporary puzzle </a:t>
                </a:r>
              </a:p>
              <a:p>
                <a:r>
                  <a:rPr lang="en-US" sz="2000" i="1" dirty="0"/>
                  <a:t>      Tension in estimates of rate of expansion</a:t>
                </a:r>
                <a:endParaRPr lang="en-US" sz="1800" i="1" dirty="0"/>
              </a:p>
              <a:p>
                <a:pPr marL="342900" indent="-342900">
                  <a:buFont typeface="Wingdings" panose="05000000000000000000" pitchFamily="2" charset="2"/>
                  <a:buChar char="§"/>
                </a:pPr>
                <a:endParaRPr lang="en-US" sz="2000" b="1" dirty="0"/>
              </a:p>
              <a:p>
                <a:pPr marL="342900" indent="-342900">
                  <a:buFont typeface="Wingdings" panose="05000000000000000000" pitchFamily="2" charset="2"/>
                  <a:buChar char="§"/>
                </a:pPr>
                <a:r>
                  <a:rPr lang="en-US" sz="2000" b="1" dirty="0"/>
                  <a:t>Expansion parameter from redshifts of supernovae</a:t>
                </a:r>
              </a:p>
              <a:p>
                <a:r>
                  <a:rPr lang="en-US" sz="2000" dirty="0"/>
                  <a:t> </a:t>
                </a:r>
                <a:r>
                  <a:rPr lang="en-GB" dirty="0"/>
                  <a:t>     </a:t>
                </a:r>
                <a14:m>
                  <m:oMath xmlns:m="http://schemas.openxmlformats.org/officeDocument/2006/math">
                    <m:sSub>
                      <m:sSubPr>
                        <m:ctrlPr>
                          <a:rPr lang="en-GB" sz="1800" i="1">
                            <a:latin typeface="Cambria Math" panose="02040503050406030204" pitchFamily="18" charset="0"/>
                          </a:rPr>
                        </m:ctrlPr>
                      </m:sSubPr>
                      <m:e>
                        <m:r>
                          <a:rPr lang="fr-FR" sz="1800" i="1">
                            <a:latin typeface="Cambria Math" panose="02040503050406030204" pitchFamily="18" charset="0"/>
                          </a:rPr>
                          <m:t>𝐻</m:t>
                        </m:r>
                      </m:e>
                      <m:sub>
                        <m:r>
                          <a:rPr lang="en-GB" sz="1800" i="1">
                            <a:latin typeface="Cambria Math" panose="02040503050406030204" pitchFamily="18" charset="0"/>
                          </a:rPr>
                          <m:t>0</m:t>
                        </m:r>
                      </m:sub>
                    </m:sSub>
                  </m:oMath>
                </a14:m>
                <a:r>
                  <a:rPr lang="en-GB" sz="1800" i="1" dirty="0"/>
                  <a:t> = 73.24 +/- 1.74 (km/s)/</a:t>
                </a:r>
                <a:r>
                  <a:rPr lang="en-GB" sz="1800" i="1" dirty="0" err="1"/>
                  <a:t>Mpc</a:t>
                </a:r>
                <a:r>
                  <a:rPr lang="en-GB" sz="1800" i="1" dirty="0"/>
                  <a:t> (</a:t>
                </a:r>
                <a:r>
                  <a:rPr lang="en-GB" sz="1800" i="1" dirty="0" err="1"/>
                  <a:t>Riess</a:t>
                </a:r>
                <a:r>
                  <a:rPr lang="en-GB" sz="1800" i="1" dirty="0"/>
                  <a:t> et al. 2016)</a:t>
                </a:r>
                <a:r>
                  <a:rPr lang="en-US" sz="1800" i="1" dirty="0"/>
                  <a:t> </a:t>
                </a:r>
              </a:p>
              <a:p>
                <a:pPr marL="342900" indent="-342900">
                  <a:buFont typeface="Wingdings" panose="05000000000000000000" pitchFamily="2" charset="2"/>
                  <a:buChar char="§"/>
                </a:pPr>
                <a:endParaRPr lang="en-US" sz="2000" dirty="0"/>
              </a:p>
              <a:p>
                <a:pPr marL="342900" indent="-342900">
                  <a:buFont typeface="Wingdings" panose="05000000000000000000" pitchFamily="2" charset="2"/>
                  <a:buChar char="§"/>
                </a:pPr>
                <a:r>
                  <a:rPr lang="en-US" sz="2000" b="1" dirty="0"/>
                  <a:t>Expansion parameter from CMB</a:t>
                </a:r>
              </a:p>
              <a:p>
                <a:r>
                  <a:rPr lang="en-GB" dirty="0"/>
                  <a:t>      </a:t>
                </a:r>
                <a14:m>
                  <m:oMath xmlns:m="http://schemas.openxmlformats.org/officeDocument/2006/math">
                    <m:sSub>
                      <m:sSubPr>
                        <m:ctrlPr>
                          <a:rPr lang="en-GB" sz="1800" i="1">
                            <a:latin typeface="Cambria Math" panose="02040503050406030204" pitchFamily="18" charset="0"/>
                          </a:rPr>
                        </m:ctrlPr>
                      </m:sSubPr>
                      <m:e>
                        <m:r>
                          <a:rPr lang="fr-FR" sz="1800" i="1">
                            <a:latin typeface="Cambria Math" panose="02040503050406030204" pitchFamily="18" charset="0"/>
                          </a:rPr>
                          <m:t>𝐻</m:t>
                        </m:r>
                      </m:e>
                      <m:sub>
                        <m:r>
                          <a:rPr lang="en-GB" sz="1800" i="1">
                            <a:latin typeface="Cambria Math" panose="02040503050406030204" pitchFamily="18" charset="0"/>
                          </a:rPr>
                          <m:t>0</m:t>
                        </m:r>
                      </m:sub>
                    </m:sSub>
                  </m:oMath>
                </a14:m>
                <a:r>
                  <a:rPr lang="en-GB" sz="1800" i="1" dirty="0"/>
                  <a:t>  = 67.4+/- 0.5 (km/s)/</a:t>
                </a:r>
                <a:r>
                  <a:rPr lang="en-GB" sz="1800" i="1" dirty="0" err="1"/>
                  <a:t>Mpc</a:t>
                </a:r>
                <a:r>
                  <a:rPr lang="en-GB" sz="1800" i="1" dirty="0"/>
                  <a:t> (</a:t>
                </a:r>
                <a:r>
                  <a:rPr lang="en-GB" sz="1800" i="1" dirty="0" err="1"/>
                  <a:t>Aghanim</a:t>
                </a:r>
                <a:r>
                  <a:rPr lang="en-GB" sz="1800" i="1" dirty="0"/>
                  <a:t> et al. 2018).</a:t>
                </a:r>
                <a:endParaRPr lang="en-US" sz="1800" i="1" dirty="0"/>
              </a:p>
              <a:p>
                <a:pPr marL="342900" indent="-342900" eaLnBrk="1" hangingPunct="1">
                  <a:buFont typeface="Wingdings" panose="05000000000000000000" pitchFamily="2" charset="2"/>
                  <a:buChar char="§"/>
                </a:pPr>
                <a:endParaRPr lang="en-US" sz="2000" b="1" dirty="0"/>
              </a:p>
              <a:p>
                <a:pPr marL="342900" indent="-342900" eaLnBrk="1" hangingPunct="1">
                  <a:buFont typeface="Wingdings" panose="05000000000000000000" pitchFamily="2" charset="2"/>
                  <a:buChar char="§"/>
                </a:pPr>
                <a:r>
                  <a:rPr lang="en-US" sz="2000" b="1" dirty="0"/>
                  <a:t>Redshift/distance is only one measure of expansion</a:t>
                </a:r>
                <a:endParaRPr lang="en-US" sz="2000" dirty="0"/>
              </a:p>
              <a:p>
                <a:r>
                  <a:rPr lang="en-US" sz="2000" i="1" dirty="0"/>
                  <a:t>      </a:t>
                </a:r>
                <a:r>
                  <a:rPr lang="en-US" sz="1800" i="1" dirty="0"/>
                  <a:t>Now referred to as ‘Hubble’s law-type’ measure!</a:t>
                </a:r>
              </a:p>
              <a:p>
                <a:r>
                  <a:rPr lang="en-US" sz="1800" i="1" dirty="0"/>
                  <a:t>           </a:t>
                </a:r>
                <a:endParaRPr lang="en-US" sz="1800" b="1" dirty="0"/>
              </a:p>
            </p:txBody>
          </p:sp>
        </mc:Choice>
        <mc:Fallback xmlns="">
          <p:sp>
            <p:nvSpPr>
              <p:cNvPr id="3" name="Rectangle 2"/>
              <p:cNvSpPr>
                <a:spLocks noRot="1" noChangeAspect="1" noMove="1" noResize="1" noEditPoints="1" noAdjustHandles="1" noChangeArrowheads="1" noChangeShapeType="1" noTextEdit="1"/>
              </p:cNvSpPr>
              <p:nvPr/>
            </p:nvSpPr>
            <p:spPr>
              <a:xfrm>
                <a:off x="95971" y="1838213"/>
                <a:ext cx="6336704" cy="4185761"/>
              </a:xfrm>
              <a:prstGeom prst="rect">
                <a:avLst/>
              </a:prstGeom>
              <a:blipFill>
                <a:blip r:embed="rId2"/>
                <a:stretch>
                  <a:fillRect l="-866"/>
                </a:stretch>
              </a:blipFill>
            </p:spPr>
            <p:txBody>
              <a:bodyPr/>
              <a:lstStyle/>
              <a:p>
                <a:r>
                  <a:rPr lang="en-IE">
                    <a:noFill/>
                  </a:rPr>
                  <a:t> </a:t>
                </a:r>
              </a:p>
            </p:txBody>
          </p:sp>
        </mc:Fallback>
      </mc:AlternateContent>
      <p:pic>
        <p:nvPicPr>
          <p:cNvPr id="12" name="Picture 2">
            <a:extLst>
              <a:ext uri="{FF2B5EF4-FFF2-40B4-BE49-F238E27FC236}">
                <a16:creationId xmlns:a16="http://schemas.microsoft.com/office/drawing/2014/main" id="{7AD06AF6-641D-409F-B4D4-68B21C90249C}"/>
              </a:ext>
            </a:extLst>
          </p:cNvPr>
          <p:cNvPicPr>
            <a:picLocks noChangeAspect="1" noChangeArrowheads="1"/>
          </p:cNvPicPr>
          <p:nvPr/>
        </p:nvPicPr>
        <p:blipFill>
          <a:blip r:embed="rId3" cstate="print"/>
          <a:srcRect/>
          <a:stretch>
            <a:fillRect/>
          </a:stretch>
        </p:blipFill>
        <p:spPr bwMode="auto">
          <a:xfrm>
            <a:off x="7020272" y="1988840"/>
            <a:ext cx="1382737" cy="1584176"/>
          </a:xfrm>
          <a:prstGeom prst="rect">
            <a:avLst/>
          </a:prstGeom>
          <a:noFill/>
          <a:ln w="9525">
            <a:noFill/>
            <a:miter lim="800000"/>
            <a:headEnd/>
            <a:tailEnd/>
          </a:ln>
        </p:spPr>
      </p:pic>
      <p:graphicFrame>
        <p:nvGraphicFramePr>
          <p:cNvPr id="13" name="Object 12">
            <a:extLst>
              <a:ext uri="{FF2B5EF4-FFF2-40B4-BE49-F238E27FC236}">
                <a16:creationId xmlns:a16="http://schemas.microsoft.com/office/drawing/2014/main" id="{168903A4-9269-4154-8AE8-FD130AD3E82E}"/>
              </a:ext>
            </a:extLst>
          </p:cNvPr>
          <p:cNvGraphicFramePr>
            <a:graphicFrameLocks noGrp="1" noChangeAspect="1"/>
          </p:cNvGraphicFramePr>
          <p:nvPr>
            <p:extLst>
              <p:ext uri="{D42A27DB-BD31-4B8C-83A1-F6EECF244321}">
                <p14:modId xmlns:p14="http://schemas.microsoft.com/office/powerpoint/2010/main" val="1968620197"/>
              </p:ext>
            </p:extLst>
          </p:nvPr>
        </p:nvGraphicFramePr>
        <p:xfrm>
          <a:off x="7142868" y="4293096"/>
          <a:ext cx="1137544" cy="1584176"/>
        </p:xfrm>
        <a:graphic>
          <a:graphicData uri="http://schemas.openxmlformats.org/presentationml/2006/ole">
            <mc:AlternateContent xmlns:mc="http://schemas.openxmlformats.org/markup-compatibility/2006">
              <mc:Choice xmlns:v="urn:schemas-microsoft-com:vml" Requires="v">
                <p:oleObj name="Photo Editor Photo" r:id="rId4" imgW="13076190" imgH="19133333" progId="">
                  <p:embed/>
                </p:oleObj>
              </mc:Choice>
              <mc:Fallback>
                <p:oleObj name="Photo Editor Photo" r:id="rId4" imgW="13076190" imgH="19133333" progId="">
                  <p:embed/>
                  <p:pic>
                    <p:nvPicPr>
                      <p:cNvPr id="13" name="Object 12">
                        <a:extLst>
                          <a:ext uri="{FF2B5EF4-FFF2-40B4-BE49-F238E27FC236}">
                            <a16:creationId xmlns:a16="http://schemas.microsoft.com/office/drawing/2014/main" id="{168903A4-9269-4154-8AE8-FD130AD3E82E}"/>
                          </a:ext>
                        </a:extLst>
                      </p:cNvPr>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42868" y="4293096"/>
                        <a:ext cx="1137544" cy="1584176"/>
                      </a:xfrm>
                      <a:prstGeom prst="rect">
                        <a:avLst/>
                      </a:prstGeom>
                      <a:noFill/>
                    </p:spPr>
                  </p:pic>
                </p:oleObj>
              </mc:Fallback>
            </mc:AlternateContent>
          </a:graphicData>
        </a:graphic>
      </p:graphicFrame>
      <p:sp>
        <p:nvSpPr>
          <p:cNvPr id="2" name="TextBox 1">
            <a:extLst>
              <a:ext uri="{FF2B5EF4-FFF2-40B4-BE49-F238E27FC236}">
                <a16:creationId xmlns:a16="http://schemas.microsoft.com/office/drawing/2014/main" id="{54CA6E70-3096-C6E4-E9FF-7D4F9785389E}"/>
              </a:ext>
            </a:extLst>
          </p:cNvPr>
          <p:cNvSpPr txBox="1"/>
          <p:nvPr/>
        </p:nvSpPr>
        <p:spPr>
          <a:xfrm>
            <a:off x="827584" y="6217554"/>
            <a:ext cx="5772734" cy="461665"/>
          </a:xfrm>
          <a:prstGeom prst="rect">
            <a:avLst/>
          </a:prstGeom>
          <a:noFill/>
        </p:spPr>
        <p:txBody>
          <a:bodyPr wrap="none" rtlCol="0">
            <a:spAutoFit/>
          </a:bodyPr>
          <a:lstStyle/>
          <a:p>
            <a:r>
              <a:rPr lang="en-US" sz="2400" b="1" i="1" dirty="0"/>
              <a:t>Problem with Ʌ-CDM model of the cosmos?</a:t>
            </a:r>
          </a:p>
        </p:txBody>
      </p:sp>
    </p:spTree>
    <p:extLst>
      <p:ext uri="{BB962C8B-B14F-4D97-AF65-F5344CB8AC3E}">
        <p14:creationId xmlns:p14="http://schemas.microsoft.com/office/powerpoint/2010/main" val="8928781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941830" y="320983"/>
            <a:ext cx="6696744" cy="1152128"/>
          </a:xfrm>
        </p:spPr>
        <p:txBody>
          <a:bodyPr/>
          <a:lstStyle/>
          <a:p>
            <a:pPr eaLnBrk="1" hangingPunct="1"/>
            <a:r>
              <a:rPr lang="en-IE" sz="3200" dirty="0"/>
              <a:t>     A brief history of theory</a:t>
            </a:r>
            <a:endParaRPr lang="en-US" sz="3200" dirty="0"/>
          </a:p>
        </p:txBody>
      </p:sp>
      <p:sp>
        <p:nvSpPr>
          <p:cNvPr id="28675" name="Rectangle 3"/>
          <p:cNvSpPr>
            <a:spLocks noGrp="1" noChangeArrowheads="1"/>
          </p:cNvSpPr>
          <p:nvPr>
            <p:ph type="body" idx="1"/>
          </p:nvPr>
        </p:nvSpPr>
        <p:spPr>
          <a:xfrm>
            <a:off x="107504" y="1580093"/>
            <a:ext cx="6048672" cy="5277907"/>
          </a:xfrm>
        </p:spPr>
        <p:txBody>
          <a:bodyPr/>
          <a:lstStyle/>
          <a:p>
            <a:pPr eaLnBrk="1" hangingPunct="1">
              <a:buNone/>
            </a:pPr>
            <a:endParaRPr lang="en-IE" sz="2000" i="1" dirty="0"/>
          </a:p>
          <a:p>
            <a:pPr eaLnBrk="1" hangingPunct="1"/>
            <a:r>
              <a:rPr lang="en-IE" sz="2000" b="1" dirty="0"/>
              <a:t>The general theory of relativity (1915) </a:t>
            </a:r>
            <a:endParaRPr lang="en-IE" sz="2000" i="1" dirty="0"/>
          </a:p>
          <a:p>
            <a:pPr marL="0" indent="0" eaLnBrk="1" hangingPunct="1">
              <a:buNone/>
            </a:pPr>
            <a:r>
              <a:rPr lang="en-IE" sz="1800" i="1" dirty="0"/>
              <a:t>      A new theory of gravitation  </a:t>
            </a:r>
          </a:p>
          <a:p>
            <a:pPr marL="0" indent="0" eaLnBrk="1" hangingPunct="1">
              <a:buNone/>
            </a:pPr>
            <a:endParaRPr lang="en-IE" sz="2000" b="1" dirty="0"/>
          </a:p>
          <a:p>
            <a:pPr eaLnBrk="1" hangingPunct="1"/>
            <a:r>
              <a:rPr lang="en-IE" sz="2000" b="1" dirty="0"/>
              <a:t>The Einstein World (1917) </a:t>
            </a:r>
          </a:p>
          <a:p>
            <a:pPr marL="0" indent="0" eaLnBrk="1" hangingPunct="1">
              <a:spcBef>
                <a:spcPts val="0"/>
              </a:spcBef>
              <a:buNone/>
            </a:pPr>
            <a:r>
              <a:rPr lang="en-IE" sz="2400" i="1" dirty="0"/>
              <a:t>     </a:t>
            </a:r>
            <a:r>
              <a:rPr lang="en-IE" sz="1800" i="1" dirty="0"/>
              <a:t>Static, matter-filled universe </a:t>
            </a:r>
          </a:p>
          <a:p>
            <a:pPr marL="0" indent="0" eaLnBrk="1" hangingPunct="1">
              <a:spcBef>
                <a:spcPts val="0"/>
              </a:spcBef>
              <a:buNone/>
            </a:pPr>
            <a:r>
              <a:rPr lang="en-GB" sz="1800" i="1" dirty="0"/>
              <a:t>      Closed s</a:t>
            </a:r>
            <a:r>
              <a:rPr lang="en-IE" sz="1800" i="1" dirty="0" err="1"/>
              <a:t>patial</a:t>
            </a:r>
            <a:r>
              <a:rPr lang="en-IE" sz="1800" i="1" dirty="0"/>
              <a:t> curvature</a:t>
            </a:r>
          </a:p>
          <a:p>
            <a:pPr marL="0" indent="0" eaLnBrk="1" hangingPunct="1">
              <a:spcBef>
                <a:spcPts val="0"/>
              </a:spcBef>
              <a:buNone/>
            </a:pPr>
            <a:r>
              <a:rPr lang="en-IE" sz="1800" i="1" dirty="0"/>
              <a:t>      </a:t>
            </a:r>
            <a:r>
              <a:rPr lang="en-GB" sz="1600" dirty="0"/>
              <a:t>		</a:t>
            </a:r>
            <a:endParaRPr lang="en-IE" sz="1600" b="1" dirty="0"/>
          </a:p>
          <a:p>
            <a:pPr eaLnBrk="1" hangingPunct="1">
              <a:spcBef>
                <a:spcPts val="0"/>
              </a:spcBef>
            </a:pPr>
            <a:r>
              <a:rPr lang="en-IE" sz="2000" b="1" dirty="0"/>
              <a:t>The de Sitter model (1917)</a:t>
            </a:r>
          </a:p>
          <a:p>
            <a:pPr marL="0" indent="0" eaLnBrk="1" hangingPunct="1">
              <a:spcBef>
                <a:spcPts val="0"/>
              </a:spcBef>
              <a:buNone/>
            </a:pPr>
            <a:r>
              <a:rPr lang="en-IE" sz="2000" i="1" dirty="0"/>
              <a:t>      ‘</a:t>
            </a:r>
            <a:r>
              <a:rPr lang="en-IE" sz="1800" i="1" dirty="0"/>
              <a:t>Static', empty universe </a:t>
            </a:r>
          </a:p>
          <a:p>
            <a:pPr marL="0" indent="0" eaLnBrk="1" hangingPunct="1">
              <a:buNone/>
            </a:pPr>
            <a:r>
              <a:rPr lang="en-GB" sz="1800" i="1" dirty="0"/>
              <a:t>      P</a:t>
            </a:r>
            <a:r>
              <a:rPr lang="en-IE" sz="1800" i="1" dirty="0" err="1"/>
              <a:t>rediction</a:t>
            </a:r>
            <a:r>
              <a:rPr lang="en-IE" sz="1800" i="1" dirty="0"/>
              <a:t> of redshifts: </a:t>
            </a:r>
            <a:r>
              <a:rPr lang="en-GB" sz="1800" i="1" dirty="0"/>
              <a:t>connection</a:t>
            </a:r>
            <a:r>
              <a:rPr lang="en-IE" sz="1800" i="1" dirty="0"/>
              <a:t> with astronomy?</a:t>
            </a:r>
          </a:p>
          <a:p>
            <a:pPr marL="0" indent="0" eaLnBrk="1" hangingPunct="1">
              <a:buNone/>
            </a:pPr>
            <a:endParaRPr lang="en-IE" sz="2000" b="1" dirty="0"/>
          </a:p>
          <a:p>
            <a:pPr eaLnBrk="1" hangingPunct="1"/>
            <a:r>
              <a:rPr lang="en-GB" sz="2000" b="1" dirty="0"/>
              <a:t>A</a:t>
            </a:r>
            <a:r>
              <a:rPr lang="en-IE" sz="2000" b="1" dirty="0"/>
              <a:t> cosmic debate</a:t>
            </a:r>
          </a:p>
          <a:p>
            <a:pPr marL="0" indent="0" eaLnBrk="1" hangingPunct="1">
              <a:buNone/>
            </a:pPr>
            <a:r>
              <a:rPr lang="en-GB" sz="1800" i="1" dirty="0"/>
              <a:t>       E</a:t>
            </a:r>
            <a:r>
              <a:rPr lang="en-IE" sz="1800" i="1" dirty="0" err="1"/>
              <a:t>instein</a:t>
            </a:r>
            <a:r>
              <a:rPr lang="en-IE" sz="1800" i="1" dirty="0"/>
              <a:t>, de Sitter, Weyl, Klein, </a:t>
            </a:r>
            <a:r>
              <a:rPr lang="en-IE" sz="1800" i="1" dirty="0" err="1"/>
              <a:t>Lanczos</a:t>
            </a:r>
            <a:endParaRPr lang="en-IE" sz="1800" i="1" dirty="0"/>
          </a:p>
        </p:txBody>
      </p:sp>
      <p:pic>
        <p:nvPicPr>
          <p:cNvPr id="12" name="Picture 2" descr="http://www.phys-astro.sonoma.edu/BruceMedalists/deSitter/deSitter.jpg">
            <a:extLst>
              <a:ext uri="{FF2B5EF4-FFF2-40B4-BE49-F238E27FC236}">
                <a16:creationId xmlns:a16="http://schemas.microsoft.com/office/drawing/2014/main" id="{3BD89D05-811A-4D04-836E-B4A83315540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38574" y="4433778"/>
            <a:ext cx="1455880" cy="191842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http://media.npr.org/programs/totn/features/2007/03/einstein200-2052642bb3632af91c8561af7389ab09dce7a7fc-s6-c30.jpg">
            <a:extLst>
              <a:ext uri="{FF2B5EF4-FFF2-40B4-BE49-F238E27FC236}">
                <a16:creationId xmlns:a16="http://schemas.microsoft.com/office/drawing/2014/main" id="{F0A81175-5919-4782-B310-8AB76D78EF7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79778" y="586138"/>
            <a:ext cx="1448379" cy="177394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6FDB455D-38D3-4211-9B16-B6D3736E4DF0}"/>
              </a:ext>
            </a:extLst>
          </p:cNvPr>
          <p:cNvPicPr/>
          <p:nvPr/>
        </p:nvPicPr>
        <p:blipFill rotWithShape="1">
          <a:blip r:embed="rId5"/>
          <a:srcRect l="35842" t="47280" r="44387" b="41156"/>
          <a:stretch/>
        </p:blipFill>
        <p:spPr bwMode="auto">
          <a:xfrm>
            <a:off x="5334843" y="3773915"/>
            <a:ext cx="1520564" cy="524819"/>
          </a:xfrm>
          <a:prstGeom prst="rect">
            <a:avLst/>
          </a:prstGeom>
          <a:ln>
            <a:noFill/>
          </a:ln>
          <a:extLst>
            <a:ext uri="{53640926-AAD7-44D8-BBD7-CCE9431645EC}">
              <a14:shadowObscured xmlns:a14="http://schemas.microsoft.com/office/drawing/2010/main"/>
            </a:ext>
          </a:extLst>
        </p:spPr>
      </p:pic>
      <p:pic>
        <p:nvPicPr>
          <p:cNvPr id="18" name="Picture 17">
            <a:extLst>
              <a:ext uri="{FF2B5EF4-FFF2-40B4-BE49-F238E27FC236}">
                <a16:creationId xmlns:a16="http://schemas.microsoft.com/office/drawing/2014/main" id="{EB0A5F9B-F33D-4581-BABB-7DFCB0D76C4D}"/>
              </a:ext>
            </a:extLst>
          </p:cNvPr>
          <p:cNvPicPr/>
          <p:nvPr/>
        </p:nvPicPr>
        <p:blipFill rotWithShape="1">
          <a:blip r:embed="rId6"/>
          <a:srcRect l="40683" t="74454" r="42034" b="13964"/>
          <a:stretch/>
        </p:blipFill>
        <p:spPr bwMode="auto">
          <a:xfrm>
            <a:off x="5384237" y="4895819"/>
            <a:ext cx="1586889" cy="524819"/>
          </a:xfrm>
          <a:prstGeom prst="rect">
            <a:avLst/>
          </a:prstGeom>
          <a:ln>
            <a:noFill/>
          </a:ln>
          <a:extLst>
            <a:ext uri="{53640926-AAD7-44D8-BBD7-CCE9431645EC}">
              <a14:shadowObscured xmlns:a14="http://schemas.microsoft.com/office/drawing/2010/main"/>
            </a:ext>
          </a:extLst>
        </p:spPr>
      </p:pic>
      <p:pic>
        <p:nvPicPr>
          <p:cNvPr id="10" name="Picture 9">
            <a:extLst>
              <a:ext uri="{FF2B5EF4-FFF2-40B4-BE49-F238E27FC236}">
                <a16:creationId xmlns:a16="http://schemas.microsoft.com/office/drawing/2014/main" id="{074E2256-DD5F-4623-8952-52671475F05E}"/>
              </a:ext>
            </a:extLst>
          </p:cNvPr>
          <p:cNvPicPr/>
          <p:nvPr/>
        </p:nvPicPr>
        <p:blipFill rotWithShape="1">
          <a:blip r:embed="rId7"/>
          <a:srcRect l="39087" t="69018" r="42168" b="24838"/>
          <a:stretch/>
        </p:blipFill>
        <p:spPr bwMode="auto">
          <a:xfrm>
            <a:off x="4975052" y="3229634"/>
            <a:ext cx="2405260" cy="541463"/>
          </a:xfrm>
          <a:prstGeom prst="rect">
            <a:avLst/>
          </a:prstGeom>
          <a:ln>
            <a:noFill/>
          </a:ln>
          <a:extLst>
            <a:ext uri="{53640926-AAD7-44D8-BBD7-CCE9431645EC}">
              <a14:shadowObscured xmlns:a14="http://schemas.microsoft.com/office/drawing/2010/main"/>
            </a:ext>
          </a:extLst>
        </p:spPr>
      </p:pic>
      <p:pic>
        <p:nvPicPr>
          <p:cNvPr id="13" name="Picture 12">
            <a:extLst>
              <a:ext uri="{FF2B5EF4-FFF2-40B4-BE49-F238E27FC236}">
                <a16:creationId xmlns:a16="http://schemas.microsoft.com/office/drawing/2014/main" id="{4233C42B-A2BE-42CC-84C3-047A959EC502}"/>
              </a:ext>
            </a:extLst>
          </p:cNvPr>
          <p:cNvPicPr/>
          <p:nvPr/>
        </p:nvPicPr>
        <p:blipFill rotWithShape="1">
          <a:blip r:embed="rId8"/>
          <a:srcRect l="38495" t="37488" r="40838" b="52728"/>
          <a:stretch/>
        </p:blipFill>
        <p:spPr bwMode="auto">
          <a:xfrm>
            <a:off x="5091281" y="2179650"/>
            <a:ext cx="2129790" cy="595630"/>
          </a:xfrm>
          <a:prstGeom prst="rect">
            <a:avLst/>
          </a:prstGeom>
          <a:ln>
            <a:noFill/>
          </a:ln>
          <a:extLst>
            <a:ext uri="{53640926-AAD7-44D8-BBD7-CCE9431645EC}">
              <a14:shadowObscured xmlns:a14="http://schemas.microsoft.com/office/drawing/2010/main"/>
            </a:ext>
          </a:extLst>
        </p:spPr>
      </p:pic>
      <p:pic>
        <p:nvPicPr>
          <p:cNvPr id="15" name="Picture 2" descr="Image result for spherical universe">
            <a:extLst>
              <a:ext uri="{FF2B5EF4-FFF2-40B4-BE49-F238E27FC236}">
                <a16:creationId xmlns:a16="http://schemas.microsoft.com/office/drawing/2014/main" id="{05BC0E6C-840D-4AA2-B4D5-C83FB8E611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68771" y="2815761"/>
            <a:ext cx="1270395" cy="1117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7388529"/>
      </p:ext>
    </p:extLst>
  </p:cSld>
  <p:clrMapOvr>
    <a:masterClrMapping/>
  </p:clrMapOvr>
</p:sld>
</file>

<file path=ppt/theme/theme1.xml><?xml version="1.0" encoding="utf-8"?>
<a:theme xmlns:a="http://schemas.openxmlformats.org/drawingml/2006/main" name="Ricepaper">
  <a:themeElements>
    <a:clrScheme name="Ricepaper 2">
      <a:dk1>
        <a:srgbClr val="00264C"/>
      </a:dk1>
      <a:lt1>
        <a:srgbClr val="FFFFE9"/>
      </a:lt1>
      <a:dk2>
        <a:srgbClr val="333333"/>
      </a:dk2>
      <a:lt2>
        <a:srgbClr val="333333"/>
      </a:lt2>
      <a:accent1>
        <a:srgbClr val="78C0B2"/>
      </a:accent1>
      <a:accent2>
        <a:srgbClr val="262D4C"/>
      </a:accent2>
      <a:accent3>
        <a:srgbClr val="FFFFF2"/>
      </a:accent3>
      <a:accent4>
        <a:srgbClr val="001F40"/>
      </a:accent4>
      <a:accent5>
        <a:srgbClr val="BEDCD5"/>
      </a:accent5>
      <a:accent6>
        <a:srgbClr val="212844"/>
      </a:accent6>
      <a:hlink>
        <a:srgbClr val="598BBD"/>
      </a:hlink>
      <a:folHlink>
        <a:srgbClr val="4D4D4D"/>
      </a:folHlink>
    </a:clrScheme>
    <a:fontScheme name="Ricepaper">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Ricepaper 1">
        <a:dk1>
          <a:srgbClr val="9D9475"/>
        </a:dk1>
        <a:lt1>
          <a:srgbClr val="333333"/>
        </a:lt1>
        <a:dk2>
          <a:srgbClr val="333300"/>
        </a:dk2>
        <a:lt2>
          <a:srgbClr val="333333"/>
        </a:lt2>
        <a:accent1>
          <a:srgbClr val="B3C39F"/>
        </a:accent1>
        <a:accent2>
          <a:srgbClr val="DCD9CE"/>
        </a:accent2>
        <a:accent3>
          <a:srgbClr val="ADADAA"/>
        </a:accent3>
        <a:accent4>
          <a:srgbClr val="2A2A2A"/>
        </a:accent4>
        <a:accent5>
          <a:srgbClr val="D6DECD"/>
        </a:accent5>
        <a:accent6>
          <a:srgbClr val="C7C4BA"/>
        </a:accent6>
        <a:hlink>
          <a:srgbClr val="CC9900"/>
        </a:hlink>
        <a:folHlink>
          <a:srgbClr val="ADA68B"/>
        </a:folHlink>
      </a:clrScheme>
      <a:clrMap bg1="dk2" tx1="lt1" bg2="dk1" tx2="lt2" accent1="accent1" accent2="accent2" accent3="accent3" accent4="accent4" accent5="accent5" accent6="accent6" hlink="hlink" folHlink="folHlink"/>
    </a:extraClrScheme>
    <a:extraClrScheme>
      <a:clrScheme name="Ricepaper 2">
        <a:dk1>
          <a:srgbClr val="00264C"/>
        </a:dk1>
        <a:lt1>
          <a:srgbClr val="FFFFE9"/>
        </a:lt1>
        <a:dk2>
          <a:srgbClr val="333333"/>
        </a:dk2>
        <a:lt2>
          <a:srgbClr val="333333"/>
        </a:lt2>
        <a:accent1>
          <a:srgbClr val="78C0B2"/>
        </a:accent1>
        <a:accent2>
          <a:srgbClr val="262D4C"/>
        </a:accent2>
        <a:accent3>
          <a:srgbClr val="FFFFF2"/>
        </a:accent3>
        <a:accent4>
          <a:srgbClr val="001F40"/>
        </a:accent4>
        <a:accent5>
          <a:srgbClr val="BEDCD5"/>
        </a:accent5>
        <a:accent6>
          <a:srgbClr val="212844"/>
        </a:accent6>
        <a:hlink>
          <a:srgbClr val="598BBD"/>
        </a:hlink>
        <a:folHlink>
          <a:srgbClr val="4D4D4D"/>
        </a:folHlink>
      </a:clrScheme>
      <a:clrMap bg1="lt1" tx1="dk1" bg2="lt2" tx2="dk2" accent1="accent1" accent2="accent2" accent3="accent3" accent4="accent4" accent5="accent5" accent6="accent6" hlink="hlink" folHlink="folHlink"/>
    </a:extraClrScheme>
    <a:extraClrScheme>
      <a:clrScheme name="Ricepaper 3">
        <a:dk1>
          <a:srgbClr val="000000"/>
        </a:dk1>
        <a:lt1>
          <a:srgbClr val="F8F8F8"/>
        </a:lt1>
        <a:dk2>
          <a:srgbClr val="333333"/>
        </a:dk2>
        <a:lt2>
          <a:srgbClr val="5F5F5F"/>
        </a:lt2>
        <a:accent1>
          <a:srgbClr val="DDDDDD"/>
        </a:accent1>
        <a:accent2>
          <a:srgbClr val="808080"/>
        </a:accent2>
        <a:accent3>
          <a:srgbClr val="FBFBFB"/>
        </a:accent3>
        <a:accent4>
          <a:srgbClr val="000000"/>
        </a:accent4>
        <a:accent5>
          <a:srgbClr val="EBEBEB"/>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Ricepaper 4">
        <a:dk1>
          <a:srgbClr val="00264C"/>
        </a:dk1>
        <a:lt1>
          <a:srgbClr val="FFFFFF"/>
        </a:lt1>
        <a:dk2>
          <a:srgbClr val="333333"/>
        </a:dk2>
        <a:lt2>
          <a:srgbClr val="2E697E"/>
        </a:lt2>
        <a:accent1>
          <a:srgbClr val="BAC8AA"/>
        </a:accent1>
        <a:accent2>
          <a:srgbClr val="6E9883"/>
        </a:accent2>
        <a:accent3>
          <a:srgbClr val="FFFFFF"/>
        </a:accent3>
        <a:accent4>
          <a:srgbClr val="001F40"/>
        </a:accent4>
        <a:accent5>
          <a:srgbClr val="D9E0D2"/>
        </a:accent5>
        <a:accent6>
          <a:srgbClr val="638976"/>
        </a:accent6>
        <a:hlink>
          <a:srgbClr val="CC9900"/>
        </a:hlink>
        <a:folHlink>
          <a:srgbClr val="7DAECF"/>
        </a:folHlink>
      </a:clrScheme>
      <a:clrMap bg1="lt1" tx1="dk1" bg2="lt2" tx2="dk2" accent1="accent1" accent2="accent2" accent3="accent3" accent4="accent4" accent5="accent5" accent6="accent6" hlink="hlink" folHlink="folHlink"/>
    </a:extraClrScheme>
    <a:extraClrScheme>
      <a:clrScheme name="Ricepaper 5">
        <a:dk1>
          <a:srgbClr val="20374E"/>
        </a:dk1>
        <a:lt1>
          <a:srgbClr val="DCE4D2"/>
        </a:lt1>
        <a:dk2>
          <a:srgbClr val="333333"/>
        </a:dk2>
        <a:lt2>
          <a:srgbClr val="524C46"/>
        </a:lt2>
        <a:accent1>
          <a:srgbClr val="C9C491"/>
        </a:accent1>
        <a:accent2>
          <a:srgbClr val="8A776A"/>
        </a:accent2>
        <a:accent3>
          <a:srgbClr val="EBEFE5"/>
        </a:accent3>
        <a:accent4>
          <a:srgbClr val="1A2D41"/>
        </a:accent4>
        <a:accent5>
          <a:srgbClr val="E1DEC7"/>
        </a:accent5>
        <a:accent6>
          <a:srgbClr val="7D6B5F"/>
        </a:accent6>
        <a:hlink>
          <a:srgbClr val="67895F"/>
        </a:hlink>
        <a:folHlink>
          <a:srgbClr val="4D4D4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Designs\Ricepaper.pot</Template>
  <TotalTime>22529</TotalTime>
  <Words>1231</Words>
  <Application>Microsoft Office PowerPoint</Application>
  <PresentationFormat>On-screen Show (4:3)</PresentationFormat>
  <Paragraphs>247</Paragraphs>
  <Slides>20</Slides>
  <Notes>4</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7" baseType="lpstr">
      <vt:lpstr>Arial</vt:lpstr>
      <vt:lpstr>Calibri</vt:lpstr>
      <vt:lpstr>Cambria Math</vt:lpstr>
      <vt:lpstr>Times New Roman</vt:lpstr>
      <vt:lpstr>Wingdings</vt:lpstr>
      <vt:lpstr>Ricepaper</vt:lpstr>
      <vt:lpstr>Photo Editor Photo</vt:lpstr>
      <vt:lpstr>The Big Bang: Fact or Fiction?</vt:lpstr>
      <vt:lpstr>PowerPoint Presentation</vt:lpstr>
      <vt:lpstr> The rationale for renaming Hubble’s law </vt:lpstr>
      <vt:lpstr> Just One Problem</vt:lpstr>
      <vt:lpstr> Hubble’s Law: a brief history  </vt:lpstr>
      <vt:lpstr>     The redshifts of the nebulae</vt:lpstr>
      <vt:lpstr>The distances of the nebulae (1925)</vt:lpstr>
      <vt:lpstr>    Hubble’s law and a paradigm shift</vt:lpstr>
      <vt:lpstr>        Friedman’s cosmology</vt:lpstr>
      <vt:lpstr>     Lemaître’s cosmology </vt:lpstr>
      <vt:lpstr>         On the naming of phenomena </vt:lpstr>
      <vt:lpstr>        On the naming of Hubble’s law</vt:lpstr>
      <vt:lpstr>        Supporting evidence </vt:lpstr>
      <vt:lpstr>PowerPoint Presentation</vt:lpstr>
      <vt:lpstr>        Supporting evidence </vt:lpstr>
      <vt:lpstr>   When did Hubble’s observations      become Hubble’s law ? </vt:lpstr>
      <vt:lpstr>                      Conclusions</vt:lpstr>
      <vt:lpstr>PowerPoint Presentation</vt:lpstr>
      <vt:lpstr>        Coda: the importance of clarity</vt:lpstr>
      <vt:lpstr>     A brief history of theory</vt:lpstr>
    </vt:vector>
  </TitlesOfParts>
  <Company>WIT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Big Bang</dc:title>
  <dc:creator>coraifeartaigh</dc:creator>
  <cp:lastModifiedBy>Cormac O'Raifeartaigh</cp:lastModifiedBy>
  <cp:revision>1747</cp:revision>
  <cp:lastPrinted>2012-08-24T15:54:34Z</cp:lastPrinted>
  <dcterms:created xsi:type="dcterms:W3CDTF">2007-01-31T14:00:56Z</dcterms:created>
  <dcterms:modified xsi:type="dcterms:W3CDTF">2022-06-06T13:44:15Z</dcterms:modified>
</cp:coreProperties>
</file>