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handoutMasterIdLst>
    <p:handoutMasterId r:id="rId28"/>
  </p:handoutMasterIdLst>
  <p:sldIdLst>
    <p:sldId id="345" r:id="rId2"/>
    <p:sldId id="284" r:id="rId3"/>
    <p:sldId id="346" r:id="rId4"/>
    <p:sldId id="354" r:id="rId5"/>
    <p:sldId id="287" r:id="rId6"/>
    <p:sldId id="305" r:id="rId7"/>
    <p:sldId id="298" r:id="rId8"/>
    <p:sldId id="269" r:id="rId9"/>
    <p:sldId id="348" r:id="rId10"/>
    <p:sldId id="289" r:id="rId11"/>
    <p:sldId id="291" r:id="rId12"/>
    <p:sldId id="294" r:id="rId13"/>
    <p:sldId id="270" r:id="rId14"/>
    <p:sldId id="295" r:id="rId15"/>
    <p:sldId id="273" r:id="rId16"/>
    <p:sldId id="274" r:id="rId17"/>
    <p:sldId id="275" r:id="rId18"/>
    <p:sldId id="350" r:id="rId19"/>
    <p:sldId id="351" r:id="rId20"/>
    <p:sldId id="349" r:id="rId21"/>
    <p:sldId id="278" r:id="rId22"/>
    <p:sldId id="276" r:id="rId23"/>
    <p:sldId id="355" r:id="rId24"/>
    <p:sldId id="342" r:id="rId25"/>
    <p:sldId id="352" r:id="rId2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6" d="100"/>
          <a:sy n="66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7F616-19E8-43B7-B88B-25075D1CC5CE}" type="slidenum">
              <a:rPr lang="en-GB" smtClean="0">
                <a:latin typeface="Times New Roman" pitchFamily="18" charset="0"/>
              </a:rPr>
              <a:pPr/>
              <a:t>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IE" smtClean="0">
                <a:latin typeface="Times New Roman" pitchFamily="18" charset="0"/>
              </a:rPr>
              <a:t>3 reasons</a:t>
            </a:r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eg"/><Relationship Id="rId4" Type="http://schemas.openxmlformats.org/officeDocument/2006/relationships/hyperlink" Target="http://images.google.ie/imgres?imgurl=http://www.wizards.de/~frank/astro/goodstuff/Render/EarthAndMoon4b_800.jpg&amp;imgrefurl=http://www.wizards.de/~frank/astro/index.html&amp;h=933&amp;w=800&amp;sz=93&amp;hl=en&amp;start=9&amp;tbnid=SzwmlGNOx9nKPM:&amp;tbnh=147&amp;tbnw=126&amp;prev=/images?q=earth+and+moon&amp;gbv=2&amp;svnum=10&amp;hl=en&amp;safe=of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jpeg"/><Relationship Id="rId4" Type="http://schemas.openxmlformats.org/officeDocument/2006/relationships/hyperlink" Target="http://images.google.ie/imgres?imgurl=http://abyss.uoregon.edu/~js/images/CMB.gif&amp;imgrefurl=http://abyss.uoregon.edu/~js/cosmo/lectures/lec23.html&amp;h=310&amp;w=615&amp;sz=57&amp;hl=en&amp;start=5&amp;tbnid=yH1CQQoMKuGp0M:&amp;tbnh=69&amp;tbnw=136&amp;prev=/images?q=cmb&amp;gbv=2&amp;svnum=10&amp;hl=en&amp;safe=of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1979613" y="620713"/>
            <a:ext cx="49625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4400">
                <a:solidFill>
                  <a:schemeClr val="bg1"/>
                </a:solidFill>
              </a:rPr>
              <a:t>The Big Bang debate</a:t>
            </a:r>
          </a:p>
        </p:txBody>
      </p:sp>
      <p:sp>
        <p:nvSpPr>
          <p:cNvPr id="11269" name="Rectangle 14"/>
          <p:cNvSpPr>
            <a:spLocks noChangeArrowheads="1"/>
          </p:cNvSpPr>
          <p:nvPr/>
        </p:nvSpPr>
        <p:spPr bwMode="auto">
          <a:xfrm>
            <a:off x="3132138" y="1628775"/>
            <a:ext cx="2963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i="1">
                <a:solidFill>
                  <a:schemeClr val="bg1"/>
                </a:solidFill>
              </a:rPr>
              <a:t>A new perspective?</a:t>
            </a:r>
            <a:endParaRPr lang="en-GB" sz="2800" i="1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3048000" y="6172200"/>
            <a:ext cx="2903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>
                <a:solidFill>
                  <a:schemeClr val="bg1"/>
                </a:solidFill>
              </a:rPr>
              <a:t>Dr Cormac O’Raifeartaigh</a:t>
            </a:r>
            <a:endParaRPr lang="en-GB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33600" y="838200"/>
            <a:ext cx="4191000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Cosmology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2924175"/>
            <a:ext cx="38862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Is it finite?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smtClean="0"/>
              <a:t>    how big is it?</a:t>
            </a:r>
          </a:p>
          <a:p>
            <a:pPr eaLnBrk="1" hangingPunct="1">
              <a:lnSpc>
                <a:spcPct val="90000"/>
              </a:lnSpc>
            </a:pPr>
            <a:endParaRPr lang="en-US" sz="2400" i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Is it eternal?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smtClean="0"/>
              <a:t>    how old is 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How did it begin</a:t>
            </a:r>
            <a:r>
              <a:rPr lang="en-US" b="1" smtClean="0"/>
              <a:t>?</a:t>
            </a:r>
            <a:r>
              <a:rPr lang="en-US" smtClean="0"/>
              <a:t> </a:t>
            </a:r>
          </a:p>
        </p:txBody>
      </p:sp>
      <p:pic>
        <p:nvPicPr>
          <p:cNvPr id="13316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0"/>
            <a:ext cx="3962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95288" y="2060575"/>
            <a:ext cx="319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/>
              <a:t>The study of the cosmos</a:t>
            </a:r>
            <a:endParaRPr lang="en-GB" b="1" i="1"/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971550" y="6021388"/>
            <a:ext cx="176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/>
              <a:t>Not science?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5334000" cy="1295400"/>
          </a:xfrm>
        </p:spPr>
        <p:txBody>
          <a:bodyPr/>
          <a:lstStyle/>
          <a:p>
            <a:pPr eaLnBrk="1" hangingPunct="1"/>
            <a:r>
              <a:rPr lang="en-IE" sz="3600" smtClean="0"/>
              <a:t>Greek cosmology</a:t>
            </a:r>
            <a:r>
              <a:rPr lang="en-IE" smtClean="0"/>
              <a:t/>
            </a:r>
            <a:br>
              <a:rPr lang="en-IE" smtClean="0"/>
            </a:br>
            <a:r>
              <a:rPr lang="en-IE" sz="3200" i="1" smtClean="0"/>
              <a:t>The geocentric universe</a:t>
            </a:r>
            <a:endParaRPr lang="en-GB" sz="3200" i="1" smtClean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2057400"/>
            <a:ext cx="4800600" cy="3602038"/>
          </a:xfrm>
          <a:noFill/>
          <a:ln w="19050">
            <a:solidFill>
              <a:schemeClr val="accent2"/>
            </a:solidFill>
          </a:ln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867400" y="2819400"/>
            <a:ext cx="243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Centre of universe</a:t>
            </a:r>
            <a:endParaRPr lang="en-GB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638800" y="4267200"/>
            <a:ext cx="294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All motion about earth</a:t>
            </a:r>
            <a:endParaRPr lang="en-GB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943600" y="5305425"/>
            <a:ext cx="2743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/>
              <a:t>Aristotle (350 BC)</a:t>
            </a:r>
          </a:p>
          <a:p>
            <a:endParaRPr lang="en-IE" b="1" i="1"/>
          </a:p>
          <a:p>
            <a:r>
              <a:rPr lang="en-IE" b="1" i="1"/>
              <a:t>Ptolemy (200 AD)</a:t>
            </a:r>
            <a:endParaRPr lang="en-IE"/>
          </a:p>
          <a:p>
            <a:r>
              <a:rPr lang="en-IE"/>
              <a:t>        </a:t>
            </a:r>
            <a:endParaRPr lang="en-GB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867400" y="2133600"/>
            <a:ext cx="223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Earth motionless</a:t>
            </a:r>
            <a:endParaRPr lang="en-GB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019800" y="3505200"/>
            <a:ext cx="2170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Eternal universe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9"/>
          <p:cNvSpPr txBox="1">
            <a:spLocks noChangeArrowheads="1"/>
          </p:cNvSpPr>
          <p:nvPr/>
        </p:nvSpPr>
        <p:spPr bwMode="auto">
          <a:xfrm>
            <a:off x="381000" y="3200400"/>
            <a:ext cx="426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/>
              <a:t> </a:t>
            </a:r>
            <a:r>
              <a:rPr lang="en-IE"/>
              <a:t>gravity caused by </a:t>
            </a:r>
            <a:r>
              <a:rPr lang="en-IE" u="sng"/>
              <a:t>sun’s mass</a:t>
            </a:r>
          </a:p>
          <a:p>
            <a:endParaRPr lang="en-GB"/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2286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 i="1"/>
          </a:p>
        </p:txBody>
      </p:sp>
      <p:sp>
        <p:nvSpPr>
          <p:cNvPr id="1029" name="Text Box 16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300788" y="4149725"/>
            <a:ext cx="2590800" cy="560388"/>
          </a:xfrm>
          <a:noFill/>
        </p:spPr>
        <p:txBody>
          <a:bodyPr/>
          <a:lstStyle/>
          <a:p>
            <a:pPr eaLnBrk="1" hangingPunct="1"/>
            <a:r>
              <a:rPr lang="en-IE" sz="2000" b="1" i="1" smtClean="0">
                <a:solidFill>
                  <a:schemeClr val="tx1"/>
                </a:solidFill>
              </a:rPr>
              <a:t>Newton   (1642-1727)</a:t>
            </a:r>
            <a:endParaRPr lang="en-GB" sz="2000" b="1" i="1" smtClean="0">
              <a:solidFill>
                <a:schemeClr val="tx1"/>
              </a:solidFill>
            </a:endParaRPr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381000" y="2362200"/>
            <a:ext cx="364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IE" b="1"/>
              <a:t> </a:t>
            </a:r>
            <a:r>
              <a:rPr lang="en-IE"/>
              <a:t>planet orbits due to gravity</a:t>
            </a:r>
            <a:endParaRPr lang="en-GB"/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2514600" y="914400"/>
            <a:ext cx="4095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3600"/>
              <a:t>Newton’s cosmology</a:t>
            </a:r>
            <a:endParaRPr lang="en-GB" sz="3600"/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7092950" y="1844675"/>
          <a:ext cx="1695450" cy="2225675"/>
        </p:xfrm>
        <a:graphic>
          <a:graphicData uri="http://schemas.openxmlformats.org/presentationml/2006/ole">
            <p:oleObj spid="_x0000_s1026" name="Photo Editor Photo" r:id="rId3" imgW="1523810" imgH="2000000" progId="">
              <p:embed/>
            </p:oleObj>
          </a:graphicData>
        </a:graphic>
      </p:graphicFrame>
      <p:sp>
        <p:nvSpPr>
          <p:cNvPr id="1032" name="Text Box 29"/>
          <p:cNvSpPr txBox="1">
            <a:spLocks noChangeArrowheads="1"/>
          </p:cNvSpPr>
          <p:nvPr/>
        </p:nvSpPr>
        <p:spPr bwMode="auto">
          <a:xfrm>
            <a:off x="2484438" y="5445125"/>
            <a:ext cx="33702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/>
              <a:t>Eternal, infinite universe</a:t>
            </a:r>
            <a:endParaRPr lang="en-GB" b="1" i="1"/>
          </a:p>
        </p:txBody>
      </p:sp>
      <p:sp>
        <p:nvSpPr>
          <p:cNvPr id="1033" name="Text Box 15"/>
          <p:cNvSpPr txBox="1">
            <a:spLocks noChangeArrowheads="1"/>
          </p:cNvSpPr>
          <p:nvPr/>
        </p:nvSpPr>
        <p:spPr bwMode="auto">
          <a:xfrm>
            <a:off x="457200" y="4038600"/>
            <a:ext cx="274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/>
              <a:t> attractive force</a:t>
            </a:r>
            <a:endParaRPr lang="en-GB"/>
          </a:p>
          <a:p>
            <a:endParaRPr lang="en-GB"/>
          </a:p>
        </p:txBody>
      </p:sp>
      <p:pic>
        <p:nvPicPr>
          <p:cNvPr id="1034" name="Picture 12" descr="http://tbn0.google.com/images?q=tbn:SzwmlGNOx9nKPM:http://www.wizards.de/~frank/astro/goodstuff/Render/EarthAndMoon4b_8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4797425"/>
            <a:ext cx="16462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1"/>
          <p:cNvSpPr txBox="1">
            <a:spLocks noChangeArrowheads="1"/>
          </p:cNvSpPr>
          <p:nvPr/>
        </p:nvSpPr>
        <p:spPr bwMode="auto">
          <a:xfrm>
            <a:off x="539750" y="4797425"/>
            <a:ext cx="2459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GB"/>
              <a:t> space, time fixed</a:t>
            </a:r>
          </a:p>
        </p:txBody>
      </p:sp>
      <p:sp>
        <p:nvSpPr>
          <p:cNvPr id="1036" name="TextBox 12"/>
          <p:cNvSpPr txBox="1">
            <a:spLocks noChangeArrowheads="1"/>
          </p:cNvSpPr>
          <p:nvPr/>
        </p:nvSpPr>
        <p:spPr bwMode="auto">
          <a:xfrm>
            <a:off x="3419475" y="6092825"/>
            <a:ext cx="1585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Paradoxes?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391400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  20</a:t>
            </a:r>
            <a:r>
              <a:rPr lang="en-IE" sz="3600" baseline="30000" smtClean="0"/>
              <a:t>th</a:t>
            </a:r>
            <a:r>
              <a:rPr lang="en-IE" sz="3600" smtClean="0"/>
              <a:t> cent astronomy: the galaxies</a:t>
            </a:r>
            <a:endParaRPr lang="en-GB" sz="36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2286000"/>
            <a:ext cx="4191000" cy="9985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smtClean="0"/>
              <a:t>powerful telescopes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smtClean="0"/>
              <a:t>photography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5791200" y="6019800"/>
            <a:ext cx="2976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Edwin Hubble (1889-1958</a:t>
            </a:r>
            <a:r>
              <a:rPr lang="en-IE" sz="2000"/>
              <a:t>)</a:t>
            </a:r>
            <a:endParaRPr lang="en-GB" sz="2000"/>
          </a:p>
          <a:p>
            <a:endParaRPr lang="en-GB" sz="200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36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357438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5"/>
          <p:cNvSpPr>
            <a:spLocks noChangeArrowheads="1"/>
          </p:cNvSpPr>
          <p:nvPr/>
        </p:nvSpPr>
        <p:spPr bwMode="auto">
          <a:xfrm>
            <a:off x="381000" y="5638800"/>
            <a:ext cx="3567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/>
              <a:t>1920s: many galaxies</a:t>
            </a:r>
            <a:r>
              <a:rPr lang="en-IE" sz="3200" b="1" i="1"/>
              <a:t> </a:t>
            </a:r>
            <a:endParaRPr lang="en-GB" sz="3200" b="1" i="1"/>
          </a:p>
        </p:txBody>
      </p:sp>
      <p:sp>
        <p:nvSpPr>
          <p:cNvPr id="15368" name="Text Box 16"/>
          <p:cNvSpPr txBox="1">
            <a:spLocks noChangeArrowheads="1"/>
          </p:cNvSpPr>
          <p:nvPr/>
        </p:nvSpPr>
        <p:spPr bwMode="auto">
          <a:xfrm>
            <a:off x="827088" y="3573463"/>
            <a:ext cx="2408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/>
              <a:t>Cepheid variables</a:t>
            </a:r>
            <a:endParaRPr lang="en-GB" i="1"/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250825" y="4149725"/>
            <a:ext cx="4105275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en-IE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IE" dirty="0"/>
              <a:t>  </a:t>
            </a:r>
            <a:r>
              <a:rPr lang="en-IE" dirty="0" smtClean="0"/>
              <a:t>stellar distances</a:t>
            </a:r>
            <a:endParaRPr lang="en-IE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IE" dirty="0"/>
              <a:t>  other galaxies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58025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   The expanding universe</a:t>
            </a:r>
            <a:endParaRPr lang="en-GB" sz="3600" smtClean="0"/>
          </a:p>
        </p:txBody>
      </p:sp>
      <p:pic>
        <p:nvPicPr>
          <p:cNvPr id="16387" name="Picture 3" descr="hubble photo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667000"/>
            <a:ext cx="1636713" cy="2057400"/>
          </a:xfr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04800" y="4953000"/>
            <a:ext cx="2976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Edwin Hubble (1889-1958</a:t>
            </a:r>
            <a:r>
              <a:rPr lang="en-IE" sz="2000"/>
              <a:t>)</a:t>
            </a:r>
            <a:endParaRPr lang="en-GB" sz="200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04800" y="5638800"/>
            <a:ext cx="3654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Far-away galaxies rushing away </a:t>
            </a:r>
          </a:p>
          <a:p>
            <a:r>
              <a:rPr lang="en-US" sz="2000"/>
              <a:t>at a speed proportional to distance</a:t>
            </a:r>
            <a:endParaRPr lang="en-GB" sz="200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858000" y="6172200"/>
            <a:ext cx="1535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1" i="1"/>
              <a:t>v = </a:t>
            </a:r>
            <a:r>
              <a:rPr lang="en-US" sz="2000"/>
              <a:t>H</a:t>
            </a:r>
            <a:r>
              <a:rPr lang="en-US" sz="2000" baseline="-25000"/>
              <a:t>o</a:t>
            </a:r>
            <a:r>
              <a:rPr lang="en-US" sz="2000" b="1" i="1"/>
              <a:t>d</a:t>
            </a:r>
          </a:p>
        </p:txBody>
      </p:sp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1524000" y="1752600"/>
            <a:ext cx="4937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3200" b="1" i="1"/>
              <a:t>1929: galaxies moving apart</a:t>
            </a:r>
            <a:endParaRPr lang="en-GB" sz="3200" b="1" i="1"/>
          </a:p>
        </p:txBody>
      </p:sp>
      <p:pic>
        <p:nvPicPr>
          <p:cNvPr id="1639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438400"/>
            <a:ext cx="3581400" cy="347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362200" y="914400"/>
            <a:ext cx="5089525" cy="609600"/>
          </a:xfrm>
        </p:spPr>
        <p:txBody>
          <a:bodyPr/>
          <a:lstStyle/>
          <a:p>
            <a:pPr eaLnBrk="1" hangingPunct="1"/>
            <a:r>
              <a:rPr lang="en-US" sz="3600" smtClean="0"/>
              <a:t>Note:  Doppler Effect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4419600" y="4648200"/>
            <a:ext cx="4419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C:\Lucifer\Talks Popular\Universe Young and Hot\doppler example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3048000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C:\Lucifer\Talks Popular\Universe Young and Hot\doppler examp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572000"/>
            <a:ext cx="28194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4191000" y="1828800"/>
            <a:ext cx="3932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frequency</a:t>
            </a:r>
            <a:r>
              <a:rPr lang="en-US"/>
              <a:t> of light depends on </a:t>
            </a:r>
          </a:p>
          <a:p>
            <a:r>
              <a:rPr lang="en-US"/>
              <a:t>relative motion of observers</a:t>
            </a:r>
            <a:endParaRPr lang="en-IE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5580063" y="2924175"/>
            <a:ext cx="1233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u="sng"/>
              <a:t>Redshift</a:t>
            </a:r>
            <a:endParaRPr lang="en-GB" b="1" i="1" u="sng"/>
          </a:p>
        </p:txBody>
      </p:sp>
      <p:sp>
        <p:nvSpPr>
          <p:cNvPr id="17416" name="TextBox 9"/>
          <p:cNvSpPr txBox="1">
            <a:spLocks noChangeArrowheads="1"/>
          </p:cNvSpPr>
          <p:nvPr/>
        </p:nvSpPr>
        <p:spPr bwMode="auto">
          <a:xfrm>
            <a:off x="5292725" y="3860800"/>
            <a:ext cx="184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Controversy?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5791200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The origin of the universe</a:t>
            </a:r>
            <a:endParaRPr lang="en-GB" sz="360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362200"/>
            <a:ext cx="4800600" cy="3657600"/>
          </a:xfrm>
        </p:spPr>
        <p:txBody>
          <a:bodyPr/>
          <a:lstStyle/>
          <a:p>
            <a:pPr eaLnBrk="1" hangingPunct="1"/>
            <a:r>
              <a:rPr lang="en-IE" sz="2400" u="sng" dirty="0" smtClean="0"/>
              <a:t>rewind</a:t>
            </a:r>
            <a:r>
              <a:rPr lang="en-IE" sz="2400" dirty="0" smtClean="0"/>
              <a:t> Hubble graph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universe smaller in the past</a:t>
            </a:r>
          </a:p>
          <a:p>
            <a:pPr eaLnBrk="1" hangingPunct="1"/>
            <a:endParaRPr lang="en-IE" sz="2400" u="sng" dirty="0" smtClean="0"/>
          </a:p>
          <a:p>
            <a:pPr eaLnBrk="1" hangingPunct="1"/>
            <a:r>
              <a:rPr lang="en-IE" sz="2400" dirty="0" smtClean="0"/>
              <a:t>extremely dense, extremely hot?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err="1" smtClean="0"/>
              <a:t>primeaval</a:t>
            </a:r>
            <a:r>
              <a:rPr lang="en-IE" sz="2400" dirty="0" smtClean="0"/>
              <a:t> atom?</a:t>
            </a:r>
          </a:p>
          <a:p>
            <a:pPr eaLnBrk="1" hangingPunct="1">
              <a:buFontTx/>
              <a:buNone/>
            </a:pPr>
            <a:endParaRPr lang="en-IE" sz="2400" b="1" u="sng" dirty="0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ph type="body" sz="half" idx="1"/>
          </p:nvPr>
        </p:nvGraphicFramePr>
        <p:xfrm>
          <a:off x="6172200" y="2209800"/>
          <a:ext cx="2343150" cy="3429000"/>
        </p:xfrm>
        <a:graphic>
          <a:graphicData uri="http://schemas.openxmlformats.org/presentationml/2006/ole">
            <p:oleObj spid="_x0000_s2050" name="Photo Editor Photo" r:id="rId3" imgW="13076190" imgH="19133333" progId="">
              <p:embed/>
            </p:oleObj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400800" y="5943600"/>
            <a:ext cx="2344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IE" sz="2000" b="1" i="1" u="sng"/>
              <a:t>Fr</a:t>
            </a:r>
            <a:r>
              <a:rPr lang="en-IE" sz="2000" i="1"/>
              <a:t> Georges Lemaitre</a:t>
            </a: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914400" y="5791200"/>
            <a:ext cx="4627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/>
              <a:t>  </a:t>
            </a:r>
            <a:r>
              <a:rPr lang="en-IE" b="1" i="1"/>
              <a:t>Expanding and cooling ever since</a:t>
            </a:r>
            <a:endParaRPr lang="en-GB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28800" y="914400"/>
            <a:ext cx="6172200" cy="6096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Lemaitre: Age of the universe</a:t>
            </a:r>
            <a:endParaRPr lang="en-GB" sz="36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3276600"/>
            <a:ext cx="41910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chemeClr val="accent1"/>
                </a:solidFill>
              </a:rPr>
              <a:t>velocity        =    distance / time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smtClean="0"/>
              <a:t> but  </a:t>
            </a:r>
            <a:r>
              <a:rPr lang="en-US" sz="2400" i="1" smtClean="0">
                <a:solidFill>
                  <a:schemeClr val="accent1"/>
                </a:solidFill>
              </a:rPr>
              <a:t>v</a:t>
            </a:r>
            <a:r>
              <a:rPr lang="en-US" sz="2400" i="1" smtClean="0"/>
              <a:t> 	          =    H</a:t>
            </a:r>
            <a:r>
              <a:rPr lang="en-US" sz="2400" i="1" baseline="-25000" smtClean="0"/>
              <a:t>o</a:t>
            </a:r>
            <a:r>
              <a:rPr lang="en-US" sz="2400" i="1" smtClean="0"/>
              <a:t> d   </a:t>
            </a:r>
            <a:endParaRPr lang="en-US" sz="240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chemeClr val="accent1"/>
                </a:solidFill>
              </a:rPr>
              <a:t>hence time  =   1 / </a:t>
            </a:r>
            <a:r>
              <a:rPr lang="en-US" sz="2400" i="1" smtClean="0"/>
              <a:t>H</a:t>
            </a:r>
            <a:r>
              <a:rPr lang="en-US" sz="2400" i="1" baseline="-25000" smtClean="0"/>
              <a:t>o</a:t>
            </a:r>
            <a:r>
              <a:rPr lang="en-US" sz="2400" i="1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chemeClr val="accent1"/>
                </a:solidFill>
              </a:rPr>
              <a:t>		</a:t>
            </a:r>
            <a:r>
              <a:rPr lang="en-IE" sz="2400" smtClean="0"/>
              <a:t>		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>
            <p:ph type="body" sz="half" idx="1"/>
          </p:nvPr>
        </p:nvGraphicFramePr>
        <p:xfrm>
          <a:off x="4800600" y="2362200"/>
          <a:ext cx="3810000" cy="3228975"/>
        </p:xfrm>
        <a:graphic>
          <a:graphicData uri="http://schemas.openxmlformats.org/presentationml/2006/ole">
            <p:oleObj spid="_x0000_s3074" name="Photo Editor Photo" r:id="rId3" imgW="7621064" imgH="5714286" progId="">
              <p:embed/>
            </p:oleObj>
          </a:graphicData>
        </a:graphic>
      </p:graphicFrame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457200" y="2438400"/>
            <a:ext cx="2971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/>
              <a:t>How long since BB?</a:t>
            </a:r>
            <a:endParaRPr lang="en-GB"/>
          </a:p>
        </p:txBody>
      </p:sp>
      <p:sp>
        <p:nvSpPr>
          <p:cNvPr id="3078" name="Rectangle 12"/>
          <p:cNvSpPr>
            <a:spLocks noChangeArrowheads="1"/>
          </p:cNvSpPr>
          <p:nvPr/>
        </p:nvSpPr>
        <p:spPr bwMode="auto">
          <a:xfrm>
            <a:off x="684213" y="4941888"/>
            <a:ext cx="2501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US" sz="280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2800" b="1">
                <a:solidFill>
                  <a:schemeClr val="accent1"/>
                </a:solidFill>
                <a:cs typeface="Times New Roman" pitchFamily="18" charset="0"/>
              </a:rPr>
              <a:t>t~ </a:t>
            </a:r>
            <a:r>
              <a:rPr lang="en-US" sz="2800" b="1">
                <a:solidFill>
                  <a:schemeClr val="accent1"/>
                </a:solidFill>
              </a:rPr>
              <a:t>14 billion yr</a:t>
            </a:r>
            <a:endParaRPr lang="en-GB" sz="2800" b="1">
              <a:solidFill>
                <a:schemeClr val="accent1"/>
              </a:solidFill>
            </a:endParaRPr>
          </a:p>
        </p:txBody>
      </p:sp>
      <p:sp>
        <p:nvSpPr>
          <p:cNvPr id="3079" name="TextBox 6"/>
          <p:cNvSpPr txBox="1">
            <a:spLocks noChangeArrowheads="1"/>
          </p:cNvSpPr>
          <p:nvPr/>
        </p:nvSpPr>
        <p:spPr bwMode="auto">
          <a:xfrm>
            <a:off x="5580063" y="5949950"/>
            <a:ext cx="2825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Co-produced model?</a:t>
            </a:r>
          </a:p>
        </p:txBody>
      </p:sp>
      <p:sp>
        <p:nvSpPr>
          <p:cNvPr id="3080" name="TextBox 7"/>
          <p:cNvSpPr txBox="1">
            <a:spLocks noChangeArrowheads="1"/>
          </p:cNvSpPr>
          <p:nvPr/>
        </p:nvSpPr>
        <p:spPr bwMode="auto">
          <a:xfrm>
            <a:off x="539750" y="5949950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Wrong estimate at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95400" y="457200"/>
            <a:ext cx="6934200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 Reception (classical): nonsense!</a:t>
            </a:r>
            <a:r>
              <a:rPr lang="en-IE" smtClean="0"/>
              <a:t> </a:t>
            </a:r>
            <a:endParaRPr lang="en-GB" smtClean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33400" y="2743200"/>
            <a:ext cx="3581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/>
              <a:t> </a:t>
            </a:r>
            <a:r>
              <a:rPr lang="en-IE"/>
              <a:t>gravity pulls in not out</a:t>
            </a:r>
          </a:p>
          <a:p>
            <a:endParaRPr lang="en-IE"/>
          </a:p>
          <a:p>
            <a:pPr>
              <a:buFontTx/>
              <a:buChar char="•"/>
            </a:pPr>
            <a:r>
              <a:rPr lang="en-IE"/>
              <a:t> space is fixed </a:t>
            </a:r>
            <a:endParaRPr lang="en-GB"/>
          </a:p>
          <a:p>
            <a:endParaRPr lang="en-IE"/>
          </a:p>
          <a:p>
            <a:pPr>
              <a:buFontTx/>
              <a:buChar char="•"/>
            </a:pPr>
            <a:r>
              <a:rPr lang="en-IE"/>
              <a:t> time has no beginning </a:t>
            </a:r>
          </a:p>
          <a:p>
            <a:endParaRPr lang="en-IE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62000" y="1981200"/>
            <a:ext cx="25146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800" i="1" u="sng"/>
              <a:t>Newton</a:t>
            </a:r>
          </a:p>
          <a:p>
            <a:r>
              <a:rPr lang="en-IE" b="1"/>
              <a:t> </a:t>
            </a:r>
            <a:endParaRPr lang="en-GB" b="1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33400" y="5105400"/>
            <a:ext cx="4597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/>
              <a:t>What is pushing out?</a:t>
            </a:r>
          </a:p>
          <a:p>
            <a:r>
              <a:rPr lang="en-IE" b="1" i="1"/>
              <a:t>What happened at time zero?</a:t>
            </a:r>
          </a:p>
          <a:p>
            <a:r>
              <a:rPr lang="en-IE" b="1" i="1"/>
              <a:t>How can U be younger than stars?</a:t>
            </a:r>
            <a:endParaRPr lang="en-GB" b="1" i="1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>
            <p:ph type="body" idx="1"/>
          </p:nvPr>
        </p:nvGraphicFramePr>
        <p:xfrm>
          <a:off x="6000750" y="2286000"/>
          <a:ext cx="2505075" cy="3286125"/>
        </p:xfrm>
        <a:graphic>
          <a:graphicData uri="http://schemas.openxmlformats.org/presentationml/2006/ole">
            <p:oleObj spid="_x0000_s4098" name="Photo Editor Photo" r:id="rId3" imgW="1523810" imgH="2000000" progId="">
              <p:embed/>
            </p:oleObj>
          </a:graphicData>
        </a:graphic>
      </p:graphicFrame>
      <p:sp>
        <p:nvSpPr>
          <p:cNvPr id="4103" name="TextBox 8"/>
          <p:cNvSpPr txBox="1">
            <a:spLocks noChangeArrowheads="1"/>
          </p:cNvSpPr>
          <p:nvPr/>
        </p:nvSpPr>
        <p:spPr bwMode="auto">
          <a:xfrm>
            <a:off x="6500813" y="5929313"/>
            <a:ext cx="1868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/>
              <a:t>Isaac Newton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2275" y="836613"/>
            <a:ext cx="6119813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Reception: general relativity</a:t>
            </a:r>
            <a:endParaRPr lang="en-GB" smtClean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2997200"/>
            <a:ext cx="5257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/>
              <a:t> space and time = spacetime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/>
              <a:t> spacetime affected by mass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/>
              <a:t> gravity = distortion of spacetime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6324600" y="2209800"/>
          <a:ext cx="2514600" cy="1854200"/>
        </p:xfrm>
        <a:graphic>
          <a:graphicData uri="http://schemas.openxmlformats.org/presentationml/2006/ole">
            <p:oleObj spid="_x0000_s5122" name="Photo Editor Photo" r:id="rId3" imgW="2390476" imgH="1762371" progId="">
              <p:embed/>
            </p:oleObj>
          </a:graphicData>
        </a:graphic>
      </p:graphicFrame>
      <p:pic>
        <p:nvPicPr>
          <p:cNvPr id="5125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4343400"/>
            <a:ext cx="11969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14"/>
          <p:cNvSpPr>
            <a:spLocks noChangeArrowheads="1"/>
          </p:cNvSpPr>
          <p:nvPr/>
        </p:nvSpPr>
        <p:spPr bwMode="auto">
          <a:xfrm>
            <a:off x="684213" y="2133600"/>
            <a:ext cx="457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IE" b="1" i="1"/>
              <a:t>Modern theory of gravity (1916)</a:t>
            </a:r>
            <a:endParaRPr lang="en-IE" b="1" i="1" u="sng"/>
          </a:p>
        </p:txBody>
      </p:sp>
      <p:sp>
        <p:nvSpPr>
          <p:cNvPr id="5127" name="Text Box 16"/>
          <p:cNvSpPr txBox="1">
            <a:spLocks noChangeArrowheads="1"/>
          </p:cNvSpPr>
          <p:nvPr/>
        </p:nvSpPr>
        <p:spPr bwMode="auto">
          <a:xfrm>
            <a:off x="6934200" y="6172200"/>
            <a:ext cx="1754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Einstein (1916)</a:t>
            </a:r>
            <a:endParaRPr lang="en-GB" sz="2000" i="1"/>
          </a:p>
        </p:txBody>
      </p:sp>
      <p:sp>
        <p:nvSpPr>
          <p:cNvPr id="5128" name="Text Box 17"/>
          <p:cNvSpPr txBox="1">
            <a:spLocks noChangeArrowheads="1"/>
          </p:cNvSpPr>
          <p:nvPr/>
        </p:nvSpPr>
        <p:spPr bwMode="auto">
          <a:xfrm>
            <a:off x="250825" y="4941888"/>
            <a:ext cx="6265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/>
              <a:t>Evidence: orbit of Mercury, bending of starlight</a:t>
            </a:r>
            <a:endParaRPr lang="en-GB" b="1" i="1"/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900113" y="5732463"/>
            <a:ext cx="43354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Note: not Kuhnian paradigm shift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00200" y="838200"/>
            <a:ext cx="6932613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Reception (relativity): nonsense!</a:t>
            </a:r>
            <a:endParaRPr lang="en-US" sz="3600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2636838"/>
            <a:ext cx="4486275" cy="1584325"/>
          </a:xfrm>
        </p:spPr>
        <p:txBody>
          <a:bodyPr/>
          <a:lstStyle/>
          <a:p>
            <a:pPr eaLnBrk="1" hangingPunct="1"/>
            <a:r>
              <a:rPr lang="en-IE" sz="2400" dirty="0" smtClean="0"/>
              <a:t>space-time dynamic?</a:t>
            </a:r>
          </a:p>
          <a:p>
            <a:pPr eaLnBrk="1" hangingPunct="1"/>
            <a:r>
              <a:rPr lang="en-IE" sz="2400" dirty="0" smtClean="0"/>
              <a:t>Einstein: static universe (1917)</a:t>
            </a:r>
          </a:p>
          <a:p>
            <a:pPr eaLnBrk="1" hangingPunct="1"/>
            <a:r>
              <a:rPr lang="en-IE" sz="2400" dirty="0" err="1" smtClean="0"/>
              <a:t>Friedmann</a:t>
            </a:r>
            <a:r>
              <a:rPr lang="en-IE" sz="2400" dirty="0" smtClean="0"/>
              <a:t>: expanding universe</a:t>
            </a:r>
            <a:endParaRPr lang="en-IE" sz="2400" u="sng" dirty="0" smtClean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85750" y="2714625"/>
          <a:ext cx="3268663" cy="3276600"/>
        </p:xfrm>
        <a:graphic>
          <a:graphicData uri="http://schemas.openxmlformats.org/presentationml/2006/ole">
            <p:oleObj spid="_x0000_s6146" name="Photo Editor Photo" r:id="rId3" imgW="3753374" imgH="3761905" progId="">
              <p:embed/>
            </p:oleObj>
          </a:graphicData>
        </a:graphic>
      </p:graphicFrame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572000" y="4149725"/>
            <a:ext cx="3643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/>
              <a:t>Einstein vs Lemaitre:</a:t>
            </a:r>
            <a:endParaRPr lang="en-IE" b="1" i="1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524000" y="1905000"/>
            <a:ext cx="4987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 i="1"/>
              <a:t>Apply Einstein’s gravity to the cosmos</a:t>
            </a: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611188" y="6149975"/>
            <a:ext cx="2665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sz="2000" i="1"/>
              <a:t>gravity vs expansion</a:t>
            </a:r>
            <a:endParaRPr lang="en-IE" sz="2000" b="1" i="1" baseline="-30000">
              <a:cs typeface="Times New Roman" pitchFamily="18" charset="0"/>
            </a:endParaRPr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>
            <a:off x="4211638" y="4868863"/>
            <a:ext cx="37449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/>
              <a:t>1933: Einstein capitulates</a:t>
            </a:r>
          </a:p>
        </p:txBody>
      </p: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4211638" y="5445125"/>
            <a:ext cx="3222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i="1"/>
              <a:t> </a:t>
            </a:r>
            <a:r>
              <a:rPr lang="en-GB"/>
              <a:t>relativity supports BB</a:t>
            </a:r>
          </a:p>
        </p:txBody>
      </p:sp>
      <p:sp>
        <p:nvSpPr>
          <p:cNvPr id="6154" name="TextBox 9"/>
          <p:cNvSpPr txBox="1">
            <a:spLocks noChangeArrowheads="1"/>
          </p:cNvSpPr>
          <p:nvPr/>
        </p:nvSpPr>
        <p:spPr bwMode="auto">
          <a:xfrm>
            <a:off x="4500563" y="6092825"/>
            <a:ext cx="42592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small community only: pedagogy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286000" y="381000"/>
            <a:ext cx="5486400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The Big Bang model</a:t>
            </a:r>
            <a:endParaRPr lang="en-GB" sz="3600" smtClean="0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2209800"/>
            <a:ext cx="4343400" cy="3657600"/>
          </a:xfrm>
        </p:spPr>
        <p:txBody>
          <a:bodyPr/>
          <a:lstStyle/>
          <a:p>
            <a:pPr eaLnBrk="1" hangingPunct="1"/>
            <a:r>
              <a:rPr lang="en-US" sz="2400" smtClean="0"/>
              <a:t>14 billion years ago,  </a:t>
            </a:r>
            <a:r>
              <a:rPr lang="en-US" sz="2400" i="1" smtClean="0"/>
              <a:t>U </a:t>
            </a:r>
            <a:r>
              <a:rPr lang="en-US" sz="2400" smtClean="0"/>
              <a:t> concentrated in tiny volume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primordial explosion of matter, energy, space and time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/>
            <a:r>
              <a:rPr lang="en-US" sz="2400" i="1" smtClean="0"/>
              <a:t>U </a:t>
            </a:r>
            <a:r>
              <a:rPr lang="en-US" sz="2400" smtClean="0"/>
              <a:t>expanding and cooling ever since</a:t>
            </a:r>
            <a:r>
              <a:rPr lang="en-IE" sz="2000" smtClean="0"/>
              <a:t>	</a:t>
            </a:r>
          </a:p>
        </p:txBody>
      </p:sp>
      <p:pic>
        <p:nvPicPr>
          <p:cNvPr id="18436" name="Picture 6" descr="bigbang image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7800" y="2286000"/>
            <a:ext cx="3581400" cy="3133725"/>
          </a:xfrm>
          <a:noFill/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2195736" y="5805264"/>
            <a:ext cx="411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Misnomer: singularity problem</a:t>
            </a:r>
            <a:endParaRPr lang="en-GB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059832" y="6237312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Not accepted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0" y="764704"/>
            <a:ext cx="6119813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Predictions of Big Bang model</a:t>
            </a:r>
            <a:endParaRPr lang="en-GB" sz="36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28625" y="2214563"/>
            <a:ext cx="5643563" cy="3581400"/>
          </a:xfrm>
        </p:spPr>
        <p:txBody>
          <a:bodyPr/>
          <a:lstStyle/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GB" sz="2400" b="1" i="1" smtClean="0">
              <a:cs typeface="Times New Roman" pitchFamily="18" charset="0"/>
            </a:endParaRP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GB" sz="3600" i="1" smtClean="0">
                <a:cs typeface="Times New Roman" pitchFamily="18" charset="0"/>
              </a:rPr>
              <a:t>√</a:t>
            </a:r>
            <a:r>
              <a:rPr lang="en-US" sz="2400" b="1" i="1" smtClean="0"/>
              <a:t>		1. </a:t>
            </a:r>
            <a:r>
              <a:rPr lang="en-US" sz="2400" smtClean="0"/>
              <a:t>The expansion of the </a:t>
            </a:r>
            <a:r>
              <a:rPr lang="en-US" sz="2400" i="1" smtClean="0"/>
              <a:t>U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smtClean="0"/>
              <a:t>		2. </a:t>
            </a:r>
            <a:r>
              <a:rPr lang="en-US" sz="2400" smtClean="0"/>
              <a:t>Nucleosynthesis</a:t>
            </a:r>
            <a:endParaRPr lang="en-US" sz="2400" i="1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smtClean="0"/>
              <a:t>			 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smtClean="0"/>
              <a:t>		3. </a:t>
            </a:r>
            <a:r>
              <a:rPr lang="en-US" sz="2400" smtClean="0"/>
              <a:t>The cosmic background radiation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smtClean="0"/>
          </a:p>
          <a:p>
            <a:pPr lvl="1" eaLnBrk="1" hangingPunct="1">
              <a:lnSpc>
                <a:spcPct val="60000"/>
              </a:lnSpc>
            </a:pPr>
            <a:endParaRPr lang="en-US" sz="2400" i="1" smtClean="0"/>
          </a:p>
          <a:p>
            <a:pPr eaLnBrk="1" hangingPunct="1"/>
            <a:endParaRPr lang="en-GB" sz="280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2928938"/>
            <a:ext cx="3143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836712"/>
            <a:ext cx="586469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1940s</a:t>
            </a:r>
            <a:r>
              <a:rPr lang="en-IE" sz="3600" dirty="0" smtClean="0"/>
              <a:t>: nuclear physics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>
            <p:ph type="body" sz="half" idx="1"/>
          </p:nvPr>
        </p:nvGraphicFramePr>
        <p:xfrm>
          <a:off x="971550" y="4149725"/>
          <a:ext cx="1530350" cy="2057400"/>
        </p:xfrm>
        <a:graphic>
          <a:graphicData uri="http://schemas.openxmlformats.org/presentationml/2006/ole">
            <p:oleObj spid="_x0000_s7170" name="Photo Editor Photo" r:id="rId3" imgW="1609524" imgH="2161905" progId="">
              <p:embed/>
            </p:oleObj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708400" y="3068638"/>
            <a:ext cx="4679950" cy="29352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smtClean="0"/>
          </a:p>
          <a:p>
            <a:pPr eaLnBrk="1" hangingPunct="1">
              <a:lnSpc>
                <a:spcPct val="90000"/>
              </a:lnSpc>
            </a:pPr>
            <a:r>
              <a:rPr lang="en-IE" sz="2400" b="1" i="1" smtClean="0"/>
              <a:t>H</a:t>
            </a:r>
            <a:r>
              <a:rPr lang="en-IE" sz="2400" smtClean="0"/>
              <a:t>, </a:t>
            </a:r>
            <a:r>
              <a:rPr lang="en-IE" sz="2400" b="1" i="1" smtClean="0"/>
              <a:t>He</a:t>
            </a:r>
            <a:r>
              <a:rPr lang="en-IE" sz="2400" smtClean="0"/>
              <a:t> nuclei </a:t>
            </a:r>
            <a:r>
              <a:rPr lang="en-IE" sz="2000" smtClean="0"/>
              <a:t>(</a:t>
            </a:r>
            <a:r>
              <a:rPr lang="en-IE" sz="2000" i="1" smtClean="0"/>
              <a:t>1 s</a:t>
            </a:r>
            <a:r>
              <a:rPr lang="en-IE" sz="2000" smtClean="0"/>
              <a:t>)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smtClean="0"/>
              <a:t>atoms </a:t>
            </a:r>
            <a:r>
              <a:rPr lang="en-IE" sz="2000" smtClean="0"/>
              <a:t>(</a:t>
            </a:r>
            <a:r>
              <a:rPr lang="en-IE" sz="2000" i="1" smtClean="0"/>
              <a:t>300,000 yr</a:t>
            </a:r>
            <a:r>
              <a:rPr lang="en-IE" sz="200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IE" sz="2400" smtClean="0"/>
          </a:p>
          <a:p>
            <a:pPr eaLnBrk="1" hangingPunct="1">
              <a:lnSpc>
                <a:spcPct val="90000"/>
              </a:lnSpc>
            </a:pPr>
            <a:r>
              <a:rPr lang="en-IE" sz="2400" i="1" smtClean="0"/>
              <a:t>U </a:t>
            </a:r>
            <a:r>
              <a:rPr lang="en-IE" sz="2400" smtClean="0"/>
              <a:t>= 75% </a:t>
            </a:r>
            <a:r>
              <a:rPr lang="en-IE" sz="2400" b="1" i="1" smtClean="0"/>
              <a:t>H</a:t>
            </a:r>
            <a:r>
              <a:rPr lang="en-IE" sz="2400" smtClean="0"/>
              <a:t>,  25% </a:t>
            </a:r>
            <a:r>
              <a:rPr lang="en-IE" sz="2400" b="1" i="1" smtClean="0"/>
              <a:t>He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smtClean="0"/>
              <a:t>heavier atoms formed in stars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u="sng" smtClean="0"/>
              <a:t>confirmed</a:t>
            </a:r>
            <a:r>
              <a:rPr lang="en-IE" sz="2400" smtClean="0"/>
              <a:t> by Hoyle</a:t>
            </a:r>
            <a:endParaRPr lang="en-IE" sz="2400" b="1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IE" sz="2400" smtClean="0"/>
              <a:t>		</a:t>
            </a:r>
            <a:r>
              <a:rPr lang="en-IE" sz="2000" smtClean="0"/>
              <a:t>					</a:t>
            </a:r>
            <a:endParaRPr lang="en-GB" sz="200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9388" y="6308725"/>
            <a:ext cx="302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/>
              <a:t>Georges Gamow (1906 –1968)</a:t>
            </a:r>
            <a:endParaRPr lang="en-GB" sz="1800" i="1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133600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3635375" y="1628775"/>
            <a:ext cx="4032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dirty="0"/>
              <a:t> </a:t>
            </a:r>
            <a:r>
              <a:rPr lang="en-IE" dirty="0"/>
              <a:t> </a:t>
            </a:r>
            <a:endParaRPr lang="en-GB" dirty="0"/>
          </a:p>
          <a:p>
            <a:pPr>
              <a:buFont typeface="Arial" charset="0"/>
              <a:buChar char="•"/>
            </a:pPr>
            <a:r>
              <a:rPr lang="en-IE" b="1" i="1" dirty="0"/>
              <a:t> </a:t>
            </a:r>
            <a:r>
              <a:rPr lang="en-IE" dirty="0" smtClean="0"/>
              <a:t>nuclear fission</a:t>
            </a:r>
            <a:endParaRPr lang="en-IE" dirty="0"/>
          </a:p>
          <a:p>
            <a:pPr>
              <a:buFont typeface="Arial" charset="0"/>
              <a:buChar char="•"/>
            </a:pPr>
            <a:r>
              <a:rPr lang="en-IE" dirty="0"/>
              <a:t> nuclear </a:t>
            </a:r>
            <a:r>
              <a:rPr lang="en-IE" dirty="0" smtClean="0"/>
              <a:t>fusion</a:t>
            </a:r>
            <a:endParaRPr lang="en-IE" dirty="0"/>
          </a:p>
          <a:p>
            <a:pPr>
              <a:buFont typeface="Arial" charset="0"/>
              <a:buChar char="•"/>
            </a:pPr>
            <a:r>
              <a:rPr lang="en-IE" dirty="0"/>
              <a:t> apply to Big Bang model</a:t>
            </a:r>
          </a:p>
        </p:txBody>
      </p:sp>
      <p:sp>
        <p:nvSpPr>
          <p:cNvPr id="7176" name="Text Box 11"/>
          <p:cNvSpPr txBox="1">
            <a:spLocks noChangeArrowheads="1"/>
          </p:cNvSpPr>
          <p:nvPr/>
        </p:nvSpPr>
        <p:spPr bwMode="auto">
          <a:xfrm>
            <a:off x="6948264" y="6093296"/>
            <a:ext cx="1837332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IE" b="1" i="1" dirty="0" smtClean="0"/>
              <a:t>no impact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2988" y="836613"/>
            <a:ext cx="7772400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BB prediction 3: microwave background</a:t>
            </a:r>
            <a:endParaRPr lang="en-GB" sz="3600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>
            <p:ph type="body" sz="half" idx="1"/>
          </p:nvPr>
        </p:nvGraphicFramePr>
        <p:xfrm>
          <a:off x="609600" y="3733800"/>
          <a:ext cx="2667000" cy="2257425"/>
        </p:xfrm>
        <a:graphic>
          <a:graphicData uri="http://schemas.openxmlformats.org/presentationml/2006/ole">
            <p:oleObj spid="_x0000_s8194" name="Photo Editor Photo" r:id="rId3" imgW="6190476" imgH="5238095" progId="">
              <p:embed/>
            </p:oleObj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51275" y="2565400"/>
            <a:ext cx="4800600" cy="2414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smtClean="0"/>
              <a:t>radiation from hot origin</a:t>
            </a:r>
          </a:p>
          <a:p>
            <a:pPr eaLnBrk="1" hangingPunct="1">
              <a:lnSpc>
                <a:spcPct val="90000"/>
              </a:lnSpc>
            </a:pPr>
            <a:endParaRPr lang="en-IE" sz="2400" smtClean="0"/>
          </a:p>
          <a:p>
            <a:pPr eaLnBrk="1" hangingPunct="1">
              <a:lnSpc>
                <a:spcPct val="90000"/>
              </a:lnSpc>
            </a:pPr>
            <a:r>
              <a:rPr lang="en-IE" sz="2400" smtClean="0"/>
              <a:t>released when atoms form </a:t>
            </a:r>
            <a:r>
              <a:rPr lang="en-IE" sz="2400" i="1" smtClean="0"/>
              <a:t>recombination</a:t>
            </a:r>
            <a:r>
              <a:rPr lang="en-IE" sz="2000" i="1" smtClean="0"/>
              <a:t> (300,000 yr)</a:t>
            </a:r>
          </a:p>
          <a:p>
            <a:pPr eaLnBrk="1" hangingPunct="1">
              <a:lnSpc>
                <a:spcPct val="90000"/>
              </a:lnSpc>
            </a:pPr>
            <a:endParaRPr lang="en-IE" sz="2000" i="1" smtClean="0"/>
          </a:p>
          <a:p>
            <a:pPr eaLnBrk="1" hangingPunct="1">
              <a:lnSpc>
                <a:spcPct val="90000"/>
              </a:lnSpc>
            </a:pPr>
            <a:r>
              <a:rPr lang="en-IE" sz="2400" smtClean="0"/>
              <a:t>radiation still observable?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81000" y="6248400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/>
              <a:t>Alpher, Gamow and Herman</a:t>
            </a:r>
            <a:endParaRPr lang="en-GB" sz="1800" i="1"/>
          </a:p>
        </p:txBody>
      </p:sp>
      <p:pic>
        <p:nvPicPr>
          <p:cNvPr id="8198" name="Picture 7" descr="http://tbn0.google.com/images?q=tbn:yH1CQQoMKuGp0M:http://abyss.uoregon.edu/~js/images/CMB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2057400"/>
            <a:ext cx="259080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3635375" y="1916113"/>
            <a:ext cx="48212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/>
              <a:t>BB : superhot superdense beginning</a:t>
            </a:r>
            <a:endParaRPr lang="en-GB" b="1" i="1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4067175" y="5084763"/>
            <a:ext cx="4114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i="1"/>
              <a:t>low temp, microwave frequency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4356100" y="5805488"/>
            <a:ext cx="31686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u="sng"/>
              <a:t>No-one looked  (1940s</a:t>
            </a:r>
            <a:r>
              <a:rPr lang="en-GB" b="1"/>
              <a:t>)</a:t>
            </a:r>
          </a:p>
          <a:p>
            <a:r>
              <a:rPr lang="en-GB" b="1"/>
              <a:t>Forgotten knowledge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913" y="765175"/>
            <a:ext cx="7272337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Instead: steady-state model (1950s)</a:t>
            </a:r>
            <a:endParaRPr lang="en-GB" sz="360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16016" y="1844824"/>
            <a:ext cx="3962400" cy="39592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New attack on BB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Expanding universe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Consistent with relativity</a:t>
            </a:r>
          </a:p>
          <a:p>
            <a:pPr eaLnBrk="1" hangingPunct="1">
              <a:buFontTx/>
              <a:buNone/>
            </a:pPr>
            <a:r>
              <a:rPr lang="en-US" sz="2400" b="1" i="1" dirty="0" smtClean="0"/>
              <a:t>                  BUT</a:t>
            </a:r>
          </a:p>
          <a:p>
            <a:pPr eaLnBrk="1" hangingPunct="1"/>
            <a:r>
              <a:rPr lang="en-US" sz="2400" dirty="0" smtClean="0"/>
              <a:t>No beginning</a:t>
            </a:r>
            <a:endParaRPr lang="en-GB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Matter</a:t>
            </a:r>
            <a:r>
              <a:rPr lang="en-US" sz="2400" u="sng" dirty="0" smtClean="0"/>
              <a:t> continuously </a:t>
            </a:r>
            <a:r>
              <a:rPr lang="en-US" sz="2400" dirty="0" smtClean="0"/>
              <a:t>created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39750" y="4149725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Fred Hoyle</a:t>
            </a:r>
            <a:endParaRPr lang="en-GB" sz="2000" i="1"/>
          </a:p>
        </p:txBody>
      </p:sp>
      <p:pic>
        <p:nvPicPr>
          <p:cNvPr id="20486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2"/>
            <a:ext cx="2475210" cy="23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24944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Box 7"/>
          <p:cNvSpPr txBox="1">
            <a:spLocks noChangeArrowheads="1"/>
          </p:cNvSpPr>
          <p:nvPr/>
        </p:nvSpPr>
        <p:spPr bwMode="auto">
          <a:xfrm>
            <a:off x="179512" y="5661248"/>
            <a:ext cx="2824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Co-produced model</a:t>
            </a:r>
            <a:r>
              <a:rPr lang="en-US" b="1" i="1" dirty="0" smtClean="0"/>
              <a:t>?</a:t>
            </a:r>
          </a:p>
          <a:p>
            <a:r>
              <a:rPr lang="en-US" b="1" i="1" dirty="0" smtClean="0"/>
              <a:t>Deviation?</a:t>
            </a:r>
            <a:endParaRPr lang="en-US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7092280" y="6165304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Large impact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836712"/>
            <a:ext cx="6911975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prediction: eternal </a:t>
            </a:r>
            <a:r>
              <a:rPr lang="en-IE" sz="3600" i="1" dirty="0" smtClean="0"/>
              <a:t>U</a:t>
            </a:r>
            <a:endParaRPr lang="en-GB" sz="3600" i="1" dirty="0" smtClean="0"/>
          </a:p>
        </p:txBody>
      </p:sp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1508" name="TextBox 15"/>
          <p:cNvSpPr txBox="1">
            <a:spLocks noChangeArrowheads="1"/>
          </p:cNvSpPr>
          <p:nvPr/>
        </p:nvSpPr>
        <p:spPr bwMode="auto">
          <a:xfrm>
            <a:off x="395288" y="2398713"/>
            <a:ext cx="5545137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/>
              <a:t> Continuous creation</a:t>
            </a:r>
          </a:p>
          <a:p>
            <a:pPr>
              <a:buFont typeface="Wingdings" pitchFamily="2" charset="2"/>
              <a:buChar char="§"/>
            </a:pPr>
            <a:endParaRPr lang="en-US"/>
          </a:p>
          <a:p>
            <a:pPr>
              <a:buFont typeface="Wingdings" pitchFamily="2" charset="2"/>
              <a:buChar char="§"/>
            </a:pPr>
            <a:r>
              <a:rPr lang="en-US"/>
              <a:t> Density of matter</a:t>
            </a:r>
            <a:r>
              <a:rPr lang="en-US" i="1"/>
              <a:t> </a:t>
            </a:r>
            <a:r>
              <a:rPr lang="en-US"/>
              <a:t>constant </a:t>
            </a:r>
          </a:p>
          <a:p>
            <a:pPr>
              <a:buFont typeface="Wingdings" pitchFamily="2" charset="2"/>
              <a:buChar char="§"/>
            </a:pPr>
            <a:endParaRPr lang="en-US"/>
          </a:p>
          <a:p>
            <a:pPr>
              <a:buFont typeface="Wingdings" pitchFamily="2" charset="2"/>
              <a:buChar char="§"/>
            </a:pPr>
            <a:r>
              <a:rPr lang="en-US"/>
              <a:t> </a:t>
            </a:r>
            <a:r>
              <a:rPr lang="en-US" i="1"/>
              <a:t>U</a:t>
            </a:r>
            <a:r>
              <a:rPr lang="en-US"/>
              <a:t> unchanging, eternal</a:t>
            </a:r>
          </a:p>
          <a:p>
            <a:pPr>
              <a:buFont typeface="Wingdings" pitchFamily="2" charset="2"/>
              <a:buChar char="§"/>
            </a:pPr>
            <a:endParaRPr lang="en-US"/>
          </a:p>
          <a:p>
            <a:pPr>
              <a:buFont typeface="Wingdings" pitchFamily="2" charset="2"/>
              <a:buChar char="§"/>
            </a:pPr>
            <a:r>
              <a:rPr lang="en-US"/>
              <a:t> </a:t>
            </a:r>
            <a:r>
              <a:rPr lang="en-US" u="sng"/>
              <a:t>Distant galaxies similar to present?</a:t>
            </a:r>
          </a:p>
          <a:p>
            <a:pPr>
              <a:buFont typeface="Wingdings" pitchFamily="2" charset="2"/>
              <a:buChar char="§"/>
            </a:pPr>
            <a:endParaRPr lang="en-US" u="sng"/>
          </a:p>
          <a:p>
            <a:pPr>
              <a:buFont typeface="Wingdings" pitchFamily="2" charset="2"/>
              <a:buChar char="§"/>
            </a:pPr>
            <a:r>
              <a:rPr lang="en-US" u="sng"/>
              <a:t> Youngest galaxies similar to present?</a:t>
            </a:r>
          </a:p>
          <a:p>
            <a:endParaRPr lang="en-GB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2133600"/>
            <a:ext cx="22034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17"/>
          <p:cNvSpPr txBox="1">
            <a:spLocks noChangeArrowheads="1"/>
          </p:cNvSpPr>
          <p:nvPr/>
        </p:nvSpPr>
        <p:spPr bwMode="auto">
          <a:xfrm>
            <a:off x="6084888" y="6021388"/>
            <a:ext cx="2838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/>
              <a:t>Falsification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187450" y="404813"/>
            <a:ext cx="7200900" cy="1143000"/>
          </a:xfrm>
        </p:spPr>
        <p:txBody>
          <a:bodyPr/>
          <a:lstStyle/>
          <a:p>
            <a:r>
              <a:rPr lang="en-GB" sz="3600" dirty="0" smtClean="0"/>
              <a:t>Answer: radio-astronomy (1960s)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850" y="1989138"/>
            <a:ext cx="5614988" cy="3540125"/>
          </a:xfrm>
        </p:spPr>
        <p:txBody>
          <a:bodyPr/>
          <a:lstStyle/>
          <a:p>
            <a:r>
              <a:rPr lang="en-GB" sz="2400" smtClean="0"/>
              <a:t>Ryle: radio sources </a:t>
            </a:r>
          </a:p>
          <a:p>
            <a:r>
              <a:rPr lang="en-GB" sz="2400" smtClean="0"/>
              <a:t>Study most distant galaxies</a:t>
            </a:r>
          </a:p>
          <a:p>
            <a:r>
              <a:rPr lang="en-GB" sz="2400" smtClean="0"/>
              <a:t>Study density and intensity</a:t>
            </a:r>
          </a:p>
          <a:p>
            <a:pPr>
              <a:buFontTx/>
              <a:buNone/>
            </a:pPr>
            <a:endParaRPr lang="en-GB" sz="2400" smtClean="0"/>
          </a:p>
          <a:p>
            <a:r>
              <a:rPr lang="en-GB" sz="2400" smtClean="0"/>
              <a:t>Density the same at all times? (SS)</a:t>
            </a:r>
          </a:p>
          <a:p>
            <a:r>
              <a:rPr lang="en-GB" sz="2400" smtClean="0"/>
              <a:t>Or different? (BB)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99592" y="4797152"/>
            <a:ext cx="2870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dirty="0"/>
              <a:t>Answer: </a:t>
            </a:r>
            <a:r>
              <a:rPr lang="en-IE" sz="2800" b="1" i="1" u="sng" dirty="0"/>
              <a:t>different</a:t>
            </a:r>
            <a:r>
              <a:rPr lang="en-IE" sz="2800" b="1" i="1" dirty="0"/>
              <a:t> </a:t>
            </a:r>
            <a:endParaRPr lang="en-GB" sz="2800" b="1" i="1" dirty="0"/>
          </a:p>
          <a:p>
            <a:endParaRPr lang="en-GB" sz="2800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092950" y="2276475"/>
            <a:ext cx="15843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/>
              <a:t>Cambridge</a:t>
            </a:r>
          </a:p>
          <a:p>
            <a:r>
              <a:rPr lang="en-GB" b="1" i="1"/>
              <a:t>3C survey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3500438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164388" y="5949950"/>
            <a:ext cx="1666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/>
              <a:t>Martin Ryle</a:t>
            </a:r>
          </a:p>
        </p:txBody>
      </p:sp>
      <p:sp>
        <p:nvSpPr>
          <p:cNvPr id="22536" name="TextBox 8"/>
          <p:cNvSpPr txBox="1">
            <a:spLocks noChangeArrowheads="1"/>
          </p:cNvSpPr>
          <p:nvPr/>
        </p:nvSpPr>
        <p:spPr bwMode="auto">
          <a:xfrm>
            <a:off x="1331640" y="5877272"/>
            <a:ext cx="1690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dirty="0"/>
              <a:t>PULSARS!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5373216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Blow for SS</a:t>
            </a:r>
            <a:endParaRPr lang="en-GB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913" y="765175"/>
            <a:ext cx="6985000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Radio-astronomy: CMB (1965) </a:t>
            </a:r>
            <a:endParaRPr lang="en-GB" sz="360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2667000"/>
            <a:ext cx="3581400" cy="2417763"/>
          </a:xfrm>
        </p:spPr>
        <p:txBody>
          <a:bodyPr/>
          <a:lstStyle/>
          <a:p>
            <a:pPr eaLnBrk="1" hangingPunct="1"/>
            <a:r>
              <a:rPr lang="en-US" sz="2400" smtClean="0"/>
              <a:t>radio-astronomy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microwave frequency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temperature 3 K</a:t>
            </a:r>
            <a:endParaRPr lang="en-GB" sz="2400" smtClean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228600" y="1600200"/>
            <a:ext cx="4800600" cy="3221038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5795963" y="5300663"/>
            <a:ext cx="258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Echo of </a:t>
            </a:r>
            <a:r>
              <a:rPr lang="en-US" b="1" i="1">
                <a:solidFill>
                  <a:srgbClr val="FF0000"/>
                </a:solidFill>
              </a:rPr>
              <a:t>Big Bang!</a:t>
            </a:r>
            <a:endParaRPr lang="en-GB" b="1" i="1">
              <a:solidFill>
                <a:srgbClr val="FF0000"/>
              </a:solidFill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5148263" y="1916113"/>
            <a:ext cx="3671887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 u="sng"/>
              <a:t>CMB observed accidentally</a:t>
            </a:r>
            <a:endParaRPr lang="en-GB" u="sng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562600"/>
            <a:ext cx="48863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1600200" y="5029200"/>
            <a:ext cx="218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Penzias and Wilson</a:t>
            </a:r>
            <a:endParaRPr lang="en-GB" sz="2000" i="1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6969125" y="6093296"/>
            <a:ext cx="2174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Gamow ignored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</p:spPr>
        <p:txBody>
          <a:bodyPr/>
          <a:lstStyle/>
          <a:p>
            <a:pPr eaLnBrk="1" hangingPunct="1"/>
            <a:r>
              <a:rPr lang="en-IE" sz="3600" smtClean="0"/>
              <a:t>Modern measurements of CMB</a:t>
            </a:r>
            <a:endParaRPr lang="en-GB" sz="3600" smtClean="0"/>
          </a:p>
        </p:txBody>
      </p:sp>
      <p:pic>
        <p:nvPicPr>
          <p:cNvPr id="24579" name="Picture 5" descr="cobes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2209800"/>
            <a:ext cx="4114800" cy="3840163"/>
          </a:xfrm>
          <a:noFill/>
        </p:spPr>
      </p:pic>
      <p:pic>
        <p:nvPicPr>
          <p:cNvPr id="24580" name="Picture 6" descr="cobe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2209800"/>
            <a:ext cx="3657600" cy="2071688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5029200" y="46482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accurate measurements 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full spectrum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perfect fit with theory</a:t>
            </a: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1066800" y="6248400"/>
            <a:ext cx="245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COBE satellite (1992)</a:t>
            </a:r>
            <a:endParaRPr lang="en-GB" sz="2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705600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Cosmic background radiation</a:t>
            </a:r>
            <a:r>
              <a:rPr lang="en-IE" smtClean="0"/>
              <a:t> </a:t>
            </a:r>
            <a:endParaRPr lang="en-GB" smtClean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4786313" y="2357438"/>
            <a:ext cx="4038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expected temperature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expected frequency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  perfect blackbody spectrum</a:t>
            </a:r>
          </a:p>
        </p:txBody>
      </p:sp>
      <p:graphicFrame>
        <p:nvGraphicFramePr>
          <p:cNvPr id="9218" name="Object 8"/>
          <p:cNvGraphicFramePr>
            <a:graphicFrameLocks noChangeAspect="1"/>
          </p:cNvGraphicFramePr>
          <p:nvPr>
            <p:ph type="body" sz="half" idx="1"/>
          </p:nvPr>
        </p:nvGraphicFramePr>
        <p:xfrm>
          <a:off x="0" y="2362200"/>
          <a:ext cx="4191000" cy="3359150"/>
        </p:xfrm>
        <a:graphic>
          <a:graphicData uri="http://schemas.openxmlformats.org/presentationml/2006/ole">
            <p:oleObj spid="_x0000_s9218" name="Photo Editor Photo" r:id="rId3" imgW="3648584" imgH="2924583" progId="">
              <p:embed/>
            </p:oleObj>
          </a:graphicData>
        </a:graphic>
      </p:graphicFrame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1285875" y="5857875"/>
            <a:ext cx="1603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/>
              <a:t>COBE (1992)</a:t>
            </a:r>
            <a:endParaRPr lang="en-GB" sz="2000"/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857250" y="6215063"/>
            <a:ext cx="233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/>
              <a:t>Nobel Prize 2006</a:t>
            </a:r>
            <a:endParaRPr lang="en-GB" b="1" i="1" u="sng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929188" y="4714875"/>
            <a:ext cx="34099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/>
              <a:t> radiation </a:t>
            </a:r>
            <a:r>
              <a:rPr lang="en-US" i="1" u="sng"/>
              <a:t>quite </a:t>
            </a:r>
            <a:r>
              <a:rPr lang="en-US" i="1"/>
              <a:t>uniform?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/>
              <a:t>1 in 10,000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/>
              <a:t> galaxy formation?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514600" y="381000"/>
            <a:ext cx="5657850" cy="1143000"/>
          </a:xfrm>
        </p:spPr>
        <p:txBody>
          <a:bodyPr/>
          <a:lstStyle/>
          <a:p>
            <a:pPr eaLnBrk="1" hangingPunct="1"/>
            <a:r>
              <a:rPr lang="en-IE" dirty="0" smtClean="0"/>
              <a:t>Cosmology Today</a:t>
            </a:r>
            <a:endParaRPr lang="en-GB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625975"/>
            <a:ext cx="4320480" cy="2232025"/>
          </a:xfrm>
        </p:spPr>
        <p:txBody>
          <a:bodyPr/>
          <a:lstStyle/>
          <a:p>
            <a:pPr eaLnBrk="1" hangingPunct="1">
              <a:buNone/>
            </a:pPr>
            <a:endParaRPr lang="en-IE" sz="2400" b="1" dirty="0" smtClean="0"/>
          </a:p>
          <a:p>
            <a:pPr eaLnBrk="1" hangingPunct="1"/>
            <a:r>
              <a:rPr lang="en-IE" sz="2400" b="1" dirty="0" smtClean="0"/>
              <a:t>Cosmic inflation  (CMB)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b="1" dirty="0" smtClean="0"/>
              <a:t>Dark energy</a:t>
            </a:r>
            <a:r>
              <a:rPr lang="en-IE" sz="2400" dirty="0" smtClean="0"/>
              <a:t>  </a:t>
            </a:r>
            <a:r>
              <a:rPr lang="en-IE" sz="2400" b="1" dirty="0" smtClean="0"/>
              <a:t>(CMB)</a:t>
            </a:r>
          </a:p>
          <a:p>
            <a:pPr eaLnBrk="1" hangingPunct="1"/>
            <a:endParaRPr lang="en-IE" sz="2400" dirty="0" smtClean="0"/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5867400" y="5562600"/>
            <a:ext cx="25555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What happened at BB</a:t>
            </a:r>
            <a:r>
              <a:rPr lang="en-IE" sz="2000" i="1" dirty="0" smtClean="0"/>
              <a:t>?</a:t>
            </a:r>
          </a:p>
          <a:p>
            <a:r>
              <a:rPr lang="en-IE" sz="2000" i="1" dirty="0" smtClean="0"/>
              <a:t>    Quantum gravity</a:t>
            </a:r>
          </a:p>
          <a:p>
            <a:endParaRPr lang="en-IE" sz="2000" i="1" dirty="0"/>
          </a:p>
        </p:txBody>
      </p:sp>
      <p:pic>
        <p:nvPicPr>
          <p:cNvPr id="2663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362200"/>
            <a:ext cx="28194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755576" y="4077072"/>
            <a:ext cx="33025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u="sng" dirty="0" smtClean="0"/>
              <a:t>Singularity </a:t>
            </a:r>
            <a:r>
              <a:rPr lang="en-IE" i="1" u="sng" dirty="0"/>
              <a:t>at time zero?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2276872"/>
            <a:ext cx="4297267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IE" b="1" dirty="0" smtClean="0"/>
              <a:t>  Strong </a:t>
            </a:r>
            <a:r>
              <a:rPr lang="en-IE" b="1" dirty="0"/>
              <a:t>evidence for relativity</a:t>
            </a:r>
          </a:p>
          <a:p>
            <a:pPr eaLnBrk="1" hangingPunct="1">
              <a:buNone/>
            </a:pPr>
            <a:r>
              <a:rPr lang="en-IE" i="1" dirty="0"/>
              <a:t>           </a:t>
            </a:r>
            <a:r>
              <a:rPr lang="en-IE" sz="2000" i="1" dirty="0"/>
              <a:t>Black holes, </a:t>
            </a:r>
            <a:r>
              <a:rPr lang="en-IE" sz="2000" i="1" dirty="0" smtClean="0"/>
              <a:t>GPS</a:t>
            </a:r>
          </a:p>
          <a:p>
            <a:pPr eaLnBrk="1" hangingPunct="1">
              <a:buNone/>
            </a:pPr>
            <a:endParaRPr lang="en-IE" sz="2000" i="1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en-IE" b="1" dirty="0" smtClean="0"/>
              <a:t>  Hawking  theorems</a:t>
            </a:r>
            <a:endParaRPr lang="en-IE" b="1" dirty="0"/>
          </a:p>
          <a:p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http://chandra.harvard.edu/photo/2004/darkenergy/future_unive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667000" y="6248400"/>
            <a:ext cx="3787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/>
              <a:t>Revised Friedmann universes</a:t>
            </a:r>
            <a:endParaRPr lang="en-GB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 descr="Large confetti"/>
          <p:cNvSpPr>
            <a:spLocks noGrp="1"/>
          </p:cNvSpPr>
          <p:nvPr>
            <p:ph type="title"/>
          </p:nvPr>
        </p:nvSpPr>
        <p:spPr>
          <a:xfrm>
            <a:off x="2051050" y="333375"/>
            <a:ext cx="4537075" cy="1143000"/>
          </a:xfrm>
        </p:spPr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11560" y="1905000"/>
            <a:ext cx="6985148" cy="4953000"/>
          </a:xfrm>
        </p:spPr>
        <p:txBody>
          <a:bodyPr/>
          <a:lstStyle/>
          <a:p>
            <a:r>
              <a:rPr lang="en-US" sz="2400" dirty="0" smtClean="0"/>
              <a:t>Evidence for BB model (expanding U 1929)</a:t>
            </a:r>
          </a:p>
          <a:p>
            <a:r>
              <a:rPr lang="en-US" sz="2400" dirty="0" smtClean="0"/>
              <a:t>Accepted by relativists (1933)</a:t>
            </a:r>
          </a:p>
          <a:p>
            <a:r>
              <a:rPr lang="en-US" sz="2400" dirty="0" smtClean="0"/>
              <a:t>Resisted by physics community </a:t>
            </a:r>
          </a:p>
          <a:p>
            <a:endParaRPr lang="en-US" sz="2400" dirty="0" smtClean="0"/>
          </a:p>
          <a:p>
            <a:r>
              <a:rPr lang="en-US" sz="2400" dirty="0" smtClean="0"/>
              <a:t>New avenues of evidence for BB (1948,49)</a:t>
            </a:r>
          </a:p>
          <a:p>
            <a:r>
              <a:rPr lang="en-US" sz="2400" dirty="0" smtClean="0"/>
              <a:t>Ignored by physics community</a:t>
            </a:r>
          </a:p>
          <a:p>
            <a:r>
              <a:rPr lang="en-US" sz="2400" dirty="0" smtClean="0"/>
              <a:t>Rise of rival SS model (1950)</a:t>
            </a:r>
          </a:p>
          <a:p>
            <a:endParaRPr lang="en-US" sz="2400" dirty="0" smtClean="0"/>
          </a:p>
          <a:p>
            <a:r>
              <a:rPr lang="en-US" sz="2400" dirty="0" smtClean="0"/>
              <a:t>Defeat of SS model (</a:t>
            </a:r>
            <a:r>
              <a:rPr lang="en-US" sz="2400" dirty="0" err="1" smtClean="0"/>
              <a:t>radiogalaxies</a:t>
            </a:r>
            <a:r>
              <a:rPr lang="en-US" sz="2400" dirty="0" smtClean="0"/>
              <a:t>, 1960)</a:t>
            </a:r>
          </a:p>
          <a:p>
            <a:r>
              <a:rPr lang="en-US" sz="2400" dirty="0" smtClean="0"/>
              <a:t>New evidence for BB (CMB 1965)</a:t>
            </a:r>
          </a:p>
          <a:p>
            <a:r>
              <a:rPr lang="en-US" sz="2400" dirty="0" smtClean="0"/>
              <a:t>Model gradually accepted (1968..)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040437" y="6165304"/>
            <a:ext cx="31035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Latest: cyclic universe?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005064"/>
            <a:ext cx="232609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2397</TotalTime>
  <Words>827</Words>
  <Application>Microsoft Office PowerPoint</Application>
  <PresentationFormat>On-screen Show (4:3)</PresentationFormat>
  <Paragraphs>235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Ricepaper</vt:lpstr>
      <vt:lpstr>Photo Editor Photo</vt:lpstr>
      <vt:lpstr>The Big Bang: Fact or Fiction?</vt:lpstr>
      <vt:lpstr>   Cosmology</vt:lpstr>
      <vt:lpstr>Greek cosmology The geocentric universe</vt:lpstr>
      <vt:lpstr>Newton   (1642-1727)</vt:lpstr>
      <vt:lpstr>  20th cent astronomy: the galaxies</vt:lpstr>
      <vt:lpstr>   The expanding universe</vt:lpstr>
      <vt:lpstr>Note:  Doppler Effect</vt:lpstr>
      <vt:lpstr>The origin of the universe</vt:lpstr>
      <vt:lpstr>Lemaitre: Age of the universe</vt:lpstr>
      <vt:lpstr> Reception (classical): nonsense! </vt:lpstr>
      <vt:lpstr>Reception: general relativity</vt:lpstr>
      <vt:lpstr>Reception (relativity): nonsense!</vt:lpstr>
      <vt:lpstr>The Big Bang model</vt:lpstr>
      <vt:lpstr>Predictions of Big Bang model</vt:lpstr>
      <vt:lpstr>1940s: nuclear physics</vt:lpstr>
      <vt:lpstr>BB prediction 3: microwave background</vt:lpstr>
      <vt:lpstr>Instead: steady-state model (1950s)</vt:lpstr>
      <vt:lpstr>Steady-State prediction: eternal U</vt:lpstr>
      <vt:lpstr>Answer: radio-astronomy (1960s)</vt:lpstr>
      <vt:lpstr>Radio-astronomy: CMB (1965) </vt:lpstr>
      <vt:lpstr>Modern measurements of CMB</vt:lpstr>
      <vt:lpstr>Cosmic background radiation </vt:lpstr>
      <vt:lpstr>Cosmology Today</vt:lpstr>
      <vt:lpstr>Slide 24</vt:lpstr>
      <vt:lpstr>Summary</vt:lpstr>
    </vt:vector>
  </TitlesOfParts>
  <Company>WIT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coraifeartaigh</cp:lastModifiedBy>
  <cp:revision>362</cp:revision>
  <dcterms:created xsi:type="dcterms:W3CDTF">2007-01-31T14:00:56Z</dcterms:created>
  <dcterms:modified xsi:type="dcterms:W3CDTF">2010-10-27T01:07:16Z</dcterms:modified>
</cp:coreProperties>
</file>