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75"/>
  </p:notesMasterIdLst>
  <p:handoutMasterIdLst>
    <p:handoutMasterId r:id="rId76"/>
  </p:handoutMasterIdLst>
  <p:sldIdLst>
    <p:sldId id="553" r:id="rId2"/>
    <p:sldId id="582" r:id="rId3"/>
    <p:sldId id="640" r:id="rId4"/>
    <p:sldId id="644" r:id="rId5"/>
    <p:sldId id="583" r:id="rId6"/>
    <p:sldId id="547" r:id="rId7"/>
    <p:sldId id="631" r:id="rId8"/>
    <p:sldId id="604" r:id="rId9"/>
    <p:sldId id="632" r:id="rId10"/>
    <p:sldId id="635" r:id="rId11"/>
    <p:sldId id="605" r:id="rId12"/>
    <p:sldId id="611" r:id="rId13"/>
    <p:sldId id="613" r:id="rId14"/>
    <p:sldId id="637" r:id="rId15"/>
    <p:sldId id="638" r:id="rId16"/>
    <p:sldId id="639" r:id="rId17"/>
    <p:sldId id="619" r:id="rId18"/>
    <p:sldId id="620" r:id="rId19"/>
    <p:sldId id="557" r:id="rId20"/>
    <p:sldId id="559" r:id="rId21"/>
    <p:sldId id="568" r:id="rId22"/>
    <p:sldId id="597" r:id="rId23"/>
    <p:sldId id="598" r:id="rId24"/>
    <p:sldId id="538" r:id="rId25"/>
    <p:sldId id="544" r:id="rId26"/>
    <p:sldId id="539" r:id="rId27"/>
    <p:sldId id="641" r:id="rId28"/>
    <p:sldId id="642" r:id="rId29"/>
    <p:sldId id="599" r:id="rId30"/>
    <p:sldId id="595" r:id="rId31"/>
    <p:sldId id="589" r:id="rId32"/>
    <p:sldId id="607" r:id="rId33"/>
    <p:sldId id="609" r:id="rId34"/>
    <p:sldId id="610" r:id="rId35"/>
    <p:sldId id="646" r:id="rId36"/>
    <p:sldId id="647" r:id="rId37"/>
    <p:sldId id="565" r:id="rId38"/>
    <p:sldId id="601" r:id="rId39"/>
    <p:sldId id="564" r:id="rId40"/>
    <p:sldId id="563" r:id="rId41"/>
    <p:sldId id="628" r:id="rId42"/>
    <p:sldId id="593" r:id="rId43"/>
    <p:sldId id="623" r:id="rId44"/>
    <p:sldId id="621" r:id="rId45"/>
    <p:sldId id="626" r:id="rId46"/>
    <p:sldId id="629" r:id="rId47"/>
    <p:sldId id="551" r:id="rId48"/>
    <p:sldId id="581" r:id="rId49"/>
    <p:sldId id="552" r:id="rId50"/>
    <p:sldId id="513" r:id="rId51"/>
    <p:sldId id="548" r:id="rId52"/>
    <p:sldId id="444" r:id="rId53"/>
    <p:sldId id="596" r:id="rId54"/>
    <p:sldId id="566" r:id="rId55"/>
    <p:sldId id="591" r:id="rId56"/>
    <p:sldId id="541" r:id="rId57"/>
    <p:sldId id="579" r:id="rId58"/>
    <p:sldId id="571" r:id="rId59"/>
    <p:sldId id="560" r:id="rId60"/>
    <p:sldId id="561" r:id="rId61"/>
    <p:sldId id="562" r:id="rId62"/>
    <p:sldId id="612" r:id="rId63"/>
    <p:sldId id="624" r:id="rId64"/>
    <p:sldId id="586" r:id="rId65"/>
    <p:sldId id="622" r:id="rId66"/>
    <p:sldId id="625" r:id="rId67"/>
    <p:sldId id="627" r:id="rId68"/>
    <p:sldId id="585" r:id="rId69"/>
    <p:sldId id="643" r:id="rId70"/>
    <p:sldId id="633" r:id="rId71"/>
    <p:sldId id="606" r:id="rId72"/>
    <p:sldId id="636" r:id="rId73"/>
    <p:sldId id="645" r:id="rId74"/>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57" autoAdjust="0"/>
    <p:restoredTop sz="88099" autoAdjust="0"/>
  </p:normalViewPr>
  <p:slideViewPr>
    <p:cSldViewPr>
      <p:cViewPr>
        <p:scale>
          <a:sx n="75" d="100"/>
          <a:sy n="75" d="100"/>
        </p:scale>
        <p:origin x="-180" y="5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6" d="100"/>
          <a:sy n="56" d="100"/>
        </p:scale>
        <p:origin x="-186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7.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542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542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542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457760B1-FBE3-4CF4-9BD8-B23CECB34567}" type="slidenum">
              <a:rPr lang="en-GB"/>
              <a:pPr>
                <a:defRPr/>
              </a:pPr>
              <a:t>‹#›</a:t>
            </a:fld>
            <a:endParaRPr lang="en-GB"/>
          </a:p>
        </p:txBody>
      </p:sp>
    </p:spTree>
    <p:extLst>
      <p:ext uri="{BB962C8B-B14F-4D97-AF65-F5344CB8AC3E}">
        <p14:creationId xmlns:p14="http://schemas.microsoft.com/office/powerpoint/2010/main" val="1977459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5120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0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0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5120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78766459-26E8-400E-983A-610834400542}" type="slidenum">
              <a:rPr lang="en-GB"/>
              <a:pPr>
                <a:defRPr/>
              </a:pPr>
              <a:t>‹#›</a:t>
            </a:fld>
            <a:endParaRPr lang="en-GB"/>
          </a:p>
        </p:txBody>
      </p:sp>
    </p:spTree>
    <p:extLst>
      <p:ext uri="{BB962C8B-B14F-4D97-AF65-F5344CB8AC3E}">
        <p14:creationId xmlns:p14="http://schemas.microsoft.com/office/powerpoint/2010/main" val="11224721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1</a:t>
            </a:fld>
            <a:endParaRPr lang="en-GB"/>
          </a:p>
        </p:txBody>
      </p:sp>
    </p:spTree>
    <p:extLst>
      <p:ext uri="{BB962C8B-B14F-4D97-AF65-F5344CB8AC3E}">
        <p14:creationId xmlns:p14="http://schemas.microsoft.com/office/powerpoint/2010/main" val="1359736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3</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4</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5</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6</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8</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11</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12</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13</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14</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15</a:t>
            </a:fld>
            <a:endParaRPr lang="en-GB"/>
          </a:p>
        </p:txBody>
      </p:sp>
    </p:spTree>
    <p:extLst>
      <p:ext uri="{BB962C8B-B14F-4D97-AF65-F5344CB8AC3E}">
        <p14:creationId xmlns:p14="http://schemas.microsoft.com/office/powerpoint/2010/main" val="3589208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32</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33</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49</a:t>
            </a:fld>
            <a:endParaRPr lang="en-GB"/>
          </a:p>
        </p:txBody>
      </p:sp>
    </p:spTree>
    <p:extLst>
      <p:ext uri="{BB962C8B-B14F-4D97-AF65-F5344CB8AC3E}">
        <p14:creationId xmlns:p14="http://schemas.microsoft.com/office/powerpoint/2010/main" val="3589208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69</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70</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71</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72</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52600" y="44624"/>
            <a:ext cx="6553200" cy="1143000"/>
          </a:xfrm>
        </p:spPr>
        <p:txBody>
          <a:bodyPr/>
          <a:lstStyle/>
          <a:p>
            <a:r>
              <a:rPr lang="en-US" dirty="0" smtClean="0"/>
              <a:t>Click to edit Master title style</a:t>
            </a:r>
            <a:endParaRPr lang="en-I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cxnSp>
        <p:nvCxnSpPr>
          <p:cNvPr id="8" name="Straight Connector 7"/>
          <p:cNvCxnSpPr/>
          <p:nvPr userDrawn="1"/>
        </p:nvCxnSpPr>
        <p:spPr bwMode="auto">
          <a:xfrm>
            <a:off x="0" y="1412776"/>
            <a:ext cx="8460000" cy="0"/>
          </a:xfrm>
          <a:prstGeom prst="line">
            <a:avLst/>
          </a:prstGeom>
          <a:solidFill>
            <a:schemeClr val="accent1"/>
          </a:solidFill>
          <a:ln w="88900" cap="flat" cmpd="sng" algn="ctr">
            <a:solidFill>
              <a:schemeClr val="bg2"/>
            </a:solidFill>
            <a:prstDash val="solid"/>
            <a:miter lim="800000"/>
            <a:headEnd type="none" w="med" len="med"/>
            <a:tailEnd type="none" w="med" len="med"/>
          </a:ln>
          <a:effectLst/>
        </p:spPr>
      </p:cxnSp>
      <p:sp>
        <p:nvSpPr>
          <p:cNvPr id="10" name="Rectangle 9" descr="Large confetti"/>
          <p:cNvSpPr txBox="1">
            <a:spLocks noChangeArrowheads="1"/>
          </p:cNvSpPr>
          <p:nvPr userDrawn="1"/>
        </p:nvSpPr>
        <p:spPr bwMode="auto">
          <a:xfrm>
            <a:off x="323528" y="-1792"/>
            <a:ext cx="792000" cy="13752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defPPr>
              <a:defRPr lang="en-GB"/>
            </a:defPPr>
            <a:lvl1pPr algn="r" rtl="0" fontAlgn="base">
              <a:spcBef>
                <a:spcPct val="0"/>
              </a:spcBef>
              <a:spcAft>
                <a:spcPct val="0"/>
              </a:spcAft>
              <a:defRPr sz="1400" kern="1200">
                <a:solidFill>
                  <a:schemeClr val="bg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334302C7-F13C-41F6-A496-5CAE37F6C862}"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6858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FE942C2C-EB2F-4DB4-905E-81245C2760BD}"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9" descr="Large confetti"/>
          <p:cNvSpPr>
            <a:spLocks noGrp="1" noChangeArrowheads="1"/>
          </p:cNvSpPr>
          <p:nvPr>
            <p:ph type="sldNum" sz="quarter" idx="12"/>
          </p:nvPr>
        </p:nvSpPr>
        <p:spPr>
          <a:ln/>
        </p:spPr>
        <p:txBody>
          <a:bodyPr/>
          <a:lstStyle>
            <a:lvl1pPr>
              <a:defRPr/>
            </a:lvl1pPr>
          </a:lstStyle>
          <a:p>
            <a:pPr>
              <a:defRPr/>
            </a:pPr>
            <a:fld id="{2689BD2D-3969-434C-899F-C80634A2D620}"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9" descr="Large confetti"/>
          <p:cNvSpPr>
            <a:spLocks noGrp="1" noChangeArrowheads="1"/>
          </p:cNvSpPr>
          <p:nvPr>
            <p:ph type="sldNum" sz="quarter" idx="12"/>
          </p:nvPr>
        </p:nvSpPr>
        <p:spPr>
          <a:ln/>
        </p:spPr>
        <p:txBody>
          <a:bodyPr/>
          <a:lstStyle>
            <a:lvl1pPr>
              <a:defRPr/>
            </a:lvl1pPr>
          </a:lstStyle>
          <a:p>
            <a:pPr>
              <a:defRPr/>
            </a:pPr>
            <a:fld id="{F801877C-FFBA-41C6-BB14-60651E4E90D7}"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9" descr="Large confetti"/>
          <p:cNvSpPr>
            <a:spLocks noGrp="1" noChangeArrowheads="1"/>
          </p:cNvSpPr>
          <p:nvPr>
            <p:ph type="sldNum" sz="quarter" idx="12"/>
          </p:nvPr>
        </p:nvSpPr>
        <p:spPr>
          <a:ln/>
        </p:spPr>
        <p:txBody>
          <a:bodyPr/>
          <a:lstStyle>
            <a:lvl1pPr>
              <a:defRPr/>
            </a:lvl1pPr>
          </a:lstStyle>
          <a:p>
            <a:pPr>
              <a:defRPr/>
            </a:pPr>
            <a:fld id="{B603DC3C-F6E4-43D9-B550-1EDC9F3A4378}"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1036D610-4CE3-44EB-AB17-398548BDB5D1}"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D0AF1218-95B4-4D84-AC5B-BA9E80BCD82B}"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2FD20D09-EAAB-4C17-A1C5-8AA08B5A67FC}"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B1D3A168-F683-46AC-A338-8600CD87A4B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52600" y="228600"/>
            <a:ext cx="6553200" cy="1143000"/>
          </a:xfrm>
        </p:spPr>
        <p:txBody>
          <a:bodyPr/>
          <a:lstStyle/>
          <a:p>
            <a:r>
              <a:rPr lang="en-US" smtClean="0"/>
              <a:t>Click to edit Master title style</a:t>
            </a:r>
            <a:endParaRPr lang="en-IE"/>
          </a:p>
        </p:txBody>
      </p:sp>
      <p:sp>
        <p:nvSpPr>
          <p:cNvPr id="3" name="ClipArt Placeholder 2"/>
          <p:cNvSpPr>
            <a:spLocks noGrp="1"/>
          </p:cNvSpPr>
          <p:nvPr>
            <p:ph type="clipArt" sz="half" idx="1"/>
          </p:nvPr>
        </p:nvSpPr>
        <p:spPr>
          <a:xfrm>
            <a:off x="685800" y="1905000"/>
            <a:ext cx="3810000" cy="4191000"/>
          </a:xfrm>
        </p:spPr>
        <p:txBody>
          <a:bodyPr/>
          <a:lstStyle/>
          <a:p>
            <a:pPr lvl="0"/>
            <a:endParaRPr lang="en-IE" noProof="0" smtClean="0"/>
          </a:p>
        </p:txBody>
      </p:sp>
      <p:sp>
        <p:nvSpPr>
          <p:cNvPr id="4" name="Text Placeholder 3"/>
          <p:cNvSpPr>
            <a:spLocks noGrp="1"/>
          </p:cNvSpPr>
          <p:nvPr>
            <p:ph type="body" sz="half" idx="2"/>
          </p:nvPr>
        </p:nvSpPr>
        <p:spPr>
          <a:xfrm>
            <a:off x="4648200" y="1905000"/>
            <a:ext cx="38100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1CC3C4AB-C00C-4510-979F-94F780379E3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42" name="Rectangle 2" descr="Large confetti"/>
          <p:cNvSpPr>
            <a:spLocks noGrp="1" noChangeArrowheads="1"/>
          </p:cNvSpPr>
          <p:nvPr>
            <p:ph type="title"/>
          </p:nvPr>
        </p:nvSpPr>
        <p:spPr bwMode="auto">
          <a:xfrm>
            <a:off x="1752600" y="228600"/>
            <a:ext cx="6553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685800" y="1905000"/>
            <a:ext cx="77724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458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Times New Roman" charset="0"/>
              </a:defRPr>
            </a:lvl1pPr>
          </a:lstStyle>
          <a:p>
            <a:pPr>
              <a:defRPr/>
            </a:pPr>
            <a:endParaRPr lang="en-GB"/>
          </a:p>
        </p:txBody>
      </p:sp>
      <p:sp>
        <p:nvSpPr>
          <p:cNvPr id="245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Times New Roman" charset="0"/>
              </a:defRPr>
            </a:lvl1pPr>
          </a:lstStyle>
          <a:p>
            <a:pPr>
              <a:defRPr/>
            </a:pPr>
            <a:endParaRPr lang="en-GB"/>
          </a:p>
        </p:txBody>
      </p:sp>
      <p:sp>
        <p:nvSpPr>
          <p:cNvPr id="24582" name="Rectangle 6"/>
          <p:cNvSpPr>
            <a:spLocks noChangeArrowheads="1"/>
          </p:cNvSpPr>
          <p:nvPr/>
        </p:nvSpPr>
        <p:spPr bwMode="auto">
          <a:xfrm>
            <a:off x="0" y="1512888"/>
            <a:ext cx="8458200" cy="87312"/>
          </a:xfrm>
          <a:prstGeom prst="rect">
            <a:avLst/>
          </a:prstGeom>
          <a:solidFill>
            <a:schemeClr val="bg2"/>
          </a:solidFill>
          <a:ln w="9525">
            <a:noFill/>
            <a:miter lim="800000"/>
            <a:headEnd/>
            <a:tailEnd/>
          </a:ln>
          <a:effectLst/>
        </p:spPr>
        <p:txBody>
          <a:bodyPr wrap="none" anchor="ctr"/>
          <a:lstStyle/>
          <a:p>
            <a:pPr algn="ctr">
              <a:defRPr/>
            </a:pPr>
            <a:endParaRPr kumimoji="1" lang="en-US">
              <a:latin typeface="Times New Roman" charset="0"/>
            </a:endParaRPr>
          </a:p>
        </p:txBody>
      </p:sp>
      <p:sp>
        <p:nvSpPr>
          <p:cNvPr id="24583" name="Rectangle 7" descr="Large confetti"/>
          <p:cNvSpPr>
            <a:spLocks noChangeArrowheads="1"/>
          </p:cNvSpPr>
          <p:nvPr/>
        </p:nvSpPr>
        <p:spPr bwMode="ltGray">
          <a:xfrm>
            <a:off x="247650" y="0"/>
            <a:ext cx="793750" cy="1841500"/>
          </a:xfrm>
          <a:prstGeom prst="rect">
            <a:avLst/>
          </a:prstGeom>
          <a:pattFill prst="lgConfetti">
            <a:fgClr>
              <a:schemeClr val="accent2"/>
            </a:fgClr>
            <a:bgClr>
              <a:schemeClr val="folHlink"/>
            </a:bgClr>
          </a:pattFill>
          <a:ln w="9525">
            <a:noFill/>
            <a:miter lim="800000"/>
            <a:headEnd/>
            <a:tailEnd/>
          </a:ln>
          <a:effectLst/>
        </p:spPr>
        <p:txBody>
          <a:bodyPr wrap="none" anchor="ctr"/>
          <a:lstStyle/>
          <a:p>
            <a:pPr algn="ctr">
              <a:defRPr/>
            </a:pPr>
            <a:endParaRPr kumimoji="1" lang="en-US">
              <a:latin typeface="Times New Roman" charset="0"/>
            </a:endParaRPr>
          </a:p>
        </p:txBody>
      </p:sp>
      <p:sp>
        <p:nvSpPr>
          <p:cNvPr id="24584" name="Rectangle 8"/>
          <p:cNvSpPr>
            <a:spLocks noChangeArrowheads="1"/>
          </p:cNvSpPr>
          <p:nvPr/>
        </p:nvSpPr>
        <p:spPr bwMode="auto">
          <a:xfrm>
            <a:off x="7067550" y="6553200"/>
            <a:ext cx="2076450" cy="79375"/>
          </a:xfrm>
          <a:prstGeom prst="rect">
            <a:avLst/>
          </a:prstGeom>
          <a:solidFill>
            <a:schemeClr val="bg2"/>
          </a:solidFill>
          <a:ln w="9525">
            <a:noFill/>
            <a:miter lim="800000"/>
            <a:headEnd/>
            <a:tailEnd/>
          </a:ln>
          <a:effectLst/>
        </p:spPr>
        <p:txBody>
          <a:bodyPr wrap="none" anchor="ctr"/>
          <a:lstStyle/>
          <a:p>
            <a:pPr algn="ctr">
              <a:defRPr/>
            </a:pPr>
            <a:endParaRPr kumimoji="1" lang="en-US">
              <a:latin typeface="Times New Roman" charset="0"/>
            </a:endParaRPr>
          </a:p>
        </p:txBody>
      </p:sp>
      <p:sp>
        <p:nvSpPr>
          <p:cNvPr id="24585" name="Rectangle 9" descr="Large confetti"/>
          <p:cNvSpPr>
            <a:spLocks noGrp="1" noChangeArrowheads="1"/>
          </p:cNvSpPr>
          <p:nvPr>
            <p:ph type="sldNum" sz="quarter" idx="4"/>
          </p:nvPr>
        </p:nvSpPr>
        <p:spPr bwMode="auto">
          <a:xfrm>
            <a:off x="8216900" y="6248400"/>
            <a:ext cx="533400" cy="6096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lvl1pPr algn="r">
              <a:defRPr sz="1400">
                <a:solidFill>
                  <a:schemeClr val="bg1"/>
                </a:solidFill>
                <a:latin typeface="Times New Roman" charset="0"/>
              </a:defRPr>
            </a:lvl1pPr>
          </a:lstStyle>
          <a:p>
            <a:pPr>
              <a:defRPr/>
            </a:pPr>
            <a:fld id="{A5342CE8-4CDE-4ACC-93BE-0156D227F601}"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imes New Roman" charset="0"/>
        </a:defRPr>
      </a:lvl2pPr>
      <a:lvl3pPr algn="l" rtl="0" eaLnBrk="0" fontAlgn="base" hangingPunct="0">
        <a:spcBef>
          <a:spcPct val="0"/>
        </a:spcBef>
        <a:spcAft>
          <a:spcPct val="0"/>
        </a:spcAft>
        <a:defRPr sz="4000">
          <a:solidFill>
            <a:schemeClr val="tx2"/>
          </a:solidFill>
          <a:latin typeface="Times New Roman" charset="0"/>
        </a:defRPr>
      </a:lvl3pPr>
      <a:lvl4pPr algn="l" rtl="0" eaLnBrk="0" fontAlgn="base" hangingPunct="0">
        <a:spcBef>
          <a:spcPct val="0"/>
        </a:spcBef>
        <a:spcAft>
          <a:spcPct val="0"/>
        </a:spcAft>
        <a:defRPr sz="4000">
          <a:solidFill>
            <a:schemeClr val="tx2"/>
          </a:solidFill>
          <a:latin typeface="Times New Roman" charset="0"/>
        </a:defRPr>
      </a:lvl4pPr>
      <a:lvl5pPr algn="l" rtl="0" eaLnBrk="0" fontAlgn="base" hangingPunct="0">
        <a:spcBef>
          <a:spcPct val="0"/>
        </a:spcBef>
        <a:spcAft>
          <a:spcPct val="0"/>
        </a:spcAft>
        <a:defRPr sz="4000">
          <a:solidFill>
            <a:schemeClr val="tx2"/>
          </a:solidFill>
          <a:latin typeface="Times New Roman" charset="0"/>
        </a:defRPr>
      </a:lvl5pPr>
      <a:lvl6pPr marL="457200" algn="l" rtl="0" fontAlgn="base">
        <a:spcBef>
          <a:spcPct val="0"/>
        </a:spcBef>
        <a:spcAft>
          <a:spcPct val="0"/>
        </a:spcAft>
        <a:defRPr sz="4000">
          <a:solidFill>
            <a:schemeClr val="tx2"/>
          </a:solidFill>
          <a:latin typeface="Times New Roman" charset="0"/>
        </a:defRPr>
      </a:lvl6pPr>
      <a:lvl7pPr marL="914400" algn="l" rtl="0" fontAlgn="base">
        <a:spcBef>
          <a:spcPct val="0"/>
        </a:spcBef>
        <a:spcAft>
          <a:spcPct val="0"/>
        </a:spcAft>
        <a:defRPr sz="4000">
          <a:solidFill>
            <a:schemeClr val="tx2"/>
          </a:solidFill>
          <a:latin typeface="Times New Roman" charset="0"/>
        </a:defRPr>
      </a:lvl7pPr>
      <a:lvl8pPr marL="1371600" algn="l" rtl="0" fontAlgn="base">
        <a:spcBef>
          <a:spcPct val="0"/>
        </a:spcBef>
        <a:spcAft>
          <a:spcPct val="0"/>
        </a:spcAft>
        <a:defRPr sz="4000">
          <a:solidFill>
            <a:schemeClr val="tx2"/>
          </a:solidFill>
          <a:latin typeface="Times New Roman" charset="0"/>
        </a:defRPr>
      </a:lvl8pPr>
      <a:lvl9pPr marL="1828800" algn="l" rtl="0" fontAlgn="base">
        <a:spcBef>
          <a:spcPct val="0"/>
        </a:spcBef>
        <a:spcAft>
          <a:spcPct val="0"/>
        </a:spcAft>
        <a:defRPr sz="4000">
          <a:solidFill>
            <a:schemeClr val="tx2"/>
          </a:solidFill>
          <a:latin typeface="Times New Roman" charset="0"/>
        </a:defRPr>
      </a:lvl9pPr>
    </p:titleStyle>
    <p:bodyStyle>
      <a:lvl1pPr marL="342900" indent="-342900" algn="l" rtl="0" eaLnBrk="0" fontAlgn="base" hangingPunct="0">
        <a:spcBef>
          <a:spcPct val="20000"/>
        </a:spcBef>
        <a:spcAft>
          <a:spcPct val="0"/>
        </a:spcAft>
        <a:buSzPct val="85000"/>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SzPct val="7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SzPct val="7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8" Type="http://schemas.openxmlformats.org/officeDocument/2006/relationships/image" Target="../media/image350.png"/><Relationship Id="rId3" Type="http://schemas.openxmlformats.org/officeDocument/2006/relationships/image" Target="../media/image21.png"/><Relationship Id="rId7" Type="http://schemas.openxmlformats.org/officeDocument/2006/relationships/image" Target="../media/image36.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6.gif"/><Relationship Id="rId5" Type="http://schemas.openxmlformats.org/officeDocument/2006/relationships/image" Target="../media/image15.png"/><Relationship Id="rId10" Type="http://schemas.openxmlformats.org/officeDocument/2006/relationships/image" Target="../media/image25.jpeg"/><Relationship Id="rId4" Type="http://schemas.openxmlformats.org/officeDocument/2006/relationships/image" Target="../media/image22.jpeg"/><Relationship Id="rId9"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8.gif"/></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0.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0.xml"/><Relationship Id="rId7"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0.jpeg"/><Relationship Id="rId1" Type="http://schemas.openxmlformats.org/officeDocument/2006/relationships/slideLayout" Target="../slideLayouts/slideLayout1.xml"/><Relationship Id="rId5" Type="http://schemas.openxmlformats.org/officeDocument/2006/relationships/image" Target="../media/image52.jpeg"/><Relationship Id="rId4" Type="http://schemas.openxmlformats.org/officeDocument/2006/relationships/image" Target="../media/image51.jpeg"/></Relationships>
</file>

<file path=ppt/slides/_rels/slide1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image" Target="../media/image770.png"/><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jpeg"/><Relationship Id="rId9" Type="http://schemas.openxmlformats.org/officeDocument/2006/relationships/image" Target="../media/image59.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63.png"/><Relationship Id="rId4" Type="http://schemas.openxmlformats.org/officeDocument/2006/relationships/image" Target="../media/image61.jpeg"/></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8.png"/><Relationship Id="rId2" Type="http://schemas.openxmlformats.org/officeDocument/2006/relationships/image" Target="../media/image64.jpeg"/><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67.png"/><Relationship Id="rId4" Type="http://schemas.openxmlformats.org/officeDocument/2006/relationships/image" Target="../media/image66.png"/></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jpeg"/><Relationship Id="rId7" Type="http://schemas.openxmlformats.org/officeDocument/2006/relationships/image" Target="../media/image74.emf"/><Relationship Id="rId2" Type="http://schemas.openxmlformats.org/officeDocument/2006/relationships/image" Target="../media/image69.jpe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48.png"/><Relationship Id="rId5" Type="http://schemas.openxmlformats.org/officeDocument/2006/relationships/image" Target="../media/image44.png"/><Relationship Id="rId4"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4.vml"/><Relationship Id="rId5" Type="http://schemas.openxmlformats.org/officeDocument/2006/relationships/image" Target="../media/image77.jpeg"/><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image" Target="../media/image79.pn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86.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6.vml"/><Relationship Id="rId4" Type="http://schemas.openxmlformats.org/officeDocument/2006/relationships/image" Target="../media/image88.png"/></Relationships>
</file>

<file path=ppt/slides/_rels/slide30.xml.rels><?xml version="1.0" encoding="UTF-8" standalone="yes"?>
<Relationships xmlns="http://schemas.openxmlformats.org/package/2006/relationships"><Relationship Id="rId3" Type="http://schemas.openxmlformats.org/officeDocument/2006/relationships/image" Target="../media/image90.gif"/><Relationship Id="rId2" Type="http://schemas.openxmlformats.org/officeDocument/2006/relationships/image" Target="../media/image8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2.jpeg"/></Relationships>
</file>

<file path=ppt/slides/_rels/slide3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4.jpeg"/></Relationships>
</file>

<file path=ppt/slides/_rels/slide3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1.xml"/><Relationship Id="rId5" Type="http://schemas.openxmlformats.org/officeDocument/2006/relationships/image" Target="../media/image98.png"/><Relationship Id="rId4" Type="http://schemas.openxmlformats.org/officeDocument/2006/relationships/image" Target="../media/image97.png"/></Relationships>
</file>

<file path=ppt/slides/_rels/slide3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00.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1.png"/><Relationship Id="rId1" Type="http://schemas.openxmlformats.org/officeDocument/2006/relationships/slideLayout" Target="../slideLayouts/slideLayout3.xml"/><Relationship Id="rId4" Type="http://schemas.openxmlformats.org/officeDocument/2006/relationships/image" Target="../media/image102.png"/></Relationships>
</file>

<file path=ppt/slides/_rels/slide3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90.gi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6.xml"/><Relationship Id="rId5" Type="http://schemas.openxmlformats.org/officeDocument/2006/relationships/image" Target="../media/image108.png"/><Relationship Id="rId4" Type="http://schemas.openxmlformats.org/officeDocument/2006/relationships/image" Target="../media/image107.png"/></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740.png"/><Relationship Id="rId1" Type="http://schemas.openxmlformats.org/officeDocument/2006/relationships/slideLayout" Target="../slideLayouts/slideLayout1.xml"/><Relationship Id="rId5" Type="http://schemas.openxmlformats.org/officeDocument/2006/relationships/image" Target="../media/image110.png"/><Relationship Id="rId4" Type="http://schemas.openxmlformats.org/officeDocument/2006/relationships/image" Target="../media/image109.png"/></Relationships>
</file>

<file path=ppt/slides/_rels/slide4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1.xml"/><Relationship Id="rId4" Type="http://schemas.openxmlformats.org/officeDocument/2006/relationships/image" Target="../media/image85.jpeg"/></Relationships>
</file>

<file path=ppt/slides/_rels/slide4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5.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119.jpeg"/><Relationship Id="rId1" Type="http://schemas.openxmlformats.org/officeDocument/2006/relationships/slideLayout" Target="../slideLayouts/slideLayout1.xml"/><Relationship Id="rId4" Type="http://schemas.openxmlformats.org/officeDocument/2006/relationships/image" Target="../media/image120.jpeg"/></Relationships>
</file>

<file path=ppt/slides/_rels/slide4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xml"/><Relationship Id="rId4" Type="http://schemas.openxmlformats.org/officeDocument/2006/relationships/image" Target="../media/image125.jpeg"/></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3.xml"/><Relationship Id="rId1" Type="http://schemas.openxmlformats.org/officeDocument/2006/relationships/vmlDrawing" Target="../drawings/vmlDrawing7.vml"/><Relationship Id="rId5" Type="http://schemas.openxmlformats.org/officeDocument/2006/relationships/image" Target="../media/image126.jpeg"/><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0.jpeg"/><Relationship Id="rId1" Type="http://schemas.openxmlformats.org/officeDocument/2006/relationships/slideLayout" Target="../slideLayouts/slideLayout1.xml"/><Relationship Id="rId5" Type="http://schemas.openxmlformats.org/officeDocument/2006/relationships/image" Target="../media/image52.jpeg"/><Relationship Id="rId4" Type="http://schemas.openxmlformats.org/officeDocument/2006/relationships/image" Target="../media/image51.jpeg"/></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127.png"/></Relationships>
</file>

<file path=ppt/slides/_rels/slide5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1.xml"/><Relationship Id="rId4" Type="http://schemas.openxmlformats.org/officeDocument/2006/relationships/image" Target="../media/image85.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image" Target="../media/image130.png"/><Relationship Id="rId4" Type="http://schemas.openxmlformats.org/officeDocument/2006/relationships/image" Target="../media/image129.png"/></Relationships>
</file>

<file path=ppt/slides/_rels/slide5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tiff"/><Relationship Id="rId1" Type="http://schemas.openxmlformats.org/officeDocument/2006/relationships/slideLayout" Target="../slideLayouts/slideLayout1.xml"/><Relationship Id="rId4" Type="http://schemas.openxmlformats.org/officeDocument/2006/relationships/image" Target="../media/image133.png"/></Relationships>
</file>

<file path=ppt/slides/_rels/slide59.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137.png"/><Relationship Id="rId2" Type="http://schemas.openxmlformats.org/officeDocument/2006/relationships/image" Target="../media/image134.png"/><Relationship Id="rId1" Type="http://schemas.openxmlformats.org/officeDocument/2006/relationships/slideLayout" Target="../slideLayouts/slideLayout6.xml"/><Relationship Id="rId6" Type="http://schemas.openxmlformats.org/officeDocument/2006/relationships/image" Target="../media/image136.jpeg"/><Relationship Id="rId5" Type="http://schemas.openxmlformats.org/officeDocument/2006/relationships/image" Target="../media/image133.png"/><Relationship Id="rId4" Type="http://schemas.openxmlformats.org/officeDocument/2006/relationships/image" Target="../media/image135.tiff"/></Relationships>
</file>

<file path=ppt/slides/_rels/slide6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480.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560.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570.png"/><Relationship Id="rId1" Type="http://schemas.openxmlformats.org/officeDocument/2006/relationships/slideLayout" Target="../slideLayouts/slideLayout1.xml"/><Relationship Id="rId6" Type="http://schemas.openxmlformats.org/officeDocument/2006/relationships/image" Target="../media/image580.png"/><Relationship Id="rId5" Type="http://schemas.openxmlformats.org/officeDocument/2006/relationships/image" Target="../media/image110.png"/><Relationship Id="rId4" Type="http://schemas.openxmlformats.org/officeDocument/2006/relationships/image" Target="../media/image109.png"/></Relationships>
</file>

<file path=ppt/slides/_rels/slide64.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emf"/><Relationship Id="rId1" Type="http://schemas.openxmlformats.org/officeDocument/2006/relationships/slideLayout" Target="../slideLayouts/slideLayout1.xml"/><Relationship Id="rId4" Type="http://schemas.openxmlformats.org/officeDocument/2006/relationships/image" Target="../media/image550.png"/></Relationships>
</file>

<file path=ppt/slides/_rels/slide6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5.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4.jpeg"/><Relationship Id="rId1" Type="http://schemas.openxmlformats.org/officeDocument/2006/relationships/slideLayout" Target="../slideLayouts/slideLayout1.xml"/><Relationship Id="rId6" Type="http://schemas.openxmlformats.org/officeDocument/2006/relationships/image" Target="../media/image140.jpeg"/><Relationship Id="rId5" Type="http://schemas.openxmlformats.org/officeDocument/2006/relationships/image" Target="../media/image68.png"/><Relationship Id="rId4" Type="http://schemas.openxmlformats.org/officeDocument/2006/relationships/image" Target="../media/image67.png"/></Relationships>
</file>

<file path=ppt/slides/_rels/slide68.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142.gi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3.jpeg"/></Relationships>
</file>

<file path=ppt/slides/_rels/slide7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47.jpeg"/><Relationship Id="rId5" Type="http://schemas.openxmlformats.org/officeDocument/2006/relationships/image" Target="../media/image146.jpeg"/><Relationship Id="rId4" Type="http://schemas.openxmlformats.org/officeDocument/2006/relationships/image" Target="../media/image145.jpeg"/></Relationships>
</file>

<file path=ppt/slides/_rels/slide7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49.jpeg"/></Relationships>
</file>

<file path=ppt/slides/_rels/slide7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40.png"/><Relationship Id="rId4" Type="http://schemas.openxmlformats.org/officeDocument/2006/relationships/image" Target="../media/image38.jpeg"/></Relationships>
</file>

<file path=ppt/slides/_rels/slide73.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descr="Large confetti"/>
          <p:cNvSpPr>
            <a:spLocks noGrp="1" noChangeArrowheads="1"/>
          </p:cNvSpPr>
          <p:nvPr>
            <p:ph type="title"/>
          </p:nvPr>
        </p:nvSpPr>
        <p:spPr>
          <a:xfrm>
            <a:off x="1219200" y="2209800"/>
            <a:ext cx="6400800" cy="685800"/>
          </a:xfrm>
        </p:spPr>
        <p:txBody>
          <a:bodyPr/>
          <a:lstStyle/>
          <a:p>
            <a:pPr eaLnBrk="1" hangingPunct="1"/>
            <a:r>
              <a:rPr lang="en-IE" sz="3600" smtClean="0">
                <a:solidFill>
                  <a:schemeClr val="bg1"/>
                </a:solidFill>
              </a:rPr>
              <a:t>The Big Bang: </a:t>
            </a:r>
            <a:r>
              <a:rPr lang="en-IE" sz="3600" i="1" smtClean="0">
                <a:solidFill>
                  <a:schemeClr val="bg1"/>
                </a:solidFill>
              </a:rPr>
              <a:t>Fact or Fiction?</a:t>
            </a:r>
            <a:endParaRPr lang="en-GB" sz="3600" i="1" smtClean="0">
              <a:solidFill>
                <a:schemeClr val="bg1"/>
              </a:solidFill>
            </a:endParaRPr>
          </a:p>
        </p:txBody>
      </p:sp>
      <p:pic>
        <p:nvPicPr>
          <p:cNvPr id="11267" name="Picture 11" descr="tour_ggs_andromeda_noao_l"/>
          <p:cNvPicPr>
            <a:picLocks noChangeAspect="1" noChangeArrowheads="1"/>
          </p:cNvPicPr>
          <p:nvPr/>
        </p:nvPicPr>
        <p:blipFill>
          <a:blip r:embed="rId3" cstate="print"/>
          <a:srcRect/>
          <a:stretch>
            <a:fillRect/>
          </a:stretch>
        </p:blipFill>
        <p:spPr bwMode="auto">
          <a:xfrm>
            <a:off x="-108520" y="0"/>
            <a:ext cx="9361039" cy="6858000"/>
          </a:xfrm>
          <a:prstGeom prst="rect">
            <a:avLst/>
          </a:prstGeom>
          <a:noFill/>
          <a:ln w="9525">
            <a:noFill/>
            <a:miter lim="800000"/>
            <a:headEnd/>
            <a:tailEnd/>
          </a:ln>
        </p:spPr>
      </p:pic>
      <p:sp>
        <p:nvSpPr>
          <p:cNvPr id="11268" name="Rectangle 13"/>
          <p:cNvSpPr>
            <a:spLocks noChangeArrowheads="1"/>
          </p:cNvSpPr>
          <p:nvPr/>
        </p:nvSpPr>
        <p:spPr bwMode="auto">
          <a:xfrm>
            <a:off x="155575" y="332656"/>
            <a:ext cx="8944544" cy="707886"/>
          </a:xfrm>
          <a:prstGeom prst="rect">
            <a:avLst/>
          </a:prstGeom>
          <a:noFill/>
          <a:ln w="9525">
            <a:noFill/>
            <a:miter lim="800000"/>
            <a:headEnd/>
            <a:tailEnd/>
          </a:ln>
        </p:spPr>
        <p:txBody>
          <a:bodyPr wrap="square">
            <a:spAutoFit/>
          </a:bodyPr>
          <a:lstStyle/>
          <a:p>
            <a:r>
              <a:rPr lang="en-IE" sz="3600" dirty="0">
                <a:solidFill>
                  <a:schemeClr val="bg1"/>
                </a:solidFill>
              </a:rPr>
              <a:t> </a:t>
            </a:r>
            <a:r>
              <a:rPr lang="en-IE" sz="3600" dirty="0" smtClean="0">
                <a:solidFill>
                  <a:schemeClr val="bg1"/>
                </a:solidFill>
              </a:rPr>
              <a:t>   </a:t>
            </a:r>
            <a:r>
              <a:rPr lang="en-IE" sz="4000" dirty="0" smtClean="0">
                <a:solidFill>
                  <a:schemeClr val="bg1"/>
                </a:solidFill>
              </a:rPr>
              <a:t>Relativity, astronomy and the universe</a:t>
            </a:r>
          </a:p>
        </p:txBody>
      </p:sp>
      <p:sp>
        <p:nvSpPr>
          <p:cNvPr id="2" name="TextBox 1"/>
          <p:cNvSpPr txBox="1"/>
          <p:nvPr/>
        </p:nvSpPr>
        <p:spPr>
          <a:xfrm>
            <a:off x="5364088" y="6119336"/>
            <a:ext cx="184731" cy="369332"/>
          </a:xfrm>
          <a:prstGeom prst="rect">
            <a:avLst/>
          </a:prstGeom>
          <a:noFill/>
        </p:spPr>
        <p:txBody>
          <a:bodyPr wrap="none" rtlCol="0">
            <a:spAutoFit/>
          </a:bodyPr>
          <a:lstStyle/>
          <a:p>
            <a:endParaRPr lang="en-IE" sz="1800" dirty="0">
              <a:solidFill>
                <a:schemeClr val="bg1"/>
              </a:solidFill>
            </a:endParaRPr>
          </a:p>
        </p:txBody>
      </p:sp>
      <p:sp>
        <p:nvSpPr>
          <p:cNvPr id="4" name="TextBox 3"/>
          <p:cNvSpPr txBox="1"/>
          <p:nvPr/>
        </p:nvSpPr>
        <p:spPr>
          <a:xfrm>
            <a:off x="1995631" y="5271591"/>
            <a:ext cx="5312673" cy="461665"/>
          </a:xfrm>
          <a:prstGeom prst="rect">
            <a:avLst/>
          </a:prstGeom>
          <a:noFill/>
        </p:spPr>
        <p:txBody>
          <a:bodyPr wrap="none" rtlCol="0">
            <a:spAutoFit/>
          </a:bodyPr>
          <a:lstStyle/>
          <a:p>
            <a:r>
              <a:rPr lang="en-IE" dirty="0">
                <a:solidFill>
                  <a:schemeClr val="bg1"/>
                </a:solidFill>
              </a:rPr>
              <a:t>Cormac </a:t>
            </a:r>
            <a:r>
              <a:rPr lang="en-IE" dirty="0" err="1" smtClean="0">
                <a:solidFill>
                  <a:schemeClr val="bg1"/>
                </a:solidFill>
              </a:rPr>
              <a:t>O’Raifeartaigh</a:t>
            </a:r>
            <a:r>
              <a:rPr lang="en-IE" dirty="0" smtClean="0">
                <a:solidFill>
                  <a:schemeClr val="bg1"/>
                </a:solidFill>
              </a:rPr>
              <a:t>  </a:t>
            </a:r>
            <a:r>
              <a:rPr lang="en-IE" dirty="0" err="1" smtClean="0">
                <a:solidFill>
                  <a:schemeClr val="bg1"/>
                </a:solidFill>
              </a:rPr>
              <a:t>FInstPhys</a:t>
            </a:r>
            <a:r>
              <a:rPr lang="en-IE" dirty="0" smtClean="0">
                <a:solidFill>
                  <a:schemeClr val="bg1"/>
                </a:solidFill>
              </a:rPr>
              <a:t> FRAS</a:t>
            </a:r>
            <a:endParaRPr lang="en-GB" dirty="0"/>
          </a:p>
        </p:txBody>
      </p:sp>
      <p:sp>
        <p:nvSpPr>
          <p:cNvPr id="5" name="AutoShape 4" descr="Dublin Institute for Advanced Studies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7" name="AutoShape 6" descr="data:image/jpeg;base64,/9j/4AAQSkZJRgABAQAAAQABAAD/2wCEAAkGBxQTEhUUExQWFRUWGBwaFhcYGBwZHxsgGBwcIB4cHCEfHCggGh0lGx0cITEhJSktLi8uGh8zODUsNygtLisBCgoKDg0OGxAQGy8kHyQsLCwsLCwsLCwsLCwsLCwsLCwsLCwsLCwsLCwsLCwsLCwsLCwsLCwsLCwsLCwsLCwsLP/AABEIAL0BCwMBEQACEQEDEQH/xAAbAAACAgMBAAAAAAAAAAAAAAAABQQGAQIDB//EAE8QAAIBAwICBwMIBwQHBQkAAAECAwAEERIhBTEGEyJBUWFxMoGRFCNCUmKhscEHFTNDcoLRU5KywiQ0Y6LS4fBzg5PD4hYXNVR0s8TT8f/EABoBAQADAQEBAAAAAAAAAAAAAAACAwQBBQb/xAA7EQACAQIEAwYDCAIABgMAAAAAAQIDEQQSITETQVEFIjJhcZEUgaEjM0JSscHR8BXhU2JygrLxJDRD/9oADAMBAAIRAxEAPwD3GgCgCgCgCgCgCgCgCgCgCgMGgMZocDNAFdHqYLjxpZkXOC3ZjWPEUsxxIfmMhx4ilmM8HzM5rhJNcjNDprS5z5G1DpmgCgCgCgCgCgCgCgCgCgCgCgCgCgCgCgCgCgCgMUAZoLmM1y/IC3iHH7eH9pIoP1RufgKsjTkzJWxtGj45CN+mpkOLa3kl8zsPuzj34q74e2smYP8ALubtSg2Y63ikvJYoR54/9X4UtSQz9o1NdIrzMPwS8IzNfaB36dh8dvwpxKa2iceFxUvvK1vQiScEt/3nEGb/ALwf1NdVST2iVPB0o+Os/cjfqbhnfck/zD/hruep+Uh8Ng761fqb/qHhv9rJ693x0VLPW6Evg8F+Zmn6l4X3XLD+Yf8ABUXOpzRD4bA30qW+ZITglt+7v2X/ALwf1Fc4kvyliwVF+Gs/clxcDuhvDfah3Z3+/JrnEh+KJYsJiI/dVfc31cUi5iKYeWP/AE/ga59k/I7ftKnrpL0AdMnjOLm2kj8xuPvwPvpwE9pEl2rKGlam0x1w/pHbzY0SLk8lbsn4Gq5UZx3Ruo46hV8MlfoNAarNVzINBe+xmh0KAKAKAKAKAKAKAKAKAKAKAKAKAKAKAwTQepXOMdLYojojBmk5BU3wfM/kM1dCg3voeZiO04U3lgsz8hYbK+uhqnkFvFz0jY48/d4n3VZeENErsyOlisTrUlkib2HC7OM/MxPcuObc1z6khB7smoyqTaLKWFw9PwRzvzHSR3LDA6mBe4AdYw/BQfcaquuZuUattEor3IN69sm1xeszfU60KfcseDTiW2Q4Cv3pt+Qvk4rw2Noj1JJmbRGxiY5YHBBZ8YIPiacSXUjwcOn4R7xq4is7eScQqRGMlVABPdgbbsSQAO+otye5oyQhHRIhcX6Ry27WyG3UtcNpUCXGlsZwx0csd4zyrmpyU8qWm4cX6SzWi9ZcWjdUPakhcS6c97KVU486HZVHHdD+yukljWRCGRxlWHIg015E1lkrpGZrSNvaRT6qDXVKRx06b3RVnvOHuBIIC0erQJkhOnJOnZl3xq21AY86lxJc2Z3QoPXKiXw9beRmS3upFdCdUfWFiD9pJMkUzvmgqEV4JtMnNFdKMaopl7wwKE+8ZU/AV28PQOOIXNS+gl4hw60kz18D2zfXA7P95cr/AHgKsjOcdmYquEw9XScMr8v5OS8NvLYaraYXEXMIxzt5ePuI9KlmhPxKzKuDisP3qMs8egw4R0vjkbRMDDJyIfYZ9e734qudK2q1NVDtOM3lmsr8yyg1Sene6NqHQoAoAoAoAoAoAoAoAoAoAoAoDDUBGvrxIkLyMFUcyfy8TXYpyehVWqwpRzVGVB7y54gxWHMNuDhnPNvhz9B7zWlKFHV6s8V1a+Pk1DuwXPqMOFWUcPYtIxJJyeZvZHqe8/ZX34qE5OWsvY10KNOl3aKu+chonBwx1TsZm8Dsg9E5fHJqrNbY1rD31m7kPphxY2lsHXsAyIhfGRGrNgvjkcDkDtnFcLJPJHuo5WnB4rhctcNdQsVbSzKw1KGB9kAaTkZXkCo9KCKUlvcR3Vqlpxq0MaLHHcQvFhQFGUyeQ/kHvrhVNKNZPqWHpp0fF5aSRDZ/bjYbYdeW/nyPkaFtaGaJXeGcY/WENnA/7QTf6Up2I+S4Y5HnJ1fxoVQlniovcl/pA/1nhv8A9T+QoSreKJbeKqphkEmNBRtefDBz91dLp2cWVP8ARdDKOEoBs7dYY9WcDLHST34zv6GuFOHTVNFrsUk6lROUMmnEhjyFJxvpzvihctrFD6JXEljcDhdyuuJiWtZcbNg6tJ8+/wAj5YoZqbcJcOXyJnAQIuN36HA62KOYfy4B/wB5jQ7G3Gl6Eu3mNxLLeGR47SJGWPSzJ1mjdpTg7oCCFHI7ncHFCd225MW8H6Y3C2Ud3dIrQPJoyo0yBS+lXK+y2/PGPIGl7EFV7ve2ZbW4So7cDGJjvld1Pqh7J9dj51LM2deHitYOwu4pbJINF5GFPJZ09nPdvzQ+TbeZqyMmtjNWowqK1WPzQsEtzw4jOZ7XuPeo/L05elWtRq+TMSniMC7vvU+vQt3DuIRzIHjbUp+7yPgazSg4uzPZoV4V4Z4bEsVEu0M0AUAUAUAUAUAUAUAUAUBgmgI3EL1Io2kc4VRk/wBB4muxi5OyKq1aNKDnJlMt4Hv36+4JjtUyUXOMgcyT7t29w8a0NqCtHc8SEZYyfFq6QWy6lggtzMAADFbjZUHZZx5/VTy5nvxVWa2vM9SNPOkkrROsfFoI7gWn7N9AaMEAK4Odk8SMbjzFQ3NF4ReRE68nZI3dEMjKpKoCAWIGygnYE8q4Sb0uc2RZYPno8B0BkibDYyMlTjYkctqDxLUoF90cis5Le64dIyGWWNTCH1LKjnfAJyQFJbvwM8qGZ01CScB7084ZPM1o9umuSGYSbkKAoG4JPjtQsqwbs1ui1xOSASNJ7xkHHw2oXCbhvRuOG7nul9qdVBGORGdRH8XZ+HnQrjTUZuXUx0i6OLdtEzSyRmFtUejTs31jkHPpypY7OmpWuZuej5mGi4uJZYz7UfYjDY+toUMR4jOD4V0OCe7HUUYUBVAAAwANgAOQFCaVkQ+M2sksRWKTq3yrKxXUAVYNgjIyDjB3764zktVoK34JNNcQTXLRAW5ZkSPUcswxqJbkAPoge+hBwbab5CzpB0bln4jHIhKRNbtHcMDgldYOgd4LePcAfKukJ0m55kc/0kXoS3jsYNIkuXSFUH0U2ycDkvIe+uHMRKyyrmM7zomJY4YHkxbQlT1SrjXo5B2yTp8hiuk3TTiojwX0fW9Rn5wJr04Ps5xnPLnQsbtojpeuqxuz7qFJbbOwGT67VwSSa1WgniASMPCRNauuSgOrCnvj8Vx9H4eFTuZXDKu7rHoIrq1azYXVoddu28iA5AH9PPuq9NT7stzyqtOeEkq1DWHNFw4VxFJ4xJGcg8x3g94PnWecXF2Z7dGtGtHNFkyolxmgCgCgCgCgCgCgCgCgNWbFPIPTUo87NxG5KAkW0J7R+sf+e/oPWtS+yj5ngTvj67j+CO/mPLdBNg4C28ZAjXkJCDgE/ZB2Ud538KpbselTjxbaWitjjf8ATG3t7g29xqhOAUkYdhwe8MCcYOxyBVZe6yhLKxR014LDeS2kgfAbXGksbA6WZdcbAg4IDIRjv10IVaanJNG3R/pDcQzCyvo2abHzU0allmUd58DyyTtvvjvHYTlF5Zl4HKhexfw/glvAxaKFEY53CjPaOT8SSffQ4ojChI0kkCjJIAHMnYCi12ONpasrXGL8Sa2jLSRxRhsRMRqdiRjUu5wBnAPfVyjbc86vVU05q7S6dTvw7iE6qFa3mf6r5TdSMjVlgdQ5Hburk4x6naNestJU2+j02Jvyu4PK3A/ilA/BT+NRtE056vKJzmluWUgwLg/VnIPuITIrqykJ8ZrZC5IrlMki5H8EkUuP765/Gpd0ztV47XXpZ/qMLbj8AXDzjUuzaxobI55XAxUeHJ6pFscdQStKeq66DG1vY5P2bq/jpYH44qDTW5qhUjNXi9DS84dFLgyIrFTlWxupHeCNwfQ1wk0nuSloSMMQNzgbc6HNtTzviV7JxeY2tsxWyjOLmcfvfsIe8YyPvO2AwyuUq0rR2G90icLaExDTayOsUqZJCM2yyrnlvs/jnVzByLbKG2w1u4uoZpFGYX/bJzxn6YHh9Ye/xzNa6FU48NuS2e5XnB4dcB03tZzvjcL/APzO3iM+FXr7RZeaPKcfgqqnHwS+heY3BAIOQRkHxrLs7Hvpp6o3odCgCgCgCgCgCgCgCgKz044kUiEKbyTHSAOeDsfjkD31fQhd5nyPK7VruFNU4eKWhrbcOEccdmh3Yap2HPT3+hY9keQPhXHK7cmdpUFCEaEd+bJ3HuEGeDq4nMTIVaIryDRkFNQ71DAZHlVLPRlBNW6bCHiVv8vtRIYlN1asQ8LDILAduI55rIu6k+KmhU1KcfMW2PQ2GVIp+H3EkClkkMLEsupGBwyk5VgwI78EUIRox0yM9G0d+Nx+fhQ1WRuKHdznNMqAsxCgcyTgV21yMpqKu2LGvpJcmICOP+1kHP8AhXbI8yR76kkZpVakvDourEkl3aBsky3kg56Q0g28FHzYxz5VclPbYwTq4dd7Wo18yHe9JHAR4l0PJtFFjVhM7sQMdpiMAeArqo7t7FNXHzVnTVpPZfyWG0tbuRQ0s/VE76I0XbyJYHf0qpuCfdR6NKniZQ+1lZ+Qp6QyG3HavptZGVTEf34UYHnU4LM9jFjqiw8fvHfoV5eK8QwO1Nvy7IP+XI99aeHTPJeKxtr3dhlZTcTlTUkwIyRg9WDkcx7GdqpfDT2NtOXaFWF4SX7/AKGkHQ65di8jxhyc9oCTJPiMYqTrwSskRp9lVpSzVZK7+ZZOHcNuI9I62JUHMLGMn34AHpis8pJ8j1qFCrT0zK3oPtY55FV6m9SjuZ1iuanb+ZB4xwyO5ieGXdHGNjgjPeDSxFpS0voI+CTx8OhW2nHVLHssuk6JPtFgOy571ON84yKEKayKxW+knFv1jKix6ksbZxNcXDqVVtG+lc8+8AeJB7hkUVJuo7LSKLD0G4rPddfNJGFtpXzb5O+kAKcjvBxnPjq8qO9y6nNzWq0Jk1grB7N/YYFoD4AHdR5oSPcR4VapWtJGWdBTUsPLZ6p/t8jh0Iv2w9rJ+0gOBnvUbfd+BFTrxWk1zKezMRJp0J+KOnyLXWc9cKAKAKAKAKAKAKA1NDhS+HN8p4hLO37K3GEJ5ZHf/iPwrS+7BR6nhUvt8ZKrLww2J63vVQPcsdLzsoQlWbGo6YhpXdtsNpHMkjbOapk+R6dDSLqS3f8AUKIOjvFIR8xxFZFyW0TQ49o5OebDc8tqgdVOrupaGtmnFI7tJpbeJgwCTtC+Na57LlWI3TJ88EjwoEqma7RcuG8Mig1dWgXWxdzjdmY5JJ7+fu5UuaUktibih043dwI0ZzyVSxx5DNdSuyFSeSLk+RV1unuHBEfWNzAJ+ah/iI9uTvI3x5Va1lPOzyqu6V/0RPh4OJd7lmlIJwjYVNvBAdx/Fk1Fy6FscKp61G35cjbj14kEeldKahuRgaVGxb1+iPNhXacXJjFVYUI2WjIvRbhRybmZcO+0af2aD2QPPFdqS5IpwOGblx6i1e3khh0j4wLaItzY7Ivif6Co0oZ2acbi1hqWbnyKAmouLmSQyatnIGCjHkGHcuOR5VsbSVkfNrM5cebvf6DiMJkDPtY2Jj3z4ZB3qmx6cGnJK+456RcNGIwnVxgCQbkIMumBj31VB8zZi6LcUo6eYvm4Ywc4uIsxsChL7gKpCh/eQD41POuhmlh55tJry12O1vwNg0OGRwupt2GTlw2oZVs+7HMb1xzV9icMLNOLz8n89SL+qiFI66J0VNJXrQNLsysQSQRpJUnDDvxyqSmr7EHhpqKTlpb6jFeEscZkjwYtRVTgGQIUDD7Gk+mQKg5eRoWGldXlpbX12X0Dgtj1UiO8yMBGUTt/RJXT675GfSk5X2Qw9KVNpykP2uY8hS6ZJwFLDJPhjvNVWN2eL0bPP+l1y93dJa9TcizibMpjgciVhghAQukKPHOOflXDPUvOWW2iLGvFrgLot+HyKFGlOseOJQBsMAMxwPAgULlN7KJIuete3WRlCXEOHKgg7qO0oPeGXIHqKnBq9mV4iMnHPzWon43IIbq3vE/ZygByO8Ec/wC6c/y1dT1g4s8vFPhYiGJjs9GXVWzWbme6ndXRtQ6FAFAFAFAFAFAQON3fVQSyd6ocevd99SgrtIz4qpw6MpdEVXgtsUsEXk91IFJ78McE/wDhgmr6j7/oeVhYOOFilvN6+j/0d+ltxcCaBLSFZzb/ADzxltOxBRBz5+2QD9XPdWY9Wd00oLY5Wn6RoQdF5DNZvyxIhK+5sbjzwKHFXX4tC0cN4pFcKXhcSIDjWu6k43we/FdRdGSd2QIePHUzNGBErFSynUylTjLrjYHxqbgZY4puTutBknFISMiWPHjrX+tRyS6FyxNH8y9xLxvjMckbKjAx/vJPo470U8nZuWBnAOashBpmPE4uE4OMdVzfl0XU5cDnZbdArKid8rgDdt9Ma4GrBONR+BpU8RzCO1JZXp1Y7jto4gZG3IG8jnJx37nl6DAqrd2N2WEFmfuxDZWfyuZpJB2FYEjxI9lPRc6iPrN5VdJ5FZHnU6XxM+JLZP38v3LYKoZ66PNek958ovdGSUj7IAzuRnUdge/bkeVb6UckLnymPrKvisj2RnqcNlRvybsOQy96sFhXPqeVcOxjFO0f0OcF2qyBJMqowW1ndcn2SQpLeIOR8aOOmghXSqKMtvPl5Fn4lcwXJRSZCqk6gIpN9SkYyBtWdRlHU9erUpYjLG79jY9Gj2xrADOGGNWQAwONzj34oqpyeAunru0ap0eKGNjMF6tQi7YGnBDbk5y2SefcOeKcS/Il8HkkpZrWNYuAM66euTQAoHVjHsZ357Nv6U4tnqiCwcpQsp6aHWLo26lSJANCCMALtp04YbnO5JPuFHV3JrAyTvm8l6Glt0U07F8roZFGPZDYIx6PqPvHhR1bnIdn23lyaO0PAHVoWDrqTeR8buSdTbZxgn3jurjqXJxwcoZXmvb6kjpNxr5HF1xjeRQwUqmC3a2GASPpYHvqo21JuKvYqt90m4lIqtHbJZxO6oJbg5btnAJXYrvgbjvFCh1Kktlb1JvREvFdTQy3Yu5JIxJIQABGVOkLse8Hy9kbb0O0lq05XOnE7TXZ3MPfbuSn8PtL/uEj3Vog7STPOxNPPhqlP8j/ANjzovd9baxMdzpAPquxqurG02jdgKvEw8JDYVWbDNAFAFAFAFAFAVf9IM2LXSOcjqv4t+VX0FeR5Xa88tCy/E0iQkOJrWHuiiZyPMBUH+I1GTvdlsIZZ04dEQrLjECXk/Wa4ZJGCK0gxHL1eQvVsds+0NOeeTjeqjZdJ6llurVJVKyIrqeYYBgfca6daUtyNw3h0VrF1cYCRqWbHhqYsfcM49AKWuc7sYvTYqRaW5LzQCZS4KAoEVSATjUWOpj5ry5VpjljpI8OTqYlyqUrq+mlrfXUUWKTNIBKShXOG+TrKx0nBAOnJwds5NWyypXSuYqKr58s5WXLRMdzRBI3dy5UDtSTDSW/2cSYGkNyJwNvHupvmeh6ErU6blJ6dXz8kiXb3JZUk9kkDDuupt/owRjkv2jz86jJWdjRCeaMZLpz/ZEW/USyCMCQuSN5SNyQSoCjYADLkYHsjxqUUkszKK32ssiT+f0LhYWixIqLyUfHxJ8yd6zylc9ilTVOOVEg1wsZ49Cmm5cMMkO+2O/J8VP4V6X/AOaPiYxaxTv1Y5jZD9FcZ71z/wDj1Q2uh6cW91JFlteBK8R1Fdeey64bAxyPYXI55UiqnUs9D0aeEU4d93fUrkwktGKr2cdwKqVH1gdJLxk9+ds4NXJqZ5so1cO8sWW3o5el00u2XG5yytz8NPd7qz1I22PYwdWU42k7sh8ds1nnMcgLfMMYh3as4JG4BYdnHqa7CWXUpxNKNapw5dGIOBX72LSLJDOYzg50DYjmdiVx6Huq6paor8zzMJWlg3KE4touHCePQ3A+bff6p2Pw7/dWeVOUdWe1QxtKt4Xr0GdQNe5zedRsWA9Tiu5WVupCOlyNxS0E0ToTjUNmG+CN1YeOGAPurl2iT70dyl3lvcXEsZvrm0S0iYOVVh88V3GrWdlzgkevqBnalLxNWGFhxrhVs4S1a3DzOiYhwclmA3K7YGSefjQnGdOLtHccNGBdyL3TQjPqhI/BhViehRKP20o/mj9Rb+jyT5mWM/u5SMeRx+efhU8Rvcy9kNqEodGy2CqD2DNAFAFAFAFAFAU/p5u1pH3NMM/ED/NWihtJni9raypx8xvCc3sv2YYwP5mcn/CKrfgNsJL4iV+kf3EXGOnPDipifNwTkNEsZc5HMEEYznaq+RZKrTtZoXdHr6/60fJrOVLQ/RupACu/7vILqMZ2OoelCNOdRvurQu/GC/UuEQuxBGkNpO45g+PvHrUo2zIsxDnwnlWthH0bvmFg4VfnYFdSvLdckZFW1I99HnYSs1hHZWlFNexTeF8RbOgyMhYkpIGxoZuefsMcZHoa1zppJM8HD4qTbhKTV9n0f8MY8NUtNm9YsEbSwk1MF2O/LTvtg5qubVu6rGyhGUpXxLvbqPuH38Crp1qZYcImhhmVR+zGR7QwRkZxnNUSi279T1KeIou6v3o6ac+nyENvclp8h1BTOTrKl3f22XCsWAPZGBsAPGrnZQszzqdTPXbT287avf1LIb67YZXI9Lcn/HKpPwqlRh/WenxcRLw/+P8AsecNWXR86wcncEJowMciNR399UztyN1HPbvu79LFN6V8PMNyJ1GUl7LAZ2Y7dwPPbHnWqjNShY8LtDD8OuqqV09/UAkg2MT/ANzP/kmjbfM7lsleDLXwZXCgGOONSMgLkHJ56gVGDWee57VDMo+Gx24lw5ZlwdmG6tjdT+Y8QedcjNxO1qEaq1Kta9ZayEdlBtrUgsoUH24wDkIc7j6PmN6ufeVzy6cXhqlvf+UOOlNhLNGnUFQwbOrJUgYOdJHwx/SoUpKMrs1Y+jUrU1wt+pUo/ldnmTtPGT21bJB8Sc7qfPA51qbhUPGXxGE70m2uZL4hwkPdpJFIsPXIJIzy0kaQQAMZJ5/GoQqNRakr2L6uEUsQp05ZcyuiTZ8eupGaJmijEY+dn5gDxG+nV5eIqEqSik1zLaONr1JOnJpW3lv/AFnWKwExLR2qyA/v7kklvMLgnHwqLdt3qXRp8R2ULrrLc16K3Esd1LauwKqCQBuF5Hs53xg8jU60U4qaK+z6lWFedCXIg9Geg9hIJGkjEkomlDgudisjAbAjHZArLY9KFGF9UWePorZIOzbQqdu0EUMMbghsZBB3znahcqUFsje/H+l2zeKyr8Qrf5ash4JGeqrV6b63Qq6IjTd3yf7TP+85/OrKy7kWYuzU4160fMtwrOeyFAFAFAFAFAFAU7pqf9Isv+1H+NK0UPBI8XtP76n6ocWv+tXP8EX4NVcvAjdS+/n6L9yN0Oto/k6SLbxwM+SdJDMdyNTNoUljzNQL6a0vYfSSBRljgeJ864WkTis5SMsHVNxuVLe7AIOTUopNlFeTjBso3RbiBivHR9hOcH2sajkr7W/eRv41rqwThdHz+Br8PFOMtpfqQOl3BTbykr+zkJK+Xivu7vKrKFTMrMy9o4N0KrkvC9idwyTUkMj4LKdOQW7SrzVsEHWi9oeK551VKybsa8LLNCFSWrX1X8omdJOIxftYlj70icAZLMMM4P1VU49SfCuUoPZluOxNNLiQSvsn5nboDCVhkcMGOT83gZyBtlueDj03piHeVizsik4U3Pm+RWL3pFcyNqMrp4KjFQPLAO/vq+FGNtUeNX7RxE5vvW8kOOivE7yZzGs47I1fODVnflnnVVWFOOtjf2dicTWk45/PUZW3SqKdXhuoivMNjLrt6DI39fWq3RcdYmun2lTr3o1lZ+Wwtnteqx1QFzG28bIqMw8m2JOPGpJ35GepT4bSTcl5bk7h3H2jZUOFUc4ypUjPftHUZUr6ovo9oZJZZP33Lfa3iSLqQ5HwPvB3FZ2rbntQqRqK8HcjcZto3jJkOjRkiTkV25j+nI12LdyqvThKN5e5TZL2dFKxM66Vy0OMEpn9pFndVPeBuua1RjF7niSr14RkovVcvLqhDBxN9ZKRoS5GkEa8HkNOoncnvPfV3Chbc8uGMnm7q1fW7G88q20ge6LXFxjPV5wseRtv4+g2zVSTmrLRG6dSNCSlW71TpyRK4F0ceeQzyr1UZYMIhntY8cnONu/c5NcnVUFliW4TAyrT4s+6m72RbOO8XjtY9Tbk7Io5k/0rNTg5ux7OLxUMNC7+SK30BRpZZ7lzlmOn3nc+72RWjE2SUUeX2QnUnOvPmcR0evJJZmi4m0KmaQiMRhyuWJwTqHjkDwIrIes41L6SCboXfsG1cWlbIPZ6vSD5HEnLu2od4dS+six8SXE1ln67/wD2XqyHgkVYj76l6v8ARiro7/8AEbz/AK7xVtX7uJiwL/8AmVS4Csx7RmgCgCgCgCgA0DKf042ls28Jh/iU1ooeGR4vauk6T8xva7Xs48Yoj8DID+VVy8C9TbT/APsz/wClfuU/g/RKa4j1/rG7iXrJVEcbFQuiV1wMNuNqr5klRcl4id/7vMFXN9dyFGVwJJNSEoQRqBG4yN6Elh2nfMXK7QsjAcypA949R+NSWhbUi5RaTPLukVu0ciEkBwBkAjIK4wSAzY+Nb6XeVj5HHxlCopPfyL5bhL+zXWPaG/irLzI9/wBxrFK9KofRQyY7CrNz/UqQhnt2a1ZV0OSVlJIxjPzinOAwHdz2FaW4z1R4zjWw7dC3dez6eYsvR1q9amOriwnV96oOTHfcHvPjmrItx7rMlZcbvxekdLdPP5jKK96tusiddYXxDagB7J+fJwPTnUJQusvM1QrQpviQnrbaxD6SS2z6JIGy5/agKVGcDtYOwOe4Gp0uItGZ+0JYeVpUvE9xj+juPFwxI/dZB8iR+P5VDE2y6GnsWnaq79BbAdM8rq7xsJXHZi14Go9/ce7lUnrFGaKtWcotrXkrj/hd7Gtz1qpJKzR4YrDpIIO5wAM5zg9+wqicXbU9WjUhGsppOTa5Izx60+VTK37GQJhI5l09ZueTBu7PLnSlLIiOMpRxNRS8LttJWv8AM2seGiMFYmnlY+0sD6EQ+GonmPXPlXJzzFlHDKkrQu79HZIfQRySxtFPEEQrjPW6yfXsjB781VzPQhmnFqpGy9blK6R3YDIRJm5ibQXT6a4JVsjbO+CPM1qpxdr8j57H1FmWR3munQ2sej1xcsZDGsAYhtWCpGOZUZyM8+7flXZVIR0O0sBXxDTccq6/wW3hvRiCJtbAyycy8h1HPjvtWaVab05HuUez6VOWZq8urOXG+lMcOUjHWy45LyX+Ij8KU6N9WV4ntKFLuU9ZfQpXEzM6tPcYJk7MQbPvKAHYAd58a1wyp2R4GI4s4urX56JFu/R8jC2OQwy5IJ5EHG6+VZ8S7zPa7GTVDY145wPh8KyXFyqjLMzyFmDEsSQBpIJOMKAN8AVQelJQis0itcB4Zc3komge4srNfZzNIzTDxCsxVR54PPvrhTBTm83IvPEB/pFovMgyN8E05/3vvq2HgkK2tan6v9BV0W7V9et4Np+BI/y1Or4ImHs/vYms/MtorOe0ZoAoAoAoAoAoCp/pFjPURuPoSqc+GQR+OKvw71aPH7Zj9nGXRoYrJ/pcTjlLAw96lWH3E1B7WNal9tF9UV2Tit5FPPb2XDo2VJN5Q4jQmQK+SuBlsNuQdzk1WTc6idooLnh/GbhWV57e2DAjEYLHB5793uNDuWtLnYutmrCNA/taQGx443pcvS0PPulPDsa9ITCHPZXtY8Ccd3v9a20JnzXaWHtd6GOgnGVicxu2EkxgnkG/LI/AV3E009SPY+KdKTpz8L26F/vbKOZCkih1Pj+I8D51jUnF6H0dSlCrHLJXRTr3obLE5e1kyCCCrHBweYzjDDyNaY4iL0mjw63ZNSm3LDy35CiCxeFSs1t38zGG/uyJ2lIPrVjal4WZKdGdGNqkL/X9CDfXKTNl3ZGAxhlDDHqMMfeuanFOPIzVpwqu8m0/T+BlwHpMIptcuph1egY3Iwc95yedQqUm0acH2jGnPvLlYVW98xkbEpiV2LHtsvM5+jnfzIqdrRsZIVJSqSa0TY3t3jz27xj5fKJcfdGPxquTf5T0KdOEXeVR/Ua/K7IjAhluW7iyO59zPuB6Yqq0+tjZxcLyi5P0f7kuK7vWAWC0SBMbF2G3uG4+BqNoLdlqq4x6U6aivM3/APZmWU5ubqR/sJ2F/wCfwrnFS8KOrs+pUd6s36LRDKy4PbWw1Kqrj6bbn4moupOZqp4XD4dXSS8yFxLpdHGpZEeQcgwBCZ/i8PSuxo5nZmet2nThFygm/wBCl8S6SXNwdOoqD9BMj3E8z8cVsVGMDwK/aWIrvLsuiO/D4Rbo0r6ZAN+rGApPdqY+2Bz0rkZG9Rn33YtoRjhocSbzdEdrO0ub6VZZEDINhk6F92Nz7ueOYrjlGnGy3J0qVfGTU6kdP2L/AAqsMQBKqsa7kDSoCjwycD3msTeZn08IxpwUdkUjiPRe8luRPcLDeKpzFAZWijTzx1bazjx9/lwpdOTnmlqh4/G7pCiNYOisyJ1iyxui6mC5IBD4Gfq0LXNp7E+Xe8U/2ULHP/aMB+CVNbFE9cR6RuKegA1fKZfryn8z/mq3EfhRi7JV3Un1ky3Cs57K2M0AUAUAUAUAUAn6WWvWWkq94XUP5d/yqdJ2kYu0afEw8kJuHXeq0tJ++KQK/oSUJPluGqyUe80ZKFXNQhUXJ2f6Evi/GVtLrXcy6Ld4joyNhIhGobDLMUIx/CaoZ6Tnlk29rCmTp5LOdPDrOSf/AGsnzcY898Z+IoV8e+kFce9E47tY3F4E6wuzAo2RhznHLbByPhvQtp5rd8x0g4fC2XmkWNSNJJVc+GxIJzvVtNvkjJjKNOSvOSSYp4ZxGBYmt3iLouQHCgB15hu1p7Xp31OUZN3MlCtRhB0XG6XOxpbkLtbXM6eEciNKo8hgEgehpdc0RhKz+ynJeTV0MrfiF6M/NxTgbHQTE3wfao2gaY1MUuSkvWx3/X7L+0tZ1PkA4+IOK5w09mW/GNO0qb9jnJ0ns/3mV8nib/hNFCfUjLGYb8S90Zj4tw5t9UHvUD8RTLU5HFicE+cfYy3FeH/Xg28gfyruSqd+JwXWJo3SWwU+2v8ALGx/Ba7wqpCWOwUdbr5IwemltyTW58FQ/niuOhLmc/y2H/Dd/IiP0ycjMVq7DSWBJxlRsWGAcjJFSVCPNlUu1KjV6dO/Mr970zuZPZZYx9kb/E5q+OHgjya/a+Ik2lp6C6C1nuXXUXYMwGp2yOfdqO/oKscoQTdiiFPEYmSTbd+bL9wKy0LLZysJAgBGR9CTO394N91Ypyu1NH0uGouMZUKjv/DKZxHhcltK6rFrB/ZuUL7Hw7s+orVGcZLVngVsNUw1RqEb+e5i06OXM79sFDjUWk8OW3fXZVYrY5T7PxNWWunqb8FtJZpUQyuUVgpVWY9lTvyICrjbPwzUakoqN7FuEp151crns+pb+mCh44rTUUFy4iZhjITBLc+9sBBz3cbGsHM+olHRRK5Pwe+spY4rK9MwfVpguO1pVBknV3DkuwG7ChS4zpu0JXHvRrjt3NO0FzaiBo0DOwfUG1EhdI3xkhjzPs0LKc3J2ktje5utMd7cefVof4BpH++zVcldpGGrVyU6tb5L++pJ6EWui0j+3lv73L7sVyu7zJ9lU8mHXnqWAVUekFAFAFAFAFAFGDRlyMHvpexxq6afMpPRyELJd2L7A5KehHMe4qa1VdUpHg4KOWpVwz82iZxS3NzZxsYhLLbyKxjIB1NG2l1wdu0urBPiDWeasz1KcuJTTtquQ+mvEigaRhoWNC7LsNIVcnODgbComhvLEqHAuN309u18zRCEamW30blEJ1dvOzbHGxG1NyqE5yjmewx6TcFa8WOaF/oZVTkA6twR4HFX0akY6Mw9o4GWJSnB2sVy7biMAy7SBeQOVcfn99aFwpHjVfj6Cu9vkQ5+PT8pFjJH14lz94qXChyRVLtGvz+qOkPSV1x83Ht9XXH/AIWA+6joR6kodqyW8V9R1wvpgitmTrAMfWLjPoeXxNVSwz5HoUO14X7zH8XSizf96o/iUr/iAqjhVEejHH4So7J/Q58d4dE7REohRtSE4HZMgGltvMAe+uwlNEcVQo1MrdtdPcT2/BoSAvVqrSKYiSM6JY+/yDbn3DxqziSM0cJRe0dXp80aW8US9sQrlcy6dIyVxoljx3mNsnHpRyfUjClSh4YrTV/uvkMYYxHvGoLQbgKP2kL77eJGMfyedVty2vuaIwjHVLWP1TOrQ7hY2AB+ctG7uWWiP2Tzx4fw1y/Mnl/CtnrH+Cuce4ZH2blFKxsxWaPGerYc9gRtnzx8a0U6j8LPJxmFgmq8FpzXQj2vGOrKmJC7clZgFHp3sfQsBU3SunfYqhjY02uEtfPYsfRLjBaaVJyvWvhhgqRgDGnskjI54z3ms9WnaKa2PUwGKcqsoVGsz1Xp0H3FuMQ265kcDwUbsfQVVGEpbHo4jFUqMbzZSLu4ueITfMqyRgFc5IGDjOoj2s49kVqSjTWp4FWdbHVFw7qPsXDo/wAG+TJjVkkbgDC+viT5k/Cs1SpmZ7uDwvw8bJkXjPAZXl+UQTukyjAVu1EyjfQy9wzvqG+T31AulBvU58H4rFJPpniWC+C4IODrXxjcftE25cx3gVw5CpG9uZKeH5MlxMXMskjDTkAHOAqIMDGM+X0jUoq7OVZcOLlzEXSaMiO2slOWcgv+Z97ZPuq+kt5HkY/www65vUusEQVQo5KAB7hWZu7PbhFRioo6ChMzQBQBQBQBQBQBQFP6ZW7QyxXkY9ghZMd47vuyPeK0UXdODPF7ThKlOGIhydn6DKK5VZVmU/NXIAJ7g+MKfLUOyfMCq2ns+RtjKKmpx8Mt/UScd4ddJBcWtvB1wuS+JjIq6BNs3WBjqOkEgFc7ADu3rLpqbWVe5NMENjYQ28g646RGkQG8zncqB3gtknOwHPah2NqcFE5fo+4nPN8s+UEao7goFX2UCqo0r5A5378n0AjQlJ3TLPdW0cow6q4HiAcH+tdTsWTpwnpIVXnRO3kxkMMDAw7begJIFWQryRirdl0Km6fuLz0FiHsuT/Gob71KmrPiZGV9i0tkyDJ0IYA4VCe4rIyf4lepfEFEuxrbK/zsQ5eiLj9zMfNZIm/HSaksQUy7IktbNempwk6OuBt8qHfjq+8cuT4z50zp/wDsjLAzS/F7Dq31SjfKPKNDZGCk8I1Bj/EuPgPGq2rfL9DfTcpK7dm9P+5a3+ehv1h1CRB2mzKq/bTszxe8b+o8q5/f4LFupR33+a3R1ifQQUOeqHWRY+nA/tL5lDyHkvjXLXJU7xl6arzT/gkm3G8KthW+dtn+qRuVHkCcgfVYjuqPmyzKsuRPzizLSAr15UaHGi6j8COyW89J2Piu/cKJvb2Ou2XO1o9JIpPFeDLFcGPrUCe0CW5DwP2vxArZCrmjtqfOV8HGnXyZk48tR50e4NbTggOx6s7FOzv46tAJPvxVNWrJbno4LB0q19dtmtBrY9C4EbU5aY/bIx8AN/fVbrya0NlLsqjGWao3J+ZYgFjXuRVHkAAPuAqm7e56ijGC0KzxXiE10jLZPJA+NUUkkfYmHgpOSvqRvnIBFcK5uUvC7Fc4X0f+VuYry/vROoy9uWEe3ioGVkX7S/dQpjScn3n8iycP6AWERDCIsykEM7sxBHIjfahcqEE7DGeUSTEk4itssx7i+P8AIu58yPCrEtPUpnLPO78Md/X/AEJ+iyG5uZbxx2QdMX/Xp95NW1XkioIwYBfE15Yh7bIudZj2woAoAoAoAoAoAoAoCPeWyyIyOMqwwR611OzTK6tNVIuDKbwZ+okewuN0f9kx+14Huz3eBFaane76PEwsuBN4Wpz2ZZOH3DAmGQ/OKOyxHtr3P6+I8fWs8lzR69Ko/u3v+pD4Nwd/lElxcsHmyUi0jCJH9gEkgt9Ik8x4VFO5Yod67Kv0Z4ultJxVmBJ+WEIijLOzFgqqPEnb7+VCim8rkWDhdvNbxT3VzJ23BleLIEcYVdlBxnIUAFu810timk3LcZ9G+OpeQrNGrqD3OpHwPJh5g1wlCWdXG1CYYodMGgKnf207yMwg58s4/FZxV8XFbs8mtCrKVlBNCT5cIy6kBNWHTSpOJYztsHc9oYUnvq1xzeE8/wCI4UpRmrX6X3X8kyXjkWpjHq1ErKgCsdMvJ4+W2pfxNcVGRc8fSTut91pz5nKXpGkYGhHykrGMnA7B9tTvnmSAPJfCuqhIrl2jTgtE9Hp6dBenSZtCRqoXq3LRsBqI56UxsMYOn02qbw/UzLtWTioxjs7o6WqXk7kKjkOcyiTKITjGdgpxgDYE57643TSsztOOMrt912e99iVbdDJ8ASaTg5XS4GPHnGc0liI/hRfHsio0lN29C68K4esKBRuQN2IAJ+AG1Y5ycnc96hR4cLGOLcTWALlWdnbTGiDLM2CcDuAwCSSQBUS1sp0/F57qW84fMi20jw5thnUG23LMOedgQO7UN8ZrpTxG5OLNU6U8UjAR+Fl2UYLJJhT5gBW299CCq1F+EcQ9TxS3JeN4pY2K79mSGRe9WG47j51wtSVWN2tSeS0MaQI5knYbu+5+1I/h5DxwBUorS7I1J2WSO7EPHZSxTh9vuT+2b7zq/wARPoO+tFNKPffyPIxU3UawlJ6/iZb+GWSwxpGnJRj18SfMnes8pXlc9mhSjSpqEeRLqJcFAFAFAFAFAFAFAFAYNAJek3Ahcx7dmRd0bz8D5VbRqZHqYMdg1iIaeLkxNwniJmxbXJMdzGew/eSO/wAzjmOTCrJ07d5bGPDYniPg1dJrYsNlfHV1Uo0y931XA71/McxVLjzR6lOq08s9xZwfookV3PdOdckrlkHdGCMbD6xA3PhtUEdhRtJyFPT64a5mh4ZCcdcddww+jGu+Pfj7h40ZXWlnlw0W55YbSAFmWKGJQMk4CgYA/IUNCSirEvWMZztzzQ7fS4l6KdIVvY5HUABJnj9Qp7J9ShB99CEJ5thjLxCNZUhLfOSBmVfJMZPkN6E7rNYL/iUMIBlkSMHlqYDPpnnQ45JPcWyPZXhwJI3ccirgOvftg5FSjJx2KKtGjV8SI/8A7H2jZ9tjntHrCTnnvvz3z76s48jI+ysO+vuzoOilmmMxjc4GpjuT3c9zXHWmTXZmGS29zlLDw63lRW6pJSRoUntEk7YHfvXHVm+ZZHB4alJWirjW94okcscRDs8udAVc7LzJJIAAHiarNeZJ2Fg6Rt+sBZGHRlDIJC2Qyj6oHfnPPwPlQhxHnyMshNC0iWtzFcIksTrIm5R1OobZUkEe8fGhHRlG6Y8LvJVF4Ejils2LRKpLNIqntZOwClQSEwTvz3xQzVou2ZcixcP40b21WWzkjWQ41CRS6qfpI4BByN8YI5DuO4uhPPHNE6QDqAY0PXXMpLueW521Nj2UAAAHPCgbnJqSjzK5TcdFrJizivE/k2YoiZbub2m54J5bd2O5e7mfO+EMzu9EebisTwO7DWpIZ9FeA/J0LP2pn3dueO/A9/M95qFWpmdlsasBg+DHNLxvdj2qT0PI2odCgCgCgCgCgCgCgCgCgMGuNXAj6R9HkuVznTKvsOPwPln4VbTqOOjMGNwMcRHu6SWzEUHFyh+TcQUg/Ql9OTZHf9oe/FXOCl3qZ58MU6b4OK06SH8dxJEMtmeHukXdwPtAbOPNd/KqWr+TPTjKdNfmj1I/A+C2yTy3UDFjMMPli+6nOxJyvgV8hyxvW1YupZG80OY+lhVlwwDA8wQCD8aFrQm6YXJS2McZxJOywx+RkOCR/CuW91CFXw2RU+C3MfDL2+gIIjZY5YUXmxICaVHezMQKFFP7Obj5G3A7aX9d6p21Sm0LOB7MepxiNfJV7+85PfXQk+N8jv8Ao0PyuS7vpRqlMxijzv1aKqsFXw9rB8cVwlQea7fUuV5wqOSSKVgNcLFlbAzurKRnw3z6gUL7IovAeNPDxSYSfsLyV1jbwkgPVkeWdOP7tDLGo1U12Zn9IHFXF1bMh+ZtriISn7cgO38se/8AOKHa8mpK21y29Kujsd7AY37LDeOQe0jDkQfxoX1IKauVX9HfGPlE8nylwbqOMRpjZWiByZEz7WtsEkdwWhTQnn0luiT0/bqLvh13yAm6lz5SDv8AIAMfdQ7WdpRkXaSdQVUnBc4UeJAJx8ATQ0XTMwQKihUUKo5BQAB7hy3oEhVxuwRzrlmdIgO3GH0o++Rqx2vEEAgHO+aJMrqSjFXkzSKRmQLAoghUY1lQvZH9mv0Rjvb4GrEktyjiymu5oubElzxnBNvYKXkb25Tvvy1ZPM/aO3hVypvxz2PNq4pN8DC6vr/scdHOji2+ZHOuZvaY74zzx/XmaqqVL7bG3BYCNHvS1l1H61UeiZoAoAoAoAoAoAoAoAoAoAoAoDGKAi8R4dHMhSRQw+8eYPca6puOxVWoQrRcZq5VG4PdWZLWj9bFzMTc/cNviMH1rQqkKni3PHeExOF1oO8ejMW3HbaV/nA1rONiw7O/gT3/AM4rsqUo6rVCnjaM5ZZrJIfRzXCjIMdwncQdDY/wMfhVPdfkeip1VqrSX1Il7PavJHJcK8UkRzGX1IFJ22IOg5BI58jXOG+R14mF+/dPzJP6qtprmO8Gl5I0KIQQQMnOfXcjPmai01yLVkk83MhxcGlTiT3fYaOSJY8ZIZdON8EYIPqK4FB8TNyF9nwa4sLmV7ZBPbTsXeIMFeNj3pnCsvlkHl4U0Ixg6beXVMe2/FpXf/VpY41UszOEyT3KoV2yeZz5DxpoW3l0Ku/RyS44XoKNFcpI8yauyVkZ2fAPI51Yz4+lLFM6blTsdekPRiWThL24HWXLkSudhqkZwzeXLIHgAB3UOzpS4dhxxo3U1oI44mSSUBJSzKvVqdpCNzlsZxgY8cUJyvlsR+knRLrvk8ls4t57cgRvpyNAHsEDmP8An40I1KV7SW5M6QcHS5t1jvJAqhgzlOwGK8sFiSo+/wA6bnamVxtUZFsFs4nDQiS4lUEK4MkzDPMBmJVfiKnklu9ClYilfuXb8hm89y4JwluneznW2PQdke8n0ruWPJ3OudZ6u0V15+wiu+N2sLggvdT57JJ1YPl9Ff5RVsaU5b6I8+rjcPTlpecjX9WXl7vcN1MP9mvM/wDXi3wruaFPw6s58PisU71O7HoWnhXC4oE0xrgd57z6nvrPKbk9T1MPhqdCOWCJuKiaDNAFAFAFAFAFAFAFAFAFAFAFAFAFAYoAxQ4QeI8JinGJUDeB5EehG4qUZyjsyithadZWmrlek6HPES1pO0Z+qx2+78wa0fEZtJq55r7KlT1oTaNfl3EoRiSFJ18V5n4f8Ncy0pbOxHi46ku/FSXkQpOPWZYdfaNE/iFwfXOVb4V3hS5Mh8bQv9pTaZKt+JWZHYu54vV2/wA4NRdKa3RZDE4V6Qqtf3zJyT59jiK4+0Iz+QqOXrE0qovw1U/Ukq8x9m7gb+QH8Hrmn5SeafKpH+/MP9L/APmLb/w2/wD20yw/Kzmav/xI+3+wZph7V3AP5APxellyixmq/iqR/vzI7z49viKgfZEY/rXbf8pFz/NV9rEGfiFmP2l5NJ5Bz/5aipKnN7IzzxWGXjqN/wB8iGvHbIN8zatM/iV1E/ElvuqfCnbV2KFjcMn9nTcn1sTl4jxGbaKBYV7i/MfH+hqOWktW7l3Hx1TSnBRXmbL0QlmIN3cM/wBleX37fdR1orwI6uzKlV3xFRvyQ/4bwWGD9lGqnx5n4neqZ1JT3Z6NDC0qK7iJ4FQNBmh0zQBQBQBQBQBQBQBQBQBQBQBQBQBQBQBQBQBQBQGpFAavGCMEAjwIrqbIuEXuiBPwG2f2oYz/ACgfhUlUmuZnng8PLeKIUnQ6zb91j0Zh+dTVeojM+ysK+RwfoNaHucfzn8678RMj/iMN0+rOR6A2uc5k9NQ/4c134iZz/D0PP3Oo6DWng5/nNc+Imd/w+H539ztH0Osx+6J9XY/nXPiJ9SS7Jwq1t9WTYOAWy+zDH/dBqHEkzRDBUIeGKGEcSqMKAB4AAVFtmhRitkbCuWJm1AFAFAFAFAFAFAFAFAFAFAFAFAFAFAFAFAFAFAFAFAFAFAFAFAFcsgFdAUAUAUAUAUAUAUAUAUAUAUAUAUAUAUAUAUAUAU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TextBox 7"/>
          <p:cNvSpPr txBox="1"/>
          <p:nvPr/>
        </p:nvSpPr>
        <p:spPr>
          <a:xfrm>
            <a:off x="1331640" y="6140588"/>
            <a:ext cx="7236296" cy="400110"/>
          </a:xfrm>
          <a:prstGeom prst="rect">
            <a:avLst/>
          </a:prstGeom>
          <a:noFill/>
        </p:spPr>
        <p:txBody>
          <a:bodyPr wrap="square" rtlCol="0">
            <a:spAutoFit/>
          </a:bodyPr>
          <a:lstStyle/>
          <a:p>
            <a:r>
              <a:rPr lang="en-IE" sz="2000" dirty="0">
                <a:solidFill>
                  <a:schemeClr val="bg1"/>
                </a:solidFill>
              </a:rPr>
              <a:t> </a:t>
            </a:r>
            <a:r>
              <a:rPr lang="en-IE" sz="2000" dirty="0" smtClean="0">
                <a:solidFill>
                  <a:schemeClr val="bg1"/>
                </a:solidFill>
              </a:rPr>
              <a:t>            WIT </a:t>
            </a:r>
            <a:r>
              <a:rPr lang="en-IE" sz="2000" dirty="0">
                <a:solidFill>
                  <a:schemeClr val="bg1"/>
                </a:solidFill>
              </a:rPr>
              <a:t>M</a:t>
            </a:r>
            <a:r>
              <a:rPr lang="en-IE" sz="2000" dirty="0" smtClean="0">
                <a:solidFill>
                  <a:schemeClr val="bg1"/>
                </a:solidFill>
              </a:rPr>
              <a:t>aths-Physics </a:t>
            </a:r>
            <a:r>
              <a:rPr lang="en-IE" sz="2000" dirty="0">
                <a:solidFill>
                  <a:schemeClr val="bg1"/>
                </a:solidFill>
              </a:rPr>
              <a:t>S</a:t>
            </a:r>
            <a:r>
              <a:rPr lang="en-IE" sz="2000" dirty="0" smtClean="0">
                <a:solidFill>
                  <a:schemeClr val="bg1"/>
                </a:solidFill>
              </a:rPr>
              <a:t>eminar Series  12/10/16</a:t>
            </a:r>
            <a:endParaRPr lang="en-GB" sz="2000" dirty="0"/>
          </a:p>
        </p:txBody>
      </p:sp>
      <p:sp>
        <p:nvSpPr>
          <p:cNvPr id="3" name="TextBox 2"/>
          <p:cNvSpPr txBox="1"/>
          <p:nvPr/>
        </p:nvSpPr>
        <p:spPr>
          <a:xfrm>
            <a:off x="2899649" y="1196752"/>
            <a:ext cx="3456395" cy="584775"/>
          </a:xfrm>
          <a:prstGeom prst="rect">
            <a:avLst/>
          </a:prstGeom>
          <a:noFill/>
        </p:spPr>
        <p:txBody>
          <a:bodyPr wrap="none" rtlCol="0">
            <a:spAutoFit/>
          </a:bodyPr>
          <a:lstStyle/>
          <a:p>
            <a:r>
              <a:rPr lang="en-IE" dirty="0">
                <a:solidFill>
                  <a:schemeClr val="bg1"/>
                </a:solidFill>
              </a:rPr>
              <a:t> </a:t>
            </a:r>
            <a:r>
              <a:rPr lang="en-IE" sz="3200" i="1" dirty="0">
                <a:solidFill>
                  <a:schemeClr val="bg1"/>
                </a:solidFill>
              </a:rPr>
              <a:t>The first </a:t>
            </a:r>
            <a:r>
              <a:rPr lang="en-IE" sz="3200" i="1" dirty="0" smtClean="0">
                <a:solidFill>
                  <a:schemeClr val="bg1"/>
                </a:solidFill>
              </a:rPr>
              <a:t>100 </a:t>
            </a:r>
            <a:r>
              <a:rPr lang="en-IE" sz="3200" i="1" dirty="0">
                <a:solidFill>
                  <a:schemeClr val="bg1"/>
                </a:solidFill>
              </a:rPr>
              <a:t>years </a:t>
            </a:r>
            <a:endParaRPr lang="en-GB"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2843808" y="548680"/>
            <a:ext cx="3312368" cy="864096"/>
          </a:xfrm>
        </p:spPr>
        <p:txBody>
          <a:bodyPr/>
          <a:lstStyle/>
          <a:p>
            <a:pPr eaLnBrk="1" hangingPunct="1"/>
            <a:r>
              <a:rPr lang="en-IE" sz="3200" dirty="0" smtClean="0"/>
              <a:t>                                               </a:t>
            </a:r>
            <a:endParaRPr lang="en-GB" sz="3200" dirty="0" smtClean="0"/>
          </a:p>
        </p:txBody>
      </p:sp>
      <p:sp>
        <p:nvSpPr>
          <p:cNvPr id="22531" name="Rectangle 3"/>
          <p:cNvSpPr>
            <a:spLocks noGrp="1" noChangeArrowheads="1"/>
          </p:cNvSpPr>
          <p:nvPr>
            <p:ph type="body" idx="1"/>
          </p:nvPr>
        </p:nvSpPr>
        <p:spPr>
          <a:xfrm>
            <a:off x="0" y="1687458"/>
            <a:ext cx="6012160" cy="5336661"/>
          </a:xfrm>
        </p:spPr>
        <p:txBody>
          <a:bodyPr/>
          <a:lstStyle/>
          <a:p>
            <a:pPr eaLnBrk="1" hangingPunct="1"/>
            <a:r>
              <a:rPr lang="en-IE" sz="2000" b="1" dirty="0" smtClean="0"/>
              <a:t>Introduction to relativity</a:t>
            </a:r>
          </a:p>
          <a:p>
            <a:pPr marL="0" indent="0" eaLnBrk="1" hangingPunct="1">
              <a:buNone/>
            </a:pPr>
            <a:r>
              <a:rPr lang="en-IE" sz="2000" i="1" dirty="0" smtClean="0"/>
              <a:t>      </a:t>
            </a:r>
            <a:r>
              <a:rPr lang="en-IE" sz="1800" i="1" dirty="0" smtClean="0"/>
              <a:t>The special theory of relativity </a:t>
            </a:r>
          </a:p>
          <a:p>
            <a:pPr marL="0" indent="0" eaLnBrk="1" hangingPunct="1">
              <a:buNone/>
            </a:pPr>
            <a:r>
              <a:rPr lang="en-IE" sz="1800" i="1" dirty="0" smtClean="0"/>
              <a:t>      The general theory of relativity</a:t>
            </a:r>
          </a:p>
          <a:p>
            <a:pPr marL="0" indent="0" eaLnBrk="1" hangingPunct="1">
              <a:buNone/>
            </a:pPr>
            <a:endParaRPr lang="en-IE" sz="2000" b="1" dirty="0" smtClean="0"/>
          </a:p>
          <a:p>
            <a:pPr eaLnBrk="1" hangingPunct="1"/>
            <a:r>
              <a:rPr lang="en-IE" sz="2000" b="1" dirty="0" smtClean="0"/>
              <a:t>Three astronomical tests</a:t>
            </a:r>
          </a:p>
          <a:p>
            <a:pPr marL="0" indent="0" eaLnBrk="1" hangingPunct="1">
              <a:buNone/>
            </a:pPr>
            <a:r>
              <a:rPr lang="en-IE" sz="1800" i="1" dirty="0"/>
              <a:t> </a:t>
            </a:r>
            <a:r>
              <a:rPr lang="en-IE" sz="1800" i="1" dirty="0" smtClean="0"/>
              <a:t>      The </a:t>
            </a:r>
            <a:r>
              <a:rPr lang="en-IE" sz="1800" i="1" dirty="0"/>
              <a:t>perihelion of </a:t>
            </a:r>
            <a:r>
              <a:rPr lang="en-IE" sz="1800" i="1" dirty="0" smtClean="0"/>
              <a:t>Mercury; the </a:t>
            </a:r>
            <a:r>
              <a:rPr lang="en-IE" sz="1800" i="1" dirty="0"/>
              <a:t>bending of starlight</a:t>
            </a:r>
          </a:p>
          <a:p>
            <a:pPr marL="0" indent="0" eaLnBrk="1" hangingPunct="1">
              <a:buNone/>
            </a:pPr>
            <a:r>
              <a:rPr lang="en-IE" sz="1800" i="1" dirty="0" smtClean="0"/>
              <a:t>       The gravitational redshift</a:t>
            </a:r>
          </a:p>
          <a:p>
            <a:pPr marL="0" indent="0" eaLnBrk="1" hangingPunct="1">
              <a:buNone/>
            </a:pPr>
            <a:endParaRPr lang="en-IE" sz="1800" i="1" dirty="0"/>
          </a:p>
          <a:p>
            <a:pPr eaLnBrk="1" hangingPunct="1"/>
            <a:r>
              <a:rPr lang="en-IE" sz="2000" b="1" dirty="0" smtClean="0"/>
              <a:t>Relativity and the universe</a:t>
            </a:r>
            <a:endParaRPr lang="en-IE" sz="2000" b="1" dirty="0" smtClean="0"/>
          </a:p>
          <a:p>
            <a:pPr marL="0" indent="0" eaLnBrk="1" hangingPunct="1">
              <a:buNone/>
            </a:pPr>
            <a:r>
              <a:rPr lang="en-IE" sz="1800" i="1" dirty="0" smtClean="0"/>
              <a:t>       A static or a dynamic universe?</a:t>
            </a:r>
          </a:p>
          <a:p>
            <a:pPr marL="0" indent="0" eaLnBrk="1" hangingPunct="1">
              <a:buNone/>
            </a:pPr>
            <a:r>
              <a:rPr lang="en-IE" sz="1800" i="1" dirty="0"/>
              <a:t> </a:t>
            </a:r>
            <a:r>
              <a:rPr lang="en-IE" sz="1800" i="1" dirty="0" smtClean="0"/>
              <a:t>      Hubble’s law and t</a:t>
            </a:r>
            <a:r>
              <a:rPr lang="en-IE" sz="1800" i="1" dirty="0" smtClean="0"/>
              <a:t>he </a:t>
            </a:r>
            <a:r>
              <a:rPr lang="en-IE" sz="1800" i="1" dirty="0" smtClean="0"/>
              <a:t>big bang</a:t>
            </a:r>
          </a:p>
          <a:p>
            <a:pPr marL="0" indent="0" eaLnBrk="1" hangingPunct="1">
              <a:buNone/>
            </a:pPr>
            <a:endParaRPr lang="en-IE" sz="1800" i="1" dirty="0"/>
          </a:p>
          <a:p>
            <a:pPr eaLnBrk="1" hangingPunct="1"/>
            <a:r>
              <a:rPr lang="en-IE" sz="2000" b="1" dirty="0" smtClean="0"/>
              <a:t>The </a:t>
            </a:r>
            <a:r>
              <a:rPr lang="en-IE" sz="2000" b="1" dirty="0" smtClean="0"/>
              <a:t>renaissance of</a:t>
            </a:r>
            <a:r>
              <a:rPr lang="en-IE" sz="2000" b="1" dirty="0" smtClean="0"/>
              <a:t> </a:t>
            </a:r>
            <a:r>
              <a:rPr lang="en-IE" sz="2000" b="1" dirty="0" smtClean="0"/>
              <a:t>relativity</a:t>
            </a:r>
          </a:p>
          <a:p>
            <a:pPr marL="0" indent="0" eaLnBrk="1" hangingPunct="1">
              <a:buNone/>
            </a:pPr>
            <a:r>
              <a:rPr lang="en-IE" sz="1800" i="1" dirty="0" smtClean="0"/>
              <a:t>       Astronomy </a:t>
            </a:r>
            <a:r>
              <a:rPr lang="en-IE" sz="1800" i="1" dirty="0" smtClean="0"/>
              <a:t>and the </a:t>
            </a:r>
            <a:r>
              <a:rPr lang="en-IE" sz="1800" i="1" dirty="0" smtClean="0"/>
              <a:t>universe (1960 - )</a:t>
            </a:r>
            <a:r>
              <a:rPr lang="en-IE" sz="2000" i="1" dirty="0" smtClean="0"/>
              <a:t>     </a:t>
            </a:r>
            <a:r>
              <a:rPr lang="en-IE" sz="1800" i="1" dirty="0" smtClean="0"/>
              <a:t>       </a:t>
            </a:r>
            <a:r>
              <a:rPr lang="en-IE" sz="1800" b="1" dirty="0" smtClean="0"/>
              <a:t> </a:t>
            </a:r>
            <a:endParaRPr lang="en-IE" sz="1800" b="1" dirty="0" smtClean="0"/>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TextBox 2"/>
          <p:cNvSpPr txBox="1"/>
          <p:nvPr/>
        </p:nvSpPr>
        <p:spPr>
          <a:xfrm>
            <a:off x="3131840" y="741612"/>
            <a:ext cx="1803699" cy="584775"/>
          </a:xfrm>
          <a:prstGeom prst="rect">
            <a:avLst/>
          </a:prstGeom>
          <a:noFill/>
        </p:spPr>
        <p:txBody>
          <a:bodyPr wrap="none" rtlCol="0">
            <a:spAutoFit/>
          </a:bodyPr>
          <a:lstStyle/>
          <a:p>
            <a:r>
              <a:rPr lang="en-GB" sz="3200" dirty="0" smtClean="0"/>
              <a:t>Overview</a:t>
            </a:r>
            <a:endParaRPr lang="en-GB" sz="3200" dirty="0"/>
          </a:p>
        </p:txBody>
      </p:sp>
      <p:pic>
        <p:nvPicPr>
          <p:cNvPr id="13" name="Picture 12" descr="http://ecx.images-amazon.com/images/I/41l0At8n52L._SX346_BO1,204,203,200_.jpg"/>
          <p:cNvPicPr/>
          <p:nvPr/>
        </p:nvPicPr>
        <p:blipFill>
          <a:blip r:embed="rId3">
            <a:extLst>
              <a:ext uri="{28A0092B-C50C-407E-A947-70E740481C1C}">
                <a14:useLocalDpi xmlns:a14="http://schemas.microsoft.com/office/drawing/2010/main" val="0"/>
              </a:ext>
            </a:extLst>
          </a:blip>
          <a:srcRect/>
          <a:stretch>
            <a:fillRect/>
          </a:stretch>
        </p:blipFill>
        <p:spPr bwMode="auto">
          <a:xfrm>
            <a:off x="7582472" y="4293096"/>
            <a:ext cx="1537320" cy="2304256"/>
          </a:xfrm>
          <a:prstGeom prst="rect">
            <a:avLst/>
          </a:prstGeom>
          <a:noFill/>
          <a:ln>
            <a:noFill/>
          </a:ln>
        </p:spPr>
      </p:pic>
      <p:pic>
        <p:nvPicPr>
          <p:cNvPr id="14" name="Picture 13" descr="http://ecx.images-amazon.com/images/I/51eiZj1IdJL._SX345_BO1,204,203,200_.jpg"/>
          <p:cNvPicPr/>
          <p:nvPr/>
        </p:nvPicPr>
        <p:blipFill>
          <a:blip r:embed="rId4">
            <a:extLst>
              <a:ext uri="{28A0092B-C50C-407E-A947-70E740481C1C}">
                <a14:useLocalDpi xmlns:a14="http://schemas.microsoft.com/office/drawing/2010/main" val="0"/>
              </a:ext>
            </a:extLst>
          </a:blip>
          <a:srcRect/>
          <a:stretch>
            <a:fillRect/>
          </a:stretch>
        </p:blipFill>
        <p:spPr bwMode="auto">
          <a:xfrm>
            <a:off x="5940152" y="4293096"/>
            <a:ext cx="1512168" cy="2304256"/>
          </a:xfrm>
          <a:prstGeom prst="rect">
            <a:avLst/>
          </a:prstGeom>
          <a:noFill/>
          <a:ln>
            <a:noFill/>
          </a:ln>
        </p:spPr>
      </p:pic>
      <p:sp>
        <p:nvSpPr>
          <p:cNvPr id="4" name="TextBox 3"/>
          <p:cNvSpPr txBox="1"/>
          <p:nvPr/>
        </p:nvSpPr>
        <p:spPr>
          <a:xfrm>
            <a:off x="6594246" y="3473410"/>
            <a:ext cx="2544286" cy="369332"/>
          </a:xfrm>
          <a:prstGeom prst="rect">
            <a:avLst/>
          </a:prstGeom>
          <a:noFill/>
        </p:spPr>
        <p:txBody>
          <a:bodyPr wrap="none" rtlCol="0">
            <a:spAutoFit/>
          </a:bodyPr>
          <a:lstStyle/>
          <a:p>
            <a:r>
              <a:rPr lang="en-GB" sz="1800" i="1" dirty="0" smtClean="0"/>
              <a:t>Einstein in Berlin (1916) </a:t>
            </a:r>
            <a:endParaRPr lang="en-GB" sz="1800" i="1" dirty="0"/>
          </a:p>
        </p:txBody>
      </p:sp>
      <p:pic>
        <p:nvPicPr>
          <p:cNvPr id="12" name="Picture 2" descr="http://th.physik.uni-frankfurt.de/~jr/gif/phys/einst_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7979" y="142964"/>
            <a:ext cx="2141811" cy="3142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34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2411760" y="548680"/>
            <a:ext cx="3960440" cy="762000"/>
          </a:xfrm>
        </p:spPr>
        <p:txBody>
          <a:bodyPr/>
          <a:lstStyle/>
          <a:p>
            <a:pPr eaLnBrk="1" hangingPunct="1"/>
            <a:r>
              <a:rPr lang="en-IE" sz="3200" dirty="0" smtClean="0"/>
              <a:t>Relativity  </a:t>
            </a:r>
            <a:endParaRPr lang="en-US" sz="3200" dirty="0" smtClean="0"/>
          </a:p>
        </p:txBody>
      </p:sp>
      <p:sp>
        <p:nvSpPr>
          <p:cNvPr id="28675" name="Rectangle 3"/>
          <p:cNvSpPr>
            <a:spLocks noGrp="1" noChangeArrowheads="1"/>
          </p:cNvSpPr>
          <p:nvPr>
            <p:ph type="body" idx="1"/>
          </p:nvPr>
        </p:nvSpPr>
        <p:spPr>
          <a:xfrm>
            <a:off x="0" y="1384137"/>
            <a:ext cx="7056784" cy="5341501"/>
          </a:xfrm>
        </p:spPr>
        <p:txBody>
          <a:bodyPr/>
          <a:lstStyle/>
          <a:p>
            <a:pPr eaLnBrk="1" hangingPunct="1"/>
            <a:endParaRPr lang="en-IE" sz="2000" b="1" dirty="0" smtClean="0"/>
          </a:p>
          <a:p>
            <a:pPr eaLnBrk="1" hangingPunct="1"/>
            <a:r>
              <a:rPr lang="en-IE" sz="2000" b="1" dirty="0" smtClean="0"/>
              <a:t>The principle of relativity</a:t>
            </a:r>
          </a:p>
          <a:p>
            <a:pPr marL="0" indent="0" eaLnBrk="1" hangingPunct="1">
              <a:buNone/>
            </a:pPr>
            <a:r>
              <a:rPr lang="en-IE" sz="1800" i="1" dirty="0" smtClean="0"/>
              <a:t>      Relativity of motion</a:t>
            </a:r>
          </a:p>
          <a:p>
            <a:pPr marL="0" indent="0" eaLnBrk="1" hangingPunct="1">
              <a:buNone/>
            </a:pPr>
            <a:r>
              <a:rPr lang="en-IE" sz="1800" i="1" dirty="0" smtClean="0"/>
              <a:t>     </a:t>
            </a:r>
            <a:r>
              <a:rPr lang="en-IE" sz="1800" i="1" dirty="0" err="1" smtClean="0"/>
              <a:t>Buridan</a:t>
            </a:r>
            <a:r>
              <a:rPr lang="en-IE" sz="1800" i="1" dirty="0" smtClean="0"/>
              <a:t>, Oresme, </a:t>
            </a:r>
            <a:r>
              <a:rPr lang="en-IE" sz="1800" i="1" dirty="0"/>
              <a:t>B</a:t>
            </a:r>
            <a:r>
              <a:rPr lang="en-IE" sz="1800" i="1" dirty="0" smtClean="0"/>
              <a:t>runo, Copernicus</a:t>
            </a:r>
          </a:p>
          <a:p>
            <a:pPr marL="0" indent="0" eaLnBrk="1" hangingPunct="1">
              <a:buNone/>
            </a:pPr>
            <a:r>
              <a:rPr lang="en-IE" sz="1800" i="1" dirty="0"/>
              <a:t> </a:t>
            </a:r>
            <a:r>
              <a:rPr lang="en-IE" sz="1800" i="1" dirty="0" smtClean="0"/>
              <a:t>           </a:t>
            </a:r>
          </a:p>
          <a:p>
            <a:pPr eaLnBrk="1" hangingPunct="1"/>
            <a:r>
              <a:rPr lang="en-IE" sz="2000" b="1" dirty="0" smtClean="0"/>
              <a:t>Galileo’s galleon (1632)</a:t>
            </a:r>
          </a:p>
          <a:p>
            <a:pPr marL="0" indent="0" eaLnBrk="1" hangingPunct="1">
              <a:buNone/>
            </a:pPr>
            <a:r>
              <a:rPr lang="en-IE" sz="2000" i="1" dirty="0" smtClean="0"/>
              <a:t>     </a:t>
            </a:r>
            <a:r>
              <a:rPr lang="en-IE" sz="1800" i="1" dirty="0" smtClean="0"/>
              <a:t>Motion of objects in closed cabin of ship</a:t>
            </a:r>
          </a:p>
          <a:p>
            <a:pPr marL="0" indent="0" eaLnBrk="1" hangingPunct="1">
              <a:buNone/>
            </a:pPr>
            <a:r>
              <a:rPr lang="en-IE" sz="1800" i="1" dirty="0"/>
              <a:t> </a:t>
            </a:r>
            <a:r>
              <a:rPr lang="en-IE" sz="1800" i="1" dirty="0" smtClean="0"/>
              <a:t>    </a:t>
            </a:r>
            <a:r>
              <a:rPr lang="en-IE" sz="1800" i="1" dirty="0"/>
              <a:t>Impossible to </a:t>
            </a:r>
            <a:r>
              <a:rPr lang="en-IE" sz="1800" i="1" dirty="0" smtClean="0"/>
              <a:t>detect motion </a:t>
            </a:r>
            <a:r>
              <a:rPr lang="en-IE" sz="1800" i="1" dirty="0" smtClean="0"/>
              <a:t>of ship by </a:t>
            </a:r>
            <a:r>
              <a:rPr lang="en-IE" sz="1800" i="1" dirty="0"/>
              <a:t>experiments </a:t>
            </a:r>
            <a:r>
              <a:rPr lang="en-IE" sz="1800" i="1" dirty="0" smtClean="0"/>
              <a:t>in cabin</a:t>
            </a:r>
            <a:endParaRPr lang="en-IE" sz="1800" i="1" dirty="0"/>
          </a:p>
          <a:p>
            <a:pPr marL="0" indent="0" eaLnBrk="1" hangingPunct="1">
              <a:buNone/>
            </a:pPr>
            <a:r>
              <a:rPr lang="en-IE" sz="1800" i="1" dirty="0" smtClean="0"/>
              <a:t>      </a:t>
            </a:r>
            <a:endParaRPr lang="en-IE" sz="1800" dirty="0" smtClean="0"/>
          </a:p>
          <a:p>
            <a:pPr eaLnBrk="1" hangingPunct="1"/>
            <a:r>
              <a:rPr lang="en-IE" sz="2000" b="1" dirty="0" smtClean="0"/>
              <a:t>Implications for </a:t>
            </a:r>
            <a:r>
              <a:rPr lang="en-IE" sz="2000" b="1" dirty="0" smtClean="0"/>
              <a:t>cosmology</a:t>
            </a:r>
          </a:p>
          <a:p>
            <a:pPr marL="0" indent="0" eaLnBrk="1" hangingPunct="1">
              <a:buNone/>
            </a:pPr>
            <a:r>
              <a:rPr lang="en-IE" sz="2000" i="1" dirty="0" smtClean="0"/>
              <a:t>     </a:t>
            </a:r>
            <a:r>
              <a:rPr lang="en-IE" sz="1800" i="1" dirty="0"/>
              <a:t>M</a:t>
            </a:r>
            <a:r>
              <a:rPr lang="en-IE" sz="1800" i="1" dirty="0" smtClean="0"/>
              <a:t>otion of </a:t>
            </a:r>
            <a:r>
              <a:rPr lang="en-IE" sz="1800" i="1" dirty="0" smtClean="0"/>
              <a:t>earth undetectable </a:t>
            </a:r>
            <a:r>
              <a:rPr lang="en-IE" sz="1800" i="1" dirty="0" smtClean="0"/>
              <a:t>to passengers</a:t>
            </a:r>
          </a:p>
          <a:p>
            <a:pPr marL="0" indent="0" eaLnBrk="1" hangingPunct="1">
              <a:buNone/>
            </a:pPr>
            <a:endParaRPr lang="en-IE" sz="2000" b="1" dirty="0" smtClean="0"/>
          </a:p>
          <a:p>
            <a:pPr eaLnBrk="1" hangingPunct="1"/>
            <a:r>
              <a:rPr lang="en-IE" sz="2000" b="1" dirty="0" smtClean="0"/>
              <a:t>Implications </a:t>
            </a:r>
            <a:r>
              <a:rPr lang="en-IE" sz="2000" b="1" dirty="0" smtClean="0"/>
              <a:t>for mechanics</a:t>
            </a:r>
          </a:p>
          <a:p>
            <a:pPr marL="0" indent="0" eaLnBrk="1" hangingPunct="1">
              <a:buNone/>
            </a:pPr>
            <a:r>
              <a:rPr lang="en-IE" sz="1800" i="1" dirty="0" smtClean="0"/>
              <a:t>      Anticipates </a:t>
            </a:r>
            <a:r>
              <a:rPr lang="en-IE" sz="1800" i="1" dirty="0"/>
              <a:t>N</a:t>
            </a:r>
            <a:r>
              <a:rPr lang="en-IE" sz="1800" i="1" dirty="0" smtClean="0"/>
              <a:t>ewton’s law of inertia</a:t>
            </a:r>
            <a:endParaRPr lang="en-IE" sz="1800" i="1" dirty="0"/>
          </a:p>
          <a:p>
            <a:pPr marL="0" indent="0" eaLnBrk="1" hangingPunct="1">
              <a:buNone/>
            </a:pPr>
            <a:r>
              <a:rPr lang="en-IE" sz="1800" i="1" dirty="0" smtClean="0"/>
              <a:t>      </a:t>
            </a:r>
            <a:endParaRPr lang="en-IE" sz="1800" i="1" dirty="0"/>
          </a:p>
        </p:txBody>
      </p:sp>
      <p:pic>
        <p:nvPicPr>
          <p:cNvPr id="220164" name="Picture 4" descr="http://www.physicscentral.com/explore/plus/images/Galileo-s-Ship-lar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2288" y="2573910"/>
            <a:ext cx="2591712" cy="1480978"/>
          </a:xfrm>
          <a:prstGeom prst="rect">
            <a:avLst/>
          </a:prstGeom>
          <a:noFill/>
          <a:extLst>
            <a:ext uri="{909E8E84-426E-40DD-AFC4-6F175D3DCCD1}">
              <a14:hiddenFill xmlns:a14="http://schemas.microsoft.com/office/drawing/2010/main">
                <a:solidFill>
                  <a:srgbClr val="FFFFFF"/>
                </a:solidFill>
              </a14:hiddenFill>
            </a:ext>
          </a:extLst>
        </p:spPr>
      </p:pic>
      <p:pic>
        <p:nvPicPr>
          <p:cNvPr id="220168" name="Picture 8" descr="http://www.sciencemuseum.org.uk/onlinestuff/People/~/media/Images/content/Biographies/Galileo-G.ash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6877" y="260648"/>
            <a:ext cx="1471465" cy="17940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166403" y="2132856"/>
            <a:ext cx="1931939" cy="338554"/>
          </a:xfrm>
          <a:prstGeom prst="rect">
            <a:avLst/>
          </a:prstGeom>
          <a:noFill/>
        </p:spPr>
        <p:txBody>
          <a:bodyPr wrap="none" rtlCol="0">
            <a:spAutoFit/>
          </a:bodyPr>
          <a:lstStyle/>
          <a:p>
            <a:r>
              <a:rPr lang="en-IE" sz="1600" i="1" dirty="0" smtClean="0"/>
              <a:t>Galileo (1564-1642)</a:t>
            </a:r>
            <a:endParaRPr lang="en-IE" sz="1600" i="1" dirty="0"/>
          </a:p>
        </p:txBody>
      </p:sp>
      <p:pic>
        <p:nvPicPr>
          <p:cNvPr id="227330" name="Picture 2" descr="http://www1.umn.edu/ships/galileo/library/Dialog/title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9459" y="4176952"/>
            <a:ext cx="1958883" cy="2686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075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87624" y="620688"/>
            <a:ext cx="6087622" cy="762000"/>
          </a:xfrm>
        </p:spPr>
        <p:txBody>
          <a:bodyPr/>
          <a:lstStyle/>
          <a:p>
            <a:pPr eaLnBrk="1" hangingPunct="1"/>
            <a:r>
              <a:rPr lang="en-IE" sz="3200" dirty="0"/>
              <a:t> </a:t>
            </a:r>
            <a:r>
              <a:rPr lang="en-IE" sz="3200" dirty="0" smtClean="0"/>
              <a:t>Relativity in the 19</a:t>
            </a:r>
            <a:r>
              <a:rPr lang="en-IE" sz="3200" baseline="30000" dirty="0" smtClean="0"/>
              <a:t>th</a:t>
            </a:r>
            <a:r>
              <a:rPr lang="en-IE" sz="3200" dirty="0" smtClean="0"/>
              <a:t> century </a:t>
            </a:r>
            <a:endParaRPr lang="en-US" sz="3200" dirty="0" smtClean="0"/>
          </a:p>
        </p:txBody>
      </p:sp>
      <p:sp>
        <p:nvSpPr>
          <p:cNvPr id="28675" name="Rectangle 3"/>
          <p:cNvSpPr>
            <a:spLocks noGrp="1" noChangeArrowheads="1"/>
          </p:cNvSpPr>
          <p:nvPr>
            <p:ph type="body" idx="1"/>
          </p:nvPr>
        </p:nvSpPr>
        <p:spPr>
          <a:xfrm>
            <a:off x="0" y="1268760"/>
            <a:ext cx="6500495" cy="5272446"/>
          </a:xfrm>
        </p:spPr>
        <p:txBody>
          <a:bodyPr/>
          <a:lstStyle/>
          <a:p>
            <a:pPr eaLnBrk="1" hangingPunct="1"/>
            <a:endParaRPr lang="en-IE" sz="2000" b="1" dirty="0" smtClean="0"/>
          </a:p>
          <a:p>
            <a:pPr eaLnBrk="1" hangingPunct="1"/>
            <a:r>
              <a:rPr lang="en-IE" sz="2000" b="1" dirty="0" smtClean="0"/>
              <a:t>Electromagnetism</a:t>
            </a:r>
          </a:p>
          <a:p>
            <a:pPr marL="0" indent="0" eaLnBrk="1" hangingPunct="1">
              <a:buNone/>
            </a:pPr>
            <a:r>
              <a:rPr lang="en-IE" sz="1800" i="1" dirty="0" smtClean="0"/>
              <a:t>       </a:t>
            </a:r>
            <a:r>
              <a:rPr lang="en-IE" sz="1800" i="1" dirty="0"/>
              <a:t>Electricity and magnetism = </a:t>
            </a:r>
            <a:r>
              <a:rPr lang="en-IE" sz="1800" i="1" dirty="0" smtClean="0"/>
              <a:t>electromagnetism</a:t>
            </a:r>
          </a:p>
          <a:p>
            <a:pPr marL="0" indent="0" eaLnBrk="1" hangingPunct="1">
              <a:buNone/>
            </a:pPr>
            <a:r>
              <a:rPr lang="en-IE" sz="1800" i="1" dirty="0"/>
              <a:t> </a:t>
            </a:r>
            <a:r>
              <a:rPr lang="en-IE" sz="1800" i="1" dirty="0" smtClean="0"/>
              <a:t>     Speed of electromagnetic wave = speed of light in vac</a:t>
            </a:r>
          </a:p>
          <a:p>
            <a:pPr marL="0" indent="0" eaLnBrk="1" hangingPunct="1">
              <a:buNone/>
            </a:pPr>
            <a:endParaRPr lang="en-IE" sz="1800" i="1" dirty="0" smtClean="0"/>
          </a:p>
          <a:p>
            <a:pPr eaLnBrk="1" hangingPunct="1"/>
            <a:r>
              <a:rPr lang="en-IE" sz="2000" b="1" dirty="0" smtClean="0"/>
              <a:t>Light = an electromagnetic wave</a:t>
            </a:r>
            <a:endParaRPr lang="en-IE" sz="1800" i="1" dirty="0" smtClean="0"/>
          </a:p>
          <a:p>
            <a:pPr marL="0" indent="0" eaLnBrk="1" hangingPunct="1">
              <a:buNone/>
            </a:pPr>
            <a:r>
              <a:rPr lang="en-IE" sz="1800" i="1" dirty="0" smtClean="0"/>
              <a:t>      Changing electric and magnetic fields</a:t>
            </a:r>
          </a:p>
          <a:p>
            <a:pPr marL="0" indent="0" eaLnBrk="1" hangingPunct="1">
              <a:buNone/>
            </a:pPr>
            <a:r>
              <a:rPr lang="en-IE" sz="1800" i="1" dirty="0" smtClean="0"/>
              <a:t>      The electromagnetic spectrum</a:t>
            </a:r>
            <a:endParaRPr lang="en-IE" sz="1800" i="1" dirty="0"/>
          </a:p>
          <a:p>
            <a:pPr marL="0" indent="0" eaLnBrk="1" hangingPunct="1">
              <a:buNone/>
            </a:pPr>
            <a:endParaRPr lang="en-IE" sz="1800" dirty="0" smtClean="0"/>
          </a:p>
          <a:p>
            <a:pPr eaLnBrk="1" hangingPunct="1"/>
            <a:r>
              <a:rPr lang="en-IE" sz="2000" b="1" dirty="0" smtClean="0"/>
              <a:t>Speed relative to what?</a:t>
            </a:r>
          </a:p>
          <a:p>
            <a:pPr marL="0" indent="0" eaLnBrk="1" hangingPunct="1">
              <a:buNone/>
            </a:pPr>
            <a:r>
              <a:rPr lang="en-IE" sz="1800" i="1" dirty="0" smtClean="0"/>
              <a:t>      The concept of the ether</a:t>
            </a:r>
          </a:p>
          <a:p>
            <a:pPr marL="0" indent="0" eaLnBrk="1" hangingPunct="1">
              <a:buNone/>
            </a:pPr>
            <a:r>
              <a:rPr lang="en-IE" sz="1800" i="1" dirty="0"/>
              <a:t> </a:t>
            </a:r>
            <a:r>
              <a:rPr lang="en-IE" sz="1800" i="1" dirty="0" smtClean="0"/>
              <a:t>    </a:t>
            </a:r>
            <a:endParaRPr lang="en-IE" sz="2000" b="1" dirty="0" smtClean="0"/>
          </a:p>
          <a:p>
            <a:pPr eaLnBrk="1" hangingPunct="1"/>
            <a:r>
              <a:rPr lang="en-IE" sz="2000" b="1" dirty="0" smtClean="0"/>
              <a:t>The search for the ether</a:t>
            </a:r>
            <a:endParaRPr lang="en-IE" sz="1800" i="1" dirty="0" smtClean="0"/>
          </a:p>
          <a:p>
            <a:pPr marL="0" indent="0" eaLnBrk="1" hangingPunct="1">
              <a:buNone/>
            </a:pPr>
            <a:r>
              <a:rPr lang="en-IE" sz="1800" i="1" dirty="0" smtClean="0"/>
              <a:t>      Michelson-Morley experiment</a:t>
            </a:r>
          </a:p>
        </p:txBody>
      </p:sp>
      <p:pic>
        <p:nvPicPr>
          <p:cNvPr id="221186" name="Picture 2" descr="C:\Users\coraifeartaigh\Downloads\321px-SS-farada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6785" y="296218"/>
            <a:ext cx="1169744" cy="170815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5" descr="https://qph.is.quoracdn.net/main-qimg-3fcbc8d5b1daf315be92c3d0f76d3c88?convert_to_webp=tr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21191" name="Picture 7" descr="http://cdn4.explainthatstuff.com/electromagnetic-wave-propag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8126" y="2780928"/>
            <a:ext cx="2976265" cy="1488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http://images.tutorvista.com/cms/images/83/electromagnetic-spectrum.PNG"/>
          <p:cNvPicPr/>
          <p:nvPr/>
        </p:nvPicPr>
        <p:blipFill>
          <a:blip r:embed="rId5">
            <a:extLst>
              <a:ext uri="{28A0092B-C50C-407E-A947-70E740481C1C}">
                <a14:useLocalDpi xmlns:a14="http://schemas.microsoft.com/office/drawing/2010/main" val="0"/>
              </a:ext>
            </a:extLst>
          </a:blip>
          <a:srcRect/>
          <a:stretch>
            <a:fillRect/>
          </a:stretch>
        </p:blipFill>
        <p:spPr bwMode="auto">
          <a:xfrm>
            <a:off x="4863148" y="4509120"/>
            <a:ext cx="4194993" cy="2216395"/>
          </a:xfrm>
          <a:prstGeom prst="rect">
            <a:avLst/>
          </a:prstGeom>
          <a:noFill/>
          <a:ln>
            <a:noFill/>
          </a:ln>
        </p:spPr>
      </p:pic>
      <p:sp>
        <p:nvSpPr>
          <p:cNvPr id="3" name="TextBox 2"/>
          <p:cNvSpPr txBox="1"/>
          <p:nvPr/>
        </p:nvSpPr>
        <p:spPr>
          <a:xfrm>
            <a:off x="6167773" y="2235489"/>
            <a:ext cx="1572866" cy="338554"/>
          </a:xfrm>
          <a:prstGeom prst="rect">
            <a:avLst/>
          </a:prstGeom>
          <a:noFill/>
        </p:spPr>
        <p:txBody>
          <a:bodyPr wrap="none" rtlCol="0">
            <a:spAutoFit/>
          </a:bodyPr>
          <a:lstStyle/>
          <a:p>
            <a:r>
              <a:rPr lang="en-GB" sz="1600" dirty="0" smtClean="0"/>
              <a:t>Michael Faraday</a:t>
            </a:r>
            <a:endParaRPr lang="en-GB" sz="1600" dirty="0"/>
          </a:p>
        </p:txBody>
      </p:sp>
      <p:sp>
        <p:nvSpPr>
          <p:cNvPr id="4" name="TextBox 3"/>
          <p:cNvSpPr txBox="1"/>
          <p:nvPr/>
        </p:nvSpPr>
        <p:spPr>
          <a:xfrm>
            <a:off x="7840426" y="2235489"/>
            <a:ext cx="1183337" cy="338554"/>
          </a:xfrm>
          <a:prstGeom prst="rect">
            <a:avLst/>
          </a:prstGeom>
          <a:noFill/>
        </p:spPr>
        <p:txBody>
          <a:bodyPr wrap="none" rtlCol="0">
            <a:spAutoFit/>
          </a:bodyPr>
          <a:lstStyle/>
          <a:p>
            <a:r>
              <a:rPr lang="en-GB" sz="1600" dirty="0" smtClean="0"/>
              <a:t>JC Maxwell</a:t>
            </a:r>
            <a:endParaRPr lang="en-GB" sz="1600" dirty="0"/>
          </a:p>
        </p:txBody>
      </p:sp>
      <p:pic>
        <p:nvPicPr>
          <p:cNvPr id="12" name="Picture 11" descr="http://upload.wikimedia.org/wikipedia/commons/e/ec/James_clerk_maxwell.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40639" y="296218"/>
            <a:ext cx="1212081" cy="1672580"/>
          </a:xfrm>
          <a:prstGeom prst="rect">
            <a:avLst/>
          </a:prstGeom>
          <a:noFill/>
          <a:ln>
            <a:noFill/>
          </a:ln>
        </p:spPr>
      </p:pic>
    </p:spTree>
    <p:extLst>
      <p:ext uri="{BB962C8B-B14F-4D97-AF65-F5344CB8AC3E}">
        <p14:creationId xmlns:p14="http://schemas.microsoft.com/office/powerpoint/2010/main" val="25801654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372239" y="548680"/>
            <a:ext cx="6849682" cy="762000"/>
          </a:xfrm>
        </p:spPr>
        <p:txBody>
          <a:bodyPr/>
          <a:lstStyle/>
          <a:p>
            <a:pPr eaLnBrk="1" hangingPunct="1"/>
            <a:r>
              <a:rPr lang="en-IE" sz="3200" dirty="0"/>
              <a:t> </a:t>
            </a:r>
            <a:r>
              <a:rPr lang="en-IE" sz="3200" dirty="0" smtClean="0"/>
              <a:t>The special theory of relativity (1905)</a:t>
            </a:r>
            <a:endParaRPr lang="en-US" sz="3200" dirty="0" smtClean="0"/>
          </a:p>
        </p:txBody>
      </p:sp>
      <p:sp>
        <p:nvSpPr>
          <p:cNvPr id="28675" name="Rectangle 3"/>
          <p:cNvSpPr>
            <a:spLocks noGrp="1" noChangeArrowheads="1"/>
          </p:cNvSpPr>
          <p:nvPr>
            <p:ph type="body" idx="1"/>
          </p:nvPr>
        </p:nvSpPr>
        <p:spPr>
          <a:xfrm>
            <a:off x="0" y="1367050"/>
            <a:ext cx="7462282" cy="5485518"/>
          </a:xfrm>
        </p:spPr>
        <p:txBody>
          <a:bodyPr/>
          <a:lstStyle/>
          <a:p>
            <a:pPr eaLnBrk="1" hangingPunct="1"/>
            <a:endParaRPr lang="en-IE" sz="2000" b="1" dirty="0" smtClean="0"/>
          </a:p>
          <a:p>
            <a:pPr eaLnBrk="1" hangingPunct="1"/>
            <a:r>
              <a:rPr lang="en-IE" sz="2000" b="1" dirty="0" smtClean="0"/>
              <a:t>Two principles </a:t>
            </a:r>
          </a:p>
          <a:p>
            <a:pPr marL="0" indent="0" eaLnBrk="1" hangingPunct="1">
              <a:buNone/>
            </a:pPr>
            <a:r>
              <a:rPr lang="en-IE" sz="1800" i="1" dirty="0" smtClean="0"/>
              <a:t>       </a:t>
            </a:r>
            <a:r>
              <a:rPr lang="en-IE" sz="1800" i="1" dirty="0"/>
              <a:t>L</a:t>
            </a:r>
            <a:r>
              <a:rPr lang="en-IE" sz="1800" i="1" dirty="0" smtClean="0"/>
              <a:t>aws of </a:t>
            </a:r>
            <a:r>
              <a:rPr lang="en-IE" sz="1800" b="1" i="1" dirty="0" smtClean="0"/>
              <a:t>all </a:t>
            </a:r>
            <a:r>
              <a:rPr lang="en-IE" sz="1800" i="1" dirty="0" smtClean="0"/>
              <a:t>physics identical for observers in relative uniform motion</a:t>
            </a:r>
          </a:p>
          <a:p>
            <a:pPr marL="0" indent="0" eaLnBrk="1" hangingPunct="1">
              <a:buNone/>
            </a:pPr>
            <a:r>
              <a:rPr lang="en-IE" sz="1800" i="1" dirty="0"/>
              <a:t> </a:t>
            </a:r>
            <a:r>
              <a:rPr lang="en-IE" sz="1800" i="1" dirty="0" smtClean="0"/>
              <a:t>     </a:t>
            </a:r>
            <a:r>
              <a:rPr lang="en-IE" sz="1800" i="1" dirty="0"/>
              <a:t>S</a:t>
            </a:r>
            <a:r>
              <a:rPr lang="en-IE" sz="1800" i="1" dirty="0" smtClean="0"/>
              <a:t>peed of light in vacuum identical for observers in relative uniform motion</a:t>
            </a:r>
          </a:p>
          <a:p>
            <a:pPr marL="0" indent="0" eaLnBrk="1" hangingPunct="1">
              <a:buNone/>
            </a:pPr>
            <a:endParaRPr lang="en-IE" sz="1800" i="1" dirty="0" smtClean="0"/>
          </a:p>
          <a:p>
            <a:pPr eaLnBrk="1" hangingPunct="1"/>
            <a:r>
              <a:rPr lang="en-IE" sz="2000" b="1" dirty="0"/>
              <a:t>I</a:t>
            </a:r>
            <a:r>
              <a:rPr lang="en-IE" sz="2000" b="1" dirty="0" smtClean="0"/>
              <a:t>mplications</a:t>
            </a:r>
          </a:p>
          <a:p>
            <a:pPr marL="0" indent="0" eaLnBrk="1" hangingPunct="1">
              <a:buNone/>
            </a:pPr>
            <a:r>
              <a:rPr lang="en-IE" sz="2000" i="1" dirty="0" smtClean="0"/>
              <a:t>     </a:t>
            </a:r>
            <a:r>
              <a:rPr lang="en-IE" sz="1800" i="1" dirty="0" smtClean="0"/>
              <a:t>Intervals in distance and</a:t>
            </a:r>
            <a:r>
              <a:rPr lang="en-IE" sz="1800" i="1" dirty="0"/>
              <a:t> </a:t>
            </a:r>
            <a:r>
              <a:rPr lang="en-IE" sz="1800" i="1" dirty="0" smtClean="0"/>
              <a:t>time </a:t>
            </a:r>
            <a:r>
              <a:rPr lang="en-IE" sz="1800" i="1" dirty="0"/>
              <a:t>not </a:t>
            </a:r>
            <a:r>
              <a:rPr lang="en-IE" sz="1800" i="1" dirty="0" smtClean="0"/>
              <a:t>universal           </a:t>
            </a:r>
            <a:endParaRPr lang="en-IE" sz="1800" i="1" dirty="0"/>
          </a:p>
          <a:p>
            <a:pPr marL="0" indent="0" eaLnBrk="1" hangingPunct="1">
              <a:buNone/>
            </a:pPr>
            <a:r>
              <a:rPr lang="en-IE" sz="1800" i="1" dirty="0" smtClean="0"/>
              <a:t>     Experienced differently by bodies in relative uniform motion</a:t>
            </a:r>
            <a:endParaRPr lang="en-IE" sz="1800" i="1" dirty="0"/>
          </a:p>
          <a:p>
            <a:pPr marL="0" indent="0" eaLnBrk="1" hangingPunct="1">
              <a:buNone/>
            </a:pPr>
            <a:endParaRPr lang="en-IE" sz="1800" dirty="0" smtClean="0"/>
          </a:p>
          <a:p>
            <a:pPr eaLnBrk="1" hangingPunct="1"/>
            <a:r>
              <a:rPr lang="en-IE" sz="2000" b="1" dirty="0" smtClean="0"/>
              <a:t>Predictions </a:t>
            </a:r>
            <a:r>
              <a:rPr lang="en-IE" sz="2000" b="1" dirty="0"/>
              <a:t>(</a:t>
            </a:r>
            <a:r>
              <a:rPr lang="en-IE" sz="2000" b="1" dirty="0" smtClean="0"/>
              <a:t>high-speed bodies)</a:t>
            </a:r>
          </a:p>
          <a:p>
            <a:pPr marL="0" indent="0" eaLnBrk="1" hangingPunct="1">
              <a:buNone/>
            </a:pPr>
            <a:r>
              <a:rPr lang="en-IE" sz="2000" i="1" dirty="0" smtClean="0"/>
              <a:t>     </a:t>
            </a:r>
            <a:r>
              <a:rPr lang="en-IE" sz="1800" i="1" dirty="0" smtClean="0"/>
              <a:t>Length </a:t>
            </a:r>
            <a:r>
              <a:rPr lang="en-IE" sz="1800" i="1" dirty="0"/>
              <a:t>contraction </a:t>
            </a:r>
            <a:r>
              <a:rPr lang="en-IE" sz="1800" i="1" dirty="0" smtClean="0"/>
              <a:t>: </a:t>
            </a:r>
            <a:r>
              <a:rPr lang="en-IE" sz="1800" i="1" dirty="0"/>
              <a:t>t</a:t>
            </a:r>
            <a:r>
              <a:rPr lang="en-IE" sz="1800" i="1" dirty="0" smtClean="0"/>
              <a:t>ime dilation </a:t>
            </a:r>
          </a:p>
          <a:p>
            <a:pPr marL="0" indent="0" eaLnBrk="1" hangingPunct="1">
              <a:buNone/>
            </a:pPr>
            <a:r>
              <a:rPr lang="en-IE" sz="1800" i="1" dirty="0"/>
              <a:t> </a:t>
            </a:r>
            <a:r>
              <a:rPr lang="en-IE" sz="1800" i="1" dirty="0" smtClean="0"/>
              <a:t>    Mass increase; </a:t>
            </a:r>
            <a:r>
              <a:rPr lang="en-IE" sz="1800" i="1" dirty="0"/>
              <a:t>mass-energy </a:t>
            </a:r>
            <a:r>
              <a:rPr lang="en-IE" sz="1800" i="1" dirty="0" smtClean="0"/>
              <a:t>equivalence</a:t>
            </a:r>
            <a:endParaRPr lang="en-IE" sz="1800" i="1" dirty="0"/>
          </a:p>
          <a:p>
            <a:pPr eaLnBrk="1" hangingPunct="1"/>
            <a:endParaRPr lang="en-IE" sz="2000" b="1" dirty="0" smtClean="0"/>
          </a:p>
          <a:p>
            <a:pPr eaLnBrk="1" hangingPunct="1"/>
            <a:r>
              <a:rPr lang="en-IE" sz="2000" b="1" dirty="0" err="1" smtClean="0"/>
              <a:t>Minkowski</a:t>
            </a:r>
            <a:r>
              <a:rPr lang="en-IE" sz="2000" b="1" dirty="0" smtClean="0"/>
              <a:t> space-time (1908)</a:t>
            </a:r>
          </a:p>
          <a:p>
            <a:pPr marL="0" indent="0" eaLnBrk="1" hangingPunct="1">
              <a:buNone/>
            </a:pPr>
            <a:r>
              <a:rPr lang="en-IE" sz="1800" i="1" dirty="0" smtClean="0"/>
              <a:t>     </a:t>
            </a:r>
            <a:r>
              <a:rPr lang="en-IE" sz="1800" i="1" u="sng" dirty="0" smtClean="0"/>
              <a:t>Space-time </a:t>
            </a:r>
            <a:r>
              <a:rPr lang="en-IE" sz="1800" i="1" dirty="0" smtClean="0"/>
              <a:t>invariant for observers in relative uniform motion</a:t>
            </a:r>
            <a:endParaRPr lang="en-IE" sz="1800" i="1" dirty="0"/>
          </a:p>
          <a:p>
            <a:pPr marL="0" indent="0" eaLnBrk="1" hangingPunct="1">
              <a:buNone/>
            </a:pPr>
            <a:r>
              <a:rPr lang="en-IE" sz="1800" i="1" dirty="0" smtClean="0"/>
              <a:t>      </a:t>
            </a:r>
            <a:endParaRPr lang="en-IE" sz="1800" i="1" dirty="0"/>
          </a:p>
        </p:txBody>
      </p:sp>
      <p:pic>
        <p:nvPicPr>
          <p:cNvPr id="214018" name="Picture 2" descr="Inductio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1892" y="3284984"/>
            <a:ext cx="1725392" cy="103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p:nvPr/>
        </p:nvPicPr>
        <p:blipFill rotWithShape="1">
          <a:blip r:embed="rId4"/>
          <a:srcRect l="29928" t="25850" r="31079" b="62376"/>
          <a:stretch/>
        </p:blipFill>
        <p:spPr bwMode="auto">
          <a:xfrm>
            <a:off x="3995936" y="5733256"/>
            <a:ext cx="2581275" cy="438150"/>
          </a:xfrm>
          <a:prstGeom prst="rect">
            <a:avLst/>
          </a:prstGeom>
          <a:ln>
            <a:noFill/>
          </a:ln>
          <a:extLst>
            <a:ext uri="{53640926-AAD7-44D8-BBD7-CCE9431645EC}">
              <a14:shadowObscured xmlns:a14="http://schemas.microsoft.com/office/drawing/2010/main"/>
            </a:ext>
          </a:extLst>
        </p:spPr>
      </p:pic>
      <p:pic>
        <p:nvPicPr>
          <p:cNvPr id="216068" name="Picture 4" descr="http://upload.wikimedia.org/wikipedia/commons/a/a0/Einstein_patentoffic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40352" y="1556791"/>
            <a:ext cx="1152128" cy="15050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images.slideplayer.com/31/9698637/slides/slide_7.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2300" y="4581128"/>
            <a:ext cx="2381059" cy="2127734"/>
          </a:xfrm>
          <a:prstGeom prst="rect">
            <a:avLst/>
          </a:prstGeom>
          <a:noFill/>
          <a:ln>
            <a:noFill/>
          </a:ln>
        </p:spPr>
      </p:pic>
    </p:spTree>
    <p:extLst>
      <p:ext uri="{BB962C8B-B14F-4D97-AF65-F5344CB8AC3E}">
        <p14:creationId xmlns:p14="http://schemas.microsoft.com/office/powerpoint/2010/main" val="1546047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43015" y="608385"/>
            <a:ext cx="7191409" cy="762000"/>
          </a:xfrm>
        </p:spPr>
        <p:txBody>
          <a:bodyPr/>
          <a:lstStyle/>
          <a:p>
            <a:pPr eaLnBrk="1" hangingPunct="1"/>
            <a:r>
              <a:rPr lang="en-IE" sz="3200" dirty="0"/>
              <a:t> </a:t>
            </a:r>
            <a:r>
              <a:rPr lang="en-IE" sz="3200" dirty="0" smtClean="0"/>
              <a:t> The general theory of relativity (1916)  </a:t>
            </a:r>
            <a:endParaRPr lang="en-US" sz="3200" dirty="0" smtClean="0"/>
          </a:p>
        </p:txBody>
      </p:sp>
      <p:sp>
        <p:nvSpPr>
          <p:cNvPr id="28675" name="Rectangle 3"/>
          <p:cNvSpPr>
            <a:spLocks noGrp="1" noChangeArrowheads="1"/>
          </p:cNvSpPr>
          <p:nvPr>
            <p:ph type="body" idx="1"/>
          </p:nvPr>
        </p:nvSpPr>
        <p:spPr>
          <a:xfrm>
            <a:off x="0" y="1316137"/>
            <a:ext cx="6500495" cy="5589240"/>
          </a:xfrm>
        </p:spPr>
        <p:txBody>
          <a:bodyPr/>
          <a:lstStyle/>
          <a:p>
            <a:pPr marL="0" indent="0" eaLnBrk="1" hangingPunct="1">
              <a:buNone/>
            </a:pPr>
            <a:r>
              <a:rPr lang="en-IE" sz="1800" i="1" dirty="0" smtClean="0"/>
              <a:t>   </a:t>
            </a:r>
          </a:p>
          <a:p>
            <a:pPr eaLnBrk="1" hangingPunct="1"/>
            <a:r>
              <a:rPr lang="en-IE" sz="2000" b="1" dirty="0" smtClean="0"/>
              <a:t>Extending the special theory </a:t>
            </a:r>
            <a:r>
              <a:rPr lang="en-IE" sz="2000" b="1" dirty="0"/>
              <a:t>(1907-</a:t>
            </a:r>
            <a:r>
              <a:rPr lang="en-IE" sz="2000" b="1" dirty="0" smtClean="0"/>
              <a:t>)</a:t>
            </a:r>
          </a:p>
          <a:p>
            <a:pPr marL="0" indent="0" eaLnBrk="1" hangingPunct="1">
              <a:buNone/>
            </a:pPr>
            <a:r>
              <a:rPr lang="en-IE" sz="1800" i="1" dirty="0" smtClean="0"/>
              <a:t>       Relativity </a:t>
            </a:r>
            <a:r>
              <a:rPr lang="en-IE" sz="1800" i="1" dirty="0"/>
              <a:t>and accelerated motion? </a:t>
            </a:r>
            <a:endParaRPr lang="en-IE" sz="1800" i="1" dirty="0" smtClean="0"/>
          </a:p>
          <a:p>
            <a:pPr marL="0" indent="0" eaLnBrk="1" hangingPunct="1">
              <a:buNone/>
            </a:pPr>
            <a:r>
              <a:rPr lang="en-IE" sz="1800" i="1" dirty="0" smtClean="0"/>
              <a:t>      Relativity </a:t>
            </a:r>
            <a:r>
              <a:rPr lang="en-IE" sz="1800" i="1" dirty="0"/>
              <a:t>and gravity?</a:t>
            </a:r>
          </a:p>
          <a:p>
            <a:pPr marL="0" indent="0" eaLnBrk="1" hangingPunct="1">
              <a:buNone/>
            </a:pPr>
            <a:endParaRPr lang="en-IE" sz="2000" b="1" dirty="0" smtClean="0"/>
          </a:p>
          <a:p>
            <a:pPr eaLnBrk="1" hangingPunct="1"/>
            <a:r>
              <a:rPr lang="en-IE" sz="2000" b="1" u="sng" dirty="0" smtClean="0"/>
              <a:t>The principle of equivalence</a:t>
            </a:r>
          </a:p>
          <a:p>
            <a:pPr marL="0" indent="0" eaLnBrk="1" hangingPunct="1">
              <a:buNone/>
            </a:pPr>
            <a:r>
              <a:rPr lang="en-IE" sz="2000" i="1" dirty="0" smtClean="0"/>
              <a:t>      </a:t>
            </a:r>
            <a:r>
              <a:rPr lang="en-IE" sz="1800" i="1" dirty="0"/>
              <a:t>E</a:t>
            </a:r>
            <a:r>
              <a:rPr lang="en-IE" sz="1800" i="1" dirty="0" smtClean="0"/>
              <a:t>quivalence of gravity and acceleration</a:t>
            </a:r>
          </a:p>
          <a:p>
            <a:pPr marL="0" indent="0" eaLnBrk="1" hangingPunct="1">
              <a:buNone/>
            </a:pPr>
            <a:r>
              <a:rPr lang="en-IE" sz="1800" i="1" dirty="0" smtClean="0"/>
              <a:t>      Extension of </a:t>
            </a:r>
            <a:r>
              <a:rPr lang="en-IE" sz="1800" i="1" dirty="0"/>
              <a:t>G</a:t>
            </a:r>
            <a:r>
              <a:rPr lang="en-IE" sz="1800" i="1" dirty="0" smtClean="0"/>
              <a:t>alileo’s principle </a:t>
            </a:r>
            <a:endParaRPr lang="en-IE" sz="1800" i="1" dirty="0"/>
          </a:p>
          <a:p>
            <a:pPr marL="0" indent="0" eaLnBrk="1" hangingPunct="1">
              <a:buNone/>
            </a:pPr>
            <a:r>
              <a:rPr lang="en-IE" sz="1800" i="1" dirty="0" smtClean="0"/>
              <a:t>      </a:t>
            </a:r>
            <a:endParaRPr lang="en-IE" sz="1800" b="1" dirty="0"/>
          </a:p>
          <a:p>
            <a:pPr eaLnBrk="1" hangingPunct="1"/>
            <a:r>
              <a:rPr lang="en-IE" sz="2000" b="1" u="sng" dirty="0" smtClean="0"/>
              <a:t>The principle of Mach</a:t>
            </a:r>
          </a:p>
          <a:p>
            <a:pPr marL="0" indent="0" eaLnBrk="1" hangingPunct="1">
              <a:buNone/>
            </a:pPr>
            <a:r>
              <a:rPr lang="en-IE" sz="2000" i="1" dirty="0" smtClean="0"/>
              <a:t>      </a:t>
            </a:r>
            <a:r>
              <a:rPr lang="en-IE" sz="1800" i="1" dirty="0" smtClean="0"/>
              <a:t>Inertial mass defined relative to matter</a:t>
            </a:r>
            <a:endParaRPr lang="en-IE" sz="1800" i="1" dirty="0"/>
          </a:p>
          <a:p>
            <a:pPr eaLnBrk="1" hangingPunct="1"/>
            <a:endParaRPr lang="en-IE" sz="2000" b="1" dirty="0" smtClean="0"/>
          </a:p>
          <a:p>
            <a:pPr eaLnBrk="1" hangingPunct="1"/>
            <a:r>
              <a:rPr lang="en-IE" sz="2000" b="1" dirty="0" smtClean="0"/>
              <a:t>A long road  (1907-1915)</a:t>
            </a:r>
          </a:p>
          <a:p>
            <a:pPr marL="0" indent="0" eaLnBrk="1" hangingPunct="1">
              <a:buNone/>
            </a:pPr>
            <a:r>
              <a:rPr lang="en-IE" sz="2000" b="1" dirty="0" smtClean="0"/>
              <a:t>     </a:t>
            </a:r>
            <a:r>
              <a:rPr lang="en-IE" sz="1800" i="1" dirty="0" smtClean="0"/>
              <a:t>Space-time determined by matter</a:t>
            </a:r>
          </a:p>
          <a:p>
            <a:pPr marL="0" indent="0" eaLnBrk="1" hangingPunct="1">
              <a:buNone/>
            </a:pPr>
            <a:r>
              <a:rPr lang="en-IE" sz="1800" i="1" dirty="0" smtClean="0"/>
              <a:t>     </a:t>
            </a:r>
            <a:r>
              <a:rPr lang="en-IE" sz="1800" i="1" dirty="0"/>
              <a:t>Gravity = curvature of space-time</a:t>
            </a:r>
            <a:endParaRPr lang="en-GB" sz="1800" dirty="0"/>
          </a:p>
          <a:p>
            <a:pPr marL="0" indent="0" eaLnBrk="1" hangingPunct="1">
              <a:buNone/>
            </a:pPr>
            <a:endParaRPr lang="en-IE" sz="1800" dirty="0"/>
          </a:p>
        </p:txBody>
      </p:sp>
      <p:graphicFrame>
        <p:nvGraphicFramePr>
          <p:cNvPr id="3" name="Object 2"/>
          <p:cNvGraphicFramePr>
            <a:graphicFrameLocks noChangeAspect="1"/>
          </p:cNvGraphicFramePr>
          <p:nvPr>
            <p:extLst>
              <p:ext uri="{D42A27DB-BD31-4B8C-83A1-F6EECF244321}">
                <p14:modId xmlns:p14="http://schemas.microsoft.com/office/powerpoint/2010/main" val="2769204149"/>
              </p:ext>
            </p:extLst>
          </p:nvPr>
        </p:nvGraphicFramePr>
        <p:xfrm>
          <a:off x="6228184" y="4149080"/>
          <a:ext cx="2756768" cy="2260396"/>
        </p:xfrm>
        <a:graphic>
          <a:graphicData uri="http://schemas.openxmlformats.org/presentationml/2006/ole">
            <mc:AlternateContent xmlns:mc="http://schemas.openxmlformats.org/markup-compatibility/2006">
              <mc:Choice xmlns:v="urn:schemas-microsoft-com:vml" Requires="v">
                <p:oleObj spid="_x0000_s228355" name="Photo Editor Photo" r:id="rId4" imgW="2390476" imgH="1762371" progId="">
                  <p:embed/>
                </p:oleObj>
              </mc:Choice>
              <mc:Fallback>
                <p:oleObj name="Photo Editor Photo" r:id="rId4" imgW="2390476" imgH="1762371" progId="">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4149080"/>
                        <a:ext cx="2756768" cy="2260396"/>
                      </a:xfrm>
                      <a:prstGeom prst="rect">
                        <a:avLst/>
                      </a:prstGeom>
                      <a:noFill/>
                      <a:ln>
                        <a:noFill/>
                      </a:ln>
                      <a:effectLst/>
                    </p:spPr>
                  </p:pic>
                </p:oleObj>
              </mc:Fallback>
            </mc:AlternateContent>
          </a:graphicData>
        </a:graphic>
      </p:graphicFrame>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208836" name="Picture 964" descr="Image result for the principle of equivalen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3328" y="1772816"/>
            <a:ext cx="3305175" cy="1933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132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6290" y="188640"/>
            <a:ext cx="7639638" cy="1143000"/>
          </a:xfrm>
        </p:spPr>
        <p:txBody>
          <a:bodyPr/>
          <a:lstStyle/>
          <a:p>
            <a:r>
              <a:rPr lang="en-GB" sz="3600" dirty="0" smtClean="0"/>
              <a:t> The field equations of GR  (1915)</a:t>
            </a:r>
            <a:endParaRPr lang="en-GB"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89336" y="1802904"/>
                <a:ext cx="7772400" cy="1812032"/>
              </a:xfrm>
            </p:spPr>
            <p:txBody>
              <a:bodyPr/>
              <a:lstStyle/>
              <a:p>
                <a:pPr marL="0" indent="0">
                  <a:buNone/>
                </a:pPr>
                <a:endParaRPr lang="en-GB" sz="2000" i="1" dirty="0" smtClean="0">
                  <a:latin typeface="Cambria Math"/>
                </a:endParaRPr>
              </a:p>
              <a:p>
                <a:pPr marL="0" indent="0">
                  <a:buNone/>
                </a:pPr>
                <a:r>
                  <a:rPr lang="en-GB" sz="2000" dirty="0" smtClean="0"/>
                  <a:t>			   </a:t>
                </a:r>
                <a14:m>
                  <m:oMath xmlns:m="http://schemas.openxmlformats.org/officeDocument/2006/math">
                    <m:sSub>
                      <m:sSubPr>
                        <m:ctrlPr>
                          <a:rPr lang="en-GB" sz="2000" i="1">
                            <a:latin typeface="Cambria Math"/>
                          </a:rPr>
                        </m:ctrlPr>
                      </m:sSubPr>
                      <m:e>
                        <m:r>
                          <a:rPr lang="en-GB" sz="2000" b="1" i="1" smtClean="0">
                            <a:latin typeface="Cambria Math"/>
                          </a:rPr>
                          <m:t>𝑮</m:t>
                        </m:r>
                      </m:e>
                      <m:sub>
                        <m:r>
                          <a:rPr lang="en-IE" sz="2000" i="1">
                            <a:latin typeface="Cambria Math"/>
                          </a:rPr>
                          <m:t>𝜇𝜈</m:t>
                        </m:r>
                      </m:sub>
                    </m:sSub>
                    <m:r>
                      <a:rPr lang="en-GB" sz="2000" b="0" i="1" smtClean="0">
                        <a:latin typeface="Cambria Math"/>
                      </a:rPr>
                      <m:t>   </m:t>
                    </m:r>
                    <m:r>
                      <a:rPr lang="en-IE" sz="2000" i="1">
                        <a:latin typeface="Cambria Math"/>
                      </a:rPr>
                      <m:t> = </m:t>
                    </m:r>
                    <m:r>
                      <a:rPr lang="en-GB" sz="2000" i="1">
                        <a:latin typeface="Cambria Math"/>
                      </a:rPr>
                      <m:t> </m:t>
                    </m:r>
                    <m:r>
                      <a:rPr lang="en-IE" sz="2000" i="1">
                        <a:latin typeface="Cambria Math"/>
                      </a:rPr>
                      <m:t>− </m:t>
                    </m:r>
                    <m:r>
                      <a:rPr lang="en-GB" sz="2000" i="1">
                        <a:latin typeface="Cambria Math"/>
                      </a:rPr>
                      <m:t> </m:t>
                    </m:r>
                    <m:r>
                      <a:rPr lang="en-GB" sz="2000" b="0" i="1" smtClean="0">
                        <a:latin typeface="Cambria Math"/>
                      </a:rPr>
                      <m:t>  </m:t>
                    </m:r>
                    <m:r>
                      <a:rPr lang="en-GB" sz="2000" i="1">
                        <a:latin typeface="Cambria Math"/>
                      </a:rPr>
                      <m:t>     </m:t>
                    </m:r>
                    <m:sSub>
                      <m:sSubPr>
                        <m:ctrlPr>
                          <a:rPr lang="en-GB" sz="2000" i="1">
                            <a:latin typeface="Cambria Math"/>
                          </a:rPr>
                        </m:ctrlPr>
                      </m:sSubPr>
                      <m:e>
                        <m:r>
                          <a:rPr lang="en-GB" sz="2000" b="1" i="1" smtClean="0">
                            <a:latin typeface="Cambria Math"/>
                          </a:rPr>
                          <m:t> </m:t>
                        </m:r>
                        <m:r>
                          <a:rPr lang="en-IE" sz="2000" b="1" i="1">
                            <a:latin typeface="Cambria Math"/>
                          </a:rPr>
                          <m:t>𝑻</m:t>
                        </m:r>
                      </m:e>
                      <m:sub>
                        <m:r>
                          <a:rPr lang="en-IE" sz="2000" i="1">
                            <a:latin typeface="Cambria Math"/>
                          </a:rPr>
                          <m:t>𝜇𝜈</m:t>
                        </m:r>
                      </m:sub>
                    </m:sSub>
                  </m:oMath>
                </a14:m>
                <a:endParaRPr lang="en-GB" sz="2000" dirty="0" smtClean="0"/>
              </a:p>
              <a:p>
                <a:pPr marL="0" indent="0">
                  <a:buNone/>
                </a:pPr>
                <a:endParaRPr lang="en-GB" sz="2000" dirty="0"/>
              </a:p>
              <a:p>
                <a:pPr marL="0" indent="0">
                  <a:buNone/>
                </a:pPr>
                <a:endParaRPr lang="en-GB" sz="2000" dirty="0" smtClean="0"/>
              </a:p>
              <a:p>
                <a:pPr marL="0" indent="0">
                  <a:buNone/>
                </a:pPr>
                <a:r>
                  <a:rPr lang="en-GB" sz="2000" dirty="0" smtClean="0"/>
                  <a:t>	</a:t>
                </a:r>
                <a:endParaRPr lang="en-GB"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89336" y="1802904"/>
                <a:ext cx="7772400" cy="1812032"/>
              </a:xfrm>
              <a:blipFill rotWithShape="1">
                <a:blip r:embed="rId2"/>
                <a:stretch>
                  <a:fillRect/>
                </a:stretch>
              </a:blipFill>
            </p:spPr>
            <p:txBody>
              <a:bodyPr/>
              <a:lstStyle/>
              <a:p>
                <a:r>
                  <a:rPr lang="en-GB">
                    <a:noFill/>
                  </a:rPr>
                  <a:t> </a:t>
                </a:r>
              </a:p>
            </p:txBody>
          </p:sp>
        </mc:Fallback>
      </mc:AlternateContent>
      <p:pic>
        <p:nvPicPr>
          <p:cNvPr id="6" name="Picture 41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716016" y="2204864"/>
            <a:ext cx="326436" cy="432048"/>
          </a:xfrm>
          <a:prstGeom prst="rect">
            <a:avLst/>
          </a:prstGeom>
          <a:noFill/>
        </p:spPr>
      </p:pic>
      <p:pic>
        <p:nvPicPr>
          <p:cNvPr id="7" name="Picture 367" descr="http://file.scirp.org/Html/2-4500132%5C1fcc94ca-019a-4f84-88d6-adbe12e5f20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0880" y="4653136"/>
            <a:ext cx="1451600" cy="3772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nvPr/>
        </p:nvPicPr>
        <p:blipFill rotWithShape="1">
          <a:blip r:embed="rId5"/>
          <a:srcRect l="29928" t="25850" r="31079" b="62376"/>
          <a:stretch/>
        </p:blipFill>
        <p:spPr bwMode="auto">
          <a:xfrm>
            <a:off x="755576" y="4573359"/>
            <a:ext cx="2581275" cy="438150"/>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6"/>
          <a:srcRect l="37771" t="72284" r="37271" b="12186"/>
          <a:stretch/>
        </p:blipFill>
        <p:spPr bwMode="auto">
          <a:xfrm>
            <a:off x="899592" y="6052901"/>
            <a:ext cx="1600076" cy="80509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3" name="Rectangle 12"/>
              <p:cNvSpPr/>
              <p:nvPr/>
            </p:nvSpPr>
            <p:spPr>
              <a:xfrm>
                <a:off x="263737" y="5076778"/>
                <a:ext cx="2388539" cy="9089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800" i="1" smtClean="0">
                              <a:latin typeface="Cambria Math"/>
                            </a:rPr>
                          </m:ctrlPr>
                        </m:sSupPr>
                        <m:e>
                          <m:r>
                            <a:rPr lang="en-GB" sz="1800" i="1">
                              <a:latin typeface="Cambria Math"/>
                            </a:rPr>
                            <m:t>𝑑𝑠</m:t>
                          </m:r>
                        </m:e>
                        <m:sup>
                          <m:r>
                            <a:rPr lang="en-GB" sz="1800" i="1">
                              <a:latin typeface="Cambria Math"/>
                            </a:rPr>
                            <m:t>2</m:t>
                          </m:r>
                        </m:sup>
                      </m:sSup>
                      <m:r>
                        <a:rPr lang="en-GB" sz="1800" i="1">
                          <a:latin typeface="Cambria Math"/>
                        </a:rPr>
                        <m:t>=</m:t>
                      </m:r>
                      <m:nary>
                        <m:naryPr>
                          <m:chr m:val="∑"/>
                          <m:limLoc m:val="undOvr"/>
                          <m:ctrlPr>
                            <a:rPr lang="en-GB" sz="1800" i="1">
                              <a:latin typeface="Cambria Math"/>
                            </a:rPr>
                          </m:ctrlPr>
                        </m:naryPr>
                        <m:sub>
                          <m:r>
                            <a:rPr lang="en-GB" sz="1800" i="1">
                              <a:latin typeface="Cambria Math"/>
                            </a:rPr>
                            <m:t>𝜇</m:t>
                          </m:r>
                          <m:r>
                            <a:rPr lang="en-GB" sz="1800" b="0" i="1" smtClean="0">
                              <a:latin typeface="Cambria Math"/>
                            </a:rPr>
                            <m:t>,</m:t>
                          </m:r>
                          <m:r>
                            <a:rPr lang="en-GB" sz="1800" i="1">
                              <a:latin typeface="Cambria Math"/>
                            </a:rPr>
                            <m:t>𝜈</m:t>
                          </m:r>
                          <m:r>
                            <a:rPr lang="en-GB" sz="1800" i="1">
                              <a:latin typeface="Cambria Math"/>
                            </a:rPr>
                            <m:t>=1</m:t>
                          </m:r>
                        </m:sub>
                        <m:sup>
                          <m:r>
                            <a:rPr lang="en-GB" sz="1800" i="1">
                              <a:latin typeface="Cambria Math"/>
                            </a:rPr>
                            <m:t>4</m:t>
                          </m:r>
                        </m:sup>
                        <m:e>
                          <m:sSub>
                            <m:sSubPr>
                              <m:ctrlPr>
                                <a:rPr lang="en-GB" sz="1800" i="1">
                                  <a:latin typeface="Cambria Math"/>
                                </a:rPr>
                              </m:ctrlPr>
                            </m:sSubPr>
                            <m:e>
                              <m:r>
                                <a:rPr lang="en-GB" sz="1800" i="1">
                                  <a:latin typeface="Cambria Math"/>
                                </a:rPr>
                                <m:t>𝑛</m:t>
                              </m:r>
                            </m:e>
                            <m:sub>
                              <m:r>
                                <a:rPr lang="en-GB" sz="1800" i="1">
                                  <a:latin typeface="Cambria Math"/>
                                </a:rPr>
                                <m:t>𝜇𝜈</m:t>
                              </m:r>
                            </m:sub>
                          </m:sSub>
                          <m:sSup>
                            <m:sSupPr>
                              <m:ctrlPr>
                                <a:rPr lang="en-GB" sz="1800" i="1">
                                  <a:latin typeface="Cambria Math"/>
                                </a:rPr>
                              </m:ctrlPr>
                            </m:sSupPr>
                            <m:e>
                              <m:r>
                                <a:rPr lang="en-GB" sz="1800" i="1">
                                  <a:latin typeface="Cambria Math"/>
                                </a:rPr>
                                <m:t>𝑑𝑥</m:t>
                              </m:r>
                            </m:e>
                            <m:sup>
                              <m:r>
                                <a:rPr lang="en-GB" sz="1800" i="1">
                                  <a:latin typeface="Cambria Math"/>
                                </a:rPr>
                                <m:t>𝜇</m:t>
                              </m:r>
                            </m:sup>
                          </m:sSup>
                          <m:sSup>
                            <m:sSupPr>
                              <m:ctrlPr>
                                <a:rPr lang="en-GB" sz="1800" i="1">
                                  <a:latin typeface="Cambria Math"/>
                                </a:rPr>
                              </m:ctrlPr>
                            </m:sSupPr>
                            <m:e>
                              <m:r>
                                <a:rPr lang="en-GB" sz="1800" i="1">
                                  <a:latin typeface="Cambria Math"/>
                                </a:rPr>
                                <m:t>𝑑𝑥</m:t>
                              </m:r>
                            </m:e>
                            <m:sup>
                              <m:r>
                                <a:rPr lang="en-GB" sz="1800" i="1">
                                  <a:latin typeface="Cambria Math"/>
                                </a:rPr>
                                <m:t>𝜈</m:t>
                              </m:r>
                            </m:sup>
                          </m:sSup>
                        </m:e>
                      </m:nary>
                    </m:oMath>
                  </m:oMathPara>
                </a14:m>
                <a:endParaRPr lang="en-GB" sz="1800" dirty="0"/>
              </a:p>
            </p:txBody>
          </p:sp>
        </mc:Choice>
        <mc:Fallback xmlns="">
          <p:sp>
            <p:nvSpPr>
              <p:cNvPr id="13" name="Rectangle 12"/>
              <p:cNvSpPr>
                <a:spLocks noRot="1" noChangeAspect="1" noMove="1" noResize="1" noEditPoints="1" noAdjustHandles="1" noChangeArrowheads="1" noChangeShapeType="1" noTextEdit="1"/>
              </p:cNvSpPr>
              <p:nvPr/>
            </p:nvSpPr>
            <p:spPr>
              <a:xfrm>
                <a:off x="263737" y="5076778"/>
                <a:ext cx="2388539" cy="908903"/>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6579374" y="5229200"/>
                <a:ext cx="2396554" cy="9089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800" i="1" smtClean="0">
                              <a:latin typeface="Cambria Math"/>
                            </a:rPr>
                          </m:ctrlPr>
                        </m:sSupPr>
                        <m:e>
                          <m:r>
                            <a:rPr lang="en-GB" sz="1800" i="1">
                              <a:latin typeface="Cambria Math"/>
                            </a:rPr>
                            <m:t>𝑑𝑠</m:t>
                          </m:r>
                        </m:e>
                        <m:sup>
                          <m:r>
                            <a:rPr lang="en-GB" sz="1800" i="1">
                              <a:latin typeface="Cambria Math"/>
                            </a:rPr>
                            <m:t>2</m:t>
                          </m:r>
                        </m:sup>
                      </m:sSup>
                      <m:r>
                        <a:rPr lang="en-GB" sz="1800" i="1">
                          <a:latin typeface="Cambria Math"/>
                        </a:rPr>
                        <m:t>=</m:t>
                      </m:r>
                      <m:nary>
                        <m:naryPr>
                          <m:chr m:val="∑"/>
                          <m:limLoc m:val="undOvr"/>
                          <m:ctrlPr>
                            <a:rPr lang="en-GB" sz="1800" i="1">
                              <a:latin typeface="Cambria Math"/>
                            </a:rPr>
                          </m:ctrlPr>
                        </m:naryPr>
                        <m:sub>
                          <m:r>
                            <a:rPr lang="en-GB" sz="1800" i="1">
                              <a:latin typeface="Cambria Math"/>
                            </a:rPr>
                            <m:t>𝜇</m:t>
                          </m:r>
                          <m:r>
                            <a:rPr lang="en-GB" sz="1800" b="0" i="1" smtClean="0">
                              <a:latin typeface="Cambria Math"/>
                            </a:rPr>
                            <m:t>,</m:t>
                          </m:r>
                          <m:r>
                            <a:rPr lang="en-GB" sz="1800" i="1">
                              <a:latin typeface="Cambria Math"/>
                            </a:rPr>
                            <m:t>𝜈</m:t>
                          </m:r>
                          <m:r>
                            <a:rPr lang="en-GB" sz="1800" i="1">
                              <a:latin typeface="Cambria Math"/>
                            </a:rPr>
                            <m:t>=1</m:t>
                          </m:r>
                        </m:sub>
                        <m:sup>
                          <m:r>
                            <a:rPr lang="en-GB" sz="1800" i="1">
                              <a:latin typeface="Cambria Math"/>
                            </a:rPr>
                            <m:t>4</m:t>
                          </m:r>
                        </m:sup>
                        <m:e>
                          <m:sSub>
                            <m:sSubPr>
                              <m:ctrlPr>
                                <a:rPr lang="en-GB" sz="1800" i="1">
                                  <a:latin typeface="Cambria Math"/>
                                </a:rPr>
                              </m:ctrlPr>
                            </m:sSubPr>
                            <m:e>
                              <m:r>
                                <a:rPr lang="en-GB" sz="1800" i="1">
                                  <a:latin typeface="Cambria Math"/>
                                </a:rPr>
                                <m:t>𝑔</m:t>
                              </m:r>
                            </m:e>
                            <m:sub>
                              <m:r>
                                <a:rPr lang="en-GB" sz="1800" i="1">
                                  <a:latin typeface="Cambria Math"/>
                                </a:rPr>
                                <m:t>𝜇𝜈</m:t>
                              </m:r>
                            </m:sub>
                          </m:sSub>
                          <m:sSup>
                            <m:sSupPr>
                              <m:ctrlPr>
                                <a:rPr lang="en-GB" sz="1800" i="1">
                                  <a:latin typeface="Cambria Math"/>
                                </a:rPr>
                              </m:ctrlPr>
                            </m:sSupPr>
                            <m:e>
                              <m:r>
                                <a:rPr lang="en-GB" sz="1800" i="1">
                                  <a:latin typeface="Cambria Math"/>
                                </a:rPr>
                                <m:t>𝑑𝑥</m:t>
                              </m:r>
                            </m:e>
                            <m:sup>
                              <m:r>
                                <a:rPr lang="en-GB" sz="1800" i="1">
                                  <a:latin typeface="Cambria Math"/>
                                </a:rPr>
                                <m:t>𝜇</m:t>
                              </m:r>
                            </m:sup>
                          </m:sSup>
                          <m:sSup>
                            <m:sSupPr>
                              <m:ctrlPr>
                                <a:rPr lang="en-GB" sz="1800" i="1">
                                  <a:latin typeface="Cambria Math"/>
                                </a:rPr>
                              </m:ctrlPr>
                            </m:sSupPr>
                            <m:e>
                              <m:r>
                                <a:rPr lang="en-GB" sz="1800" i="1">
                                  <a:latin typeface="Cambria Math"/>
                                </a:rPr>
                                <m:t>𝑑𝑥</m:t>
                              </m:r>
                            </m:e>
                            <m:sup>
                              <m:r>
                                <a:rPr lang="en-GB" sz="1800" i="1">
                                  <a:latin typeface="Cambria Math"/>
                                </a:rPr>
                                <m:t>𝜈</m:t>
                              </m:r>
                            </m:sup>
                          </m:sSup>
                        </m:e>
                      </m:nary>
                    </m:oMath>
                  </m:oMathPara>
                </a14:m>
                <a:endParaRPr lang="en-GB" sz="1800" dirty="0"/>
              </a:p>
            </p:txBody>
          </p:sp>
        </mc:Choice>
        <mc:Fallback xmlns="">
          <p:sp>
            <p:nvSpPr>
              <p:cNvPr id="14" name="Rectangle 13"/>
              <p:cNvSpPr>
                <a:spLocks noRot="1" noChangeAspect="1" noMove="1" noResize="1" noEditPoints="1" noAdjustHandles="1" noChangeArrowheads="1" noChangeShapeType="1" noTextEdit="1"/>
              </p:cNvSpPr>
              <p:nvPr/>
            </p:nvSpPr>
            <p:spPr>
              <a:xfrm>
                <a:off x="6579374" y="5229200"/>
                <a:ext cx="2396554" cy="908903"/>
              </a:xfrm>
              <a:prstGeom prst="rect">
                <a:avLst/>
              </a:prstGeom>
              <a:blipFill rotWithShape="1">
                <a:blip r:embed="rId8"/>
                <a:stretch>
                  <a:fillRect/>
                </a:stretch>
              </a:blipFill>
            </p:spPr>
            <p:txBody>
              <a:bodyPr/>
              <a:lstStyle/>
              <a:p>
                <a:r>
                  <a:rPr lang="en-GB">
                    <a:noFill/>
                  </a:rPr>
                  <a:t> </a:t>
                </a:r>
              </a:p>
            </p:txBody>
          </p:sp>
        </mc:Fallback>
      </mc:AlternateContent>
      <p:sp>
        <p:nvSpPr>
          <p:cNvPr id="15" name="Rectangle 14"/>
          <p:cNvSpPr/>
          <p:nvPr/>
        </p:nvSpPr>
        <p:spPr>
          <a:xfrm>
            <a:off x="5322644" y="6379862"/>
            <a:ext cx="3788316" cy="369332"/>
          </a:xfrm>
          <a:prstGeom prst="rect">
            <a:avLst/>
          </a:prstGeom>
        </p:spPr>
        <p:txBody>
          <a:bodyPr wrap="square">
            <a:spAutoFit/>
          </a:bodyPr>
          <a:lstStyle/>
          <a:p>
            <a:r>
              <a:rPr lang="en-GB" sz="1800" i="1" dirty="0" err="1"/>
              <a:t>g</a:t>
            </a:r>
            <a:r>
              <a:rPr lang="en-GB" sz="1800" i="1" baseline="-25000" dirty="0" err="1"/>
              <a:t>μν</a:t>
            </a:r>
            <a:r>
              <a:rPr lang="en-GB" sz="1800" i="1" dirty="0"/>
              <a:t> </a:t>
            </a:r>
            <a:r>
              <a:rPr lang="en-GB" sz="1800" i="1" dirty="0" smtClean="0"/>
              <a:t>: variables determined by matter</a:t>
            </a:r>
            <a:endParaRPr lang="en-GB" sz="1800" i="1" dirty="0"/>
          </a:p>
        </p:txBody>
      </p:sp>
      <p:sp>
        <p:nvSpPr>
          <p:cNvPr id="16" name="TextBox 15"/>
          <p:cNvSpPr txBox="1"/>
          <p:nvPr/>
        </p:nvSpPr>
        <p:spPr>
          <a:xfrm>
            <a:off x="1880144" y="3181015"/>
            <a:ext cx="5998180" cy="646331"/>
          </a:xfrm>
          <a:prstGeom prst="rect">
            <a:avLst/>
          </a:prstGeom>
          <a:noFill/>
        </p:spPr>
        <p:txBody>
          <a:bodyPr wrap="none" rtlCol="0">
            <a:spAutoFit/>
          </a:bodyPr>
          <a:lstStyle/>
          <a:p>
            <a:r>
              <a:rPr lang="en-GB" sz="1800" i="1" dirty="0" smtClean="0"/>
              <a:t>  10 non-linear differential equations that relate the geometry  </a:t>
            </a:r>
          </a:p>
          <a:p>
            <a:r>
              <a:rPr lang="en-GB" sz="1800" i="1" dirty="0"/>
              <a:t> </a:t>
            </a:r>
            <a:r>
              <a:rPr lang="en-GB" sz="1800" i="1" dirty="0" smtClean="0"/>
              <a:t>      of space-time to the density and flow of mass-energy </a:t>
            </a:r>
            <a:endParaRPr lang="en-GB" sz="1800" i="1" dirty="0"/>
          </a:p>
        </p:txBody>
      </p:sp>
      <p:pic>
        <p:nvPicPr>
          <p:cNvPr id="17" name="Picture 18" descr="C:\Documents and Settings\coraifeartaigh\My Documents\Science and Society\Einstein\fg 1 einstein.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79784" y="1606379"/>
            <a:ext cx="1296144" cy="1897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43164" y="4609127"/>
            <a:ext cx="441146" cy="369332"/>
          </a:xfrm>
          <a:prstGeom prst="rect">
            <a:avLst/>
          </a:prstGeom>
          <a:noFill/>
        </p:spPr>
        <p:txBody>
          <a:bodyPr wrap="none" rtlCol="0">
            <a:spAutoFit/>
          </a:bodyPr>
          <a:lstStyle/>
          <a:p>
            <a:r>
              <a:rPr lang="en-GB" sz="1800" i="1" dirty="0" smtClean="0"/>
              <a:t>SR</a:t>
            </a:r>
            <a:endParaRPr lang="en-GB" sz="1800" i="1" dirty="0"/>
          </a:p>
        </p:txBody>
      </p:sp>
      <p:sp>
        <p:nvSpPr>
          <p:cNvPr id="19" name="Rectangle 18"/>
          <p:cNvSpPr/>
          <p:nvPr/>
        </p:nvSpPr>
        <p:spPr>
          <a:xfrm>
            <a:off x="6580738" y="4653136"/>
            <a:ext cx="492443" cy="369332"/>
          </a:xfrm>
          <a:prstGeom prst="rect">
            <a:avLst/>
          </a:prstGeom>
        </p:spPr>
        <p:txBody>
          <a:bodyPr wrap="none">
            <a:spAutoFit/>
          </a:bodyPr>
          <a:lstStyle/>
          <a:p>
            <a:r>
              <a:rPr lang="en-GB" sz="1800" i="1" dirty="0" smtClean="0"/>
              <a:t>GR</a:t>
            </a:r>
            <a:endParaRPr lang="en-GB" sz="1800" i="1" dirty="0"/>
          </a:p>
        </p:txBody>
      </p:sp>
      <p:pic>
        <p:nvPicPr>
          <p:cNvPr id="20" name="Picture 19" descr="http://www.daviddarling.info/images/Riemann.jpg"/>
          <p:cNvPicPr/>
          <p:nvPr/>
        </p:nvPicPr>
        <p:blipFill>
          <a:blip r:embed="rId10">
            <a:extLst>
              <a:ext uri="{28A0092B-C50C-407E-A947-70E740481C1C}">
                <a14:useLocalDpi xmlns:a14="http://schemas.microsoft.com/office/drawing/2010/main" val="0"/>
              </a:ext>
            </a:extLst>
          </a:blip>
          <a:srcRect/>
          <a:stretch>
            <a:fillRect/>
          </a:stretch>
        </p:blipFill>
        <p:spPr bwMode="auto">
          <a:xfrm>
            <a:off x="263737" y="1731428"/>
            <a:ext cx="1345753" cy="1647703"/>
          </a:xfrm>
          <a:prstGeom prst="rect">
            <a:avLst/>
          </a:prstGeom>
          <a:noFill/>
          <a:ln>
            <a:noFill/>
          </a:ln>
        </p:spPr>
      </p:pic>
      <p:pic>
        <p:nvPicPr>
          <p:cNvPr id="227330" name="Picture 2" descr="http://arachnoid.com/dark_energy/graphics/positive2d_sm.gif"/>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06534" y="4727809"/>
            <a:ext cx="1756556" cy="1410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7029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56331" y="608385"/>
            <a:ext cx="7344816" cy="762000"/>
          </a:xfrm>
        </p:spPr>
        <p:txBody>
          <a:bodyPr/>
          <a:lstStyle/>
          <a:p>
            <a:pPr eaLnBrk="1" hangingPunct="1"/>
            <a:r>
              <a:rPr lang="en-IE" sz="3200" dirty="0"/>
              <a:t> </a:t>
            </a:r>
            <a:r>
              <a:rPr lang="en-IE" sz="3200" dirty="0" smtClean="0"/>
              <a:t> Three astronomical tests (Einstein, 1916)  </a:t>
            </a:r>
            <a:endParaRPr lang="en-US" sz="3200" dirty="0" smtClean="0"/>
          </a:p>
        </p:txBody>
      </p:sp>
      <p:sp>
        <p:nvSpPr>
          <p:cNvPr id="28675" name="Rectangle 3"/>
          <p:cNvSpPr>
            <a:spLocks noGrp="1" noChangeArrowheads="1"/>
          </p:cNvSpPr>
          <p:nvPr>
            <p:ph type="body" idx="1"/>
          </p:nvPr>
        </p:nvSpPr>
        <p:spPr>
          <a:xfrm>
            <a:off x="0" y="1365826"/>
            <a:ext cx="6500495" cy="5492174"/>
          </a:xfrm>
        </p:spPr>
        <p:txBody>
          <a:bodyPr/>
          <a:lstStyle/>
          <a:p>
            <a:pPr marL="0" indent="0" eaLnBrk="1" hangingPunct="1">
              <a:buNone/>
            </a:pPr>
            <a:r>
              <a:rPr lang="en-IE" sz="1800" i="1" dirty="0" smtClean="0"/>
              <a:t>   </a:t>
            </a:r>
            <a:endParaRPr lang="en-IE" sz="2000" b="1" i="1" dirty="0"/>
          </a:p>
          <a:p>
            <a:pPr eaLnBrk="1" hangingPunct="1"/>
            <a:r>
              <a:rPr lang="en-IE" sz="2000" b="1" dirty="0" smtClean="0"/>
              <a:t>Different in principle from Newton’s gravity</a:t>
            </a:r>
          </a:p>
          <a:p>
            <a:pPr marL="0" indent="0" eaLnBrk="1" hangingPunct="1">
              <a:buNone/>
            </a:pPr>
            <a:r>
              <a:rPr lang="en-IE" sz="1800" i="1" dirty="0" smtClean="0"/>
              <a:t>      </a:t>
            </a:r>
            <a:r>
              <a:rPr lang="en-IE" sz="1800" i="1" dirty="0"/>
              <a:t>S</a:t>
            </a:r>
            <a:r>
              <a:rPr lang="en-IE" sz="1800" i="1" dirty="0" smtClean="0"/>
              <a:t>mall deviations in practice (weak scale)</a:t>
            </a:r>
          </a:p>
          <a:p>
            <a:pPr marL="0" indent="0" eaLnBrk="1" hangingPunct="1">
              <a:buNone/>
            </a:pPr>
            <a:r>
              <a:rPr lang="en-IE" sz="1800" i="1" dirty="0" smtClean="0"/>
              <a:t>      </a:t>
            </a:r>
            <a:endParaRPr lang="en-IE" sz="2000" b="1" dirty="0"/>
          </a:p>
          <a:p>
            <a:pPr eaLnBrk="1" hangingPunct="1"/>
            <a:r>
              <a:rPr lang="en-IE" sz="2000" b="1" dirty="0" smtClean="0"/>
              <a:t>The perihelion of Mercury</a:t>
            </a:r>
          </a:p>
          <a:p>
            <a:pPr marL="0" indent="0" eaLnBrk="1" hangingPunct="1">
              <a:buNone/>
            </a:pPr>
            <a:r>
              <a:rPr lang="en-IE" sz="2000" i="1" dirty="0" smtClean="0"/>
              <a:t>      </a:t>
            </a:r>
            <a:r>
              <a:rPr lang="en-IE" sz="1800" i="1" dirty="0" smtClean="0"/>
              <a:t>Well-known anomaly in Mercury’s orbit (43</a:t>
            </a:r>
            <a:r>
              <a:rPr lang="en-GB" sz="1800" dirty="0" smtClean="0"/>
              <a:t>"</a:t>
            </a:r>
            <a:r>
              <a:rPr lang="en-IE" sz="1800" i="1" dirty="0" smtClean="0"/>
              <a:t> per century)</a:t>
            </a:r>
            <a:endParaRPr lang="en-IE" sz="1800" i="1" dirty="0"/>
          </a:p>
          <a:p>
            <a:pPr marL="0" indent="0" eaLnBrk="1" hangingPunct="1">
              <a:buNone/>
            </a:pPr>
            <a:r>
              <a:rPr lang="en-IE" sz="1800" i="1" dirty="0"/>
              <a:t>     </a:t>
            </a:r>
            <a:r>
              <a:rPr lang="en-IE" sz="1800" i="1" dirty="0" smtClean="0"/>
              <a:t> </a:t>
            </a:r>
            <a:r>
              <a:rPr lang="en-IE" sz="1800" i="1" dirty="0" err="1" smtClean="0"/>
              <a:t>Postdicted</a:t>
            </a:r>
            <a:r>
              <a:rPr lang="en-IE" sz="1800" i="1" dirty="0" smtClean="0"/>
              <a:t> by GR (1916)</a:t>
            </a:r>
            <a:endParaRPr lang="en-IE" sz="1800" i="1" dirty="0"/>
          </a:p>
          <a:p>
            <a:pPr marL="0" indent="0" eaLnBrk="1" hangingPunct="1">
              <a:buNone/>
            </a:pPr>
            <a:endParaRPr lang="en-IE" sz="2000" b="1" dirty="0" smtClean="0"/>
          </a:p>
          <a:p>
            <a:pPr eaLnBrk="1" hangingPunct="1"/>
            <a:r>
              <a:rPr lang="en-IE" sz="2000" b="1" dirty="0" smtClean="0"/>
              <a:t>The bending of starlight by the sun </a:t>
            </a:r>
            <a:r>
              <a:rPr lang="en-IE" sz="2000" dirty="0" smtClean="0"/>
              <a:t>(1.7</a:t>
            </a:r>
            <a:r>
              <a:rPr lang="en-GB" sz="2000" dirty="0" smtClean="0"/>
              <a:t>"</a:t>
            </a:r>
            <a:r>
              <a:rPr lang="en-IE" sz="2000" dirty="0" smtClean="0"/>
              <a:t>)</a:t>
            </a:r>
          </a:p>
          <a:p>
            <a:pPr marL="0" indent="0" eaLnBrk="1" hangingPunct="1">
              <a:buNone/>
            </a:pPr>
            <a:r>
              <a:rPr lang="en-IE" sz="2000" i="1" dirty="0" smtClean="0"/>
              <a:t>      </a:t>
            </a:r>
            <a:r>
              <a:rPr lang="en-IE" sz="1800" i="1" dirty="0" smtClean="0"/>
              <a:t>Eclipse expeditions of </a:t>
            </a:r>
            <a:r>
              <a:rPr lang="en-IE" sz="1800" i="1" dirty="0"/>
              <a:t>E</a:t>
            </a:r>
            <a:r>
              <a:rPr lang="en-IE" sz="1800" i="1" dirty="0" smtClean="0"/>
              <a:t>ddington and Dyson (1919)</a:t>
            </a:r>
          </a:p>
          <a:p>
            <a:pPr marL="0" indent="0" eaLnBrk="1" hangingPunct="1">
              <a:buNone/>
            </a:pPr>
            <a:r>
              <a:rPr lang="en-IE" sz="1800" i="1" dirty="0" smtClean="0"/>
              <a:t>      Successful measurement (large error margin) </a:t>
            </a:r>
            <a:endParaRPr lang="en-IE" sz="1800" i="1" dirty="0"/>
          </a:p>
          <a:p>
            <a:pPr marL="0" indent="0" eaLnBrk="1" hangingPunct="1">
              <a:buNone/>
            </a:pPr>
            <a:r>
              <a:rPr lang="en-IE" sz="1800" i="1" dirty="0" smtClean="0"/>
              <a:t>      </a:t>
            </a:r>
            <a:endParaRPr lang="en-IE" sz="1800" b="1" dirty="0"/>
          </a:p>
          <a:p>
            <a:pPr eaLnBrk="1" hangingPunct="1"/>
            <a:r>
              <a:rPr lang="en-IE" sz="2000" b="1" dirty="0" smtClean="0"/>
              <a:t>Gravitational redshift</a:t>
            </a:r>
          </a:p>
          <a:p>
            <a:pPr marL="0" indent="0" eaLnBrk="1" hangingPunct="1">
              <a:buNone/>
            </a:pPr>
            <a:r>
              <a:rPr lang="en-IE" sz="2000" i="1" dirty="0" smtClean="0"/>
              <a:t>      </a:t>
            </a:r>
            <a:r>
              <a:rPr lang="en-IE" sz="1800" i="1" dirty="0" smtClean="0"/>
              <a:t>Time dilation in strong gravitational field</a:t>
            </a:r>
          </a:p>
          <a:p>
            <a:pPr marL="0" indent="0" eaLnBrk="1" hangingPunct="1">
              <a:buNone/>
            </a:pPr>
            <a:r>
              <a:rPr lang="en-IE" sz="1800" i="1" dirty="0"/>
              <a:t> </a:t>
            </a:r>
            <a:r>
              <a:rPr lang="en-IE" sz="1800" i="1" dirty="0" smtClean="0"/>
              <a:t>     </a:t>
            </a:r>
            <a:r>
              <a:rPr lang="en-IE" sz="1800" i="1" dirty="0"/>
              <a:t>L</a:t>
            </a:r>
            <a:r>
              <a:rPr lang="en-IE" sz="1800" i="1" dirty="0" smtClean="0"/>
              <a:t>ight from a star redshifted by </a:t>
            </a:r>
            <a:r>
              <a:rPr lang="en-IE" sz="1800" i="1" dirty="0" smtClean="0"/>
              <a:t>stellar</a:t>
            </a:r>
            <a:r>
              <a:rPr lang="en-IE" sz="1800" i="1" dirty="0" smtClean="0"/>
              <a:t> </a:t>
            </a:r>
            <a:r>
              <a:rPr lang="en-IE" sz="1800" i="1" dirty="0" smtClean="0"/>
              <a:t>mass?</a:t>
            </a:r>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12" name="Picture 6" descr="http://gravimotion.info/images/gravity-frequency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7392" y="4725144"/>
            <a:ext cx="3478482" cy="17247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www.astro.cornell.edu/academics/courses/astro201/images/merc_adv.gif"/>
          <p:cNvPicPr/>
          <p:nvPr/>
        </p:nvPicPr>
        <p:blipFill>
          <a:blip r:embed="rId4">
            <a:extLst>
              <a:ext uri="{28A0092B-C50C-407E-A947-70E740481C1C}">
                <a14:useLocalDpi xmlns:a14="http://schemas.microsoft.com/office/drawing/2010/main" val="0"/>
              </a:ext>
            </a:extLst>
          </a:blip>
          <a:srcRect/>
          <a:stretch>
            <a:fillRect/>
          </a:stretch>
        </p:blipFill>
        <p:spPr bwMode="auto">
          <a:xfrm>
            <a:off x="6516216" y="1628800"/>
            <a:ext cx="2367280" cy="2376264"/>
          </a:xfrm>
          <a:prstGeom prst="rect">
            <a:avLst/>
          </a:prstGeom>
          <a:noFill/>
          <a:ln>
            <a:noFill/>
          </a:ln>
        </p:spPr>
      </p:pic>
    </p:spTree>
    <p:extLst>
      <p:ext uri="{BB962C8B-B14F-4D97-AF65-F5344CB8AC3E}">
        <p14:creationId xmlns:p14="http://schemas.microsoft.com/office/powerpoint/2010/main" val="2326153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descr="http://denisdutton.com/eddington_experiment.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8880"/>
            <a:ext cx="3888432" cy="5742136"/>
          </a:xfrm>
          <a:prstGeom prst="rect">
            <a:avLst/>
          </a:prstGeom>
          <a:noFill/>
          <a:ln>
            <a:noFill/>
          </a:ln>
        </p:spPr>
      </p:pic>
      <p:pic>
        <p:nvPicPr>
          <p:cNvPr id="225282" name="Picture 2" descr="https://thethoughtstash.files.wordpress.com/2011/01/new-york-times-10-november-1919.png?w=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2409402"/>
            <a:ext cx="2379503" cy="40439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93895" y="256872"/>
            <a:ext cx="2831224" cy="1323439"/>
          </a:xfrm>
          <a:prstGeom prst="rect">
            <a:avLst/>
          </a:prstGeom>
          <a:noFill/>
        </p:spPr>
        <p:txBody>
          <a:bodyPr wrap="none" rtlCol="0">
            <a:spAutoFit/>
          </a:bodyPr>
          <a:lstStyle/>
          <a:p>
            <a:r>
              <a:rPr lang="en-GB" sz="2000" b="1" dirty="0"/>
              <a:t> </a:t>
            </a:r>
            <a:r>
              <a:rPr lang="en-GB" sz="2000" b="1" dirty="0" smtClean="0"/>
              <a:t>   </a:t>
            </a:r>
            <a:r>
              <a:rPr lang="en-GB" sz="2000" b="1" u="sng" dirty="0" smtClean="0"/>
              <a:t>Eclipse Results (1919)</a:t>
            </a:r>
          </a:p>
          <a:p>
            <a:endParaRPr lang="en-GB" sz="2000" b="1" u="sng" dirty="0" smtClean="0"/>
          </a:p>
          <a:p>
            <a:r>
              <a:rPr lang="en-GB" sz="2000" b="1" dirty="0" err="1" smtClean="0"/>
              <a:t>Sobral</a:t>
            </a:r>
            <a:r>
              <a:rPr lang="en-GB" sz="2000" b="1" dirty="0" smtClean="0"/>
              <a:t>:    </a:t>
            </a:r>
            <a:r>
              <a:rPr lang="en-GB" sz="2000" dirty="0" smtClean="0"/>
              <a:t>1.98"  </a:t>
            </a:r>
            <a:r>
              <a:rPr lang="en-GB" sz="1800" dirty="0" smtClean="0"/>
              <a:t>+/-</a:t>
            </a:r>
            <a:r>
              <a:rPr lang="en-GB" sz="2000" dirty="0" smtClean="0"/>
              <a:t>  0.16</a:t>
            </a:r>
          </a:p>
          <a:p>
            <a:r>
              <a:rPr lang="en-GB" sz="2000" b="1" dirty="0" smtClean="0"/>
              <a:t>Principe: </a:t>
            </a:r>
            <a:r>
              <a:rPr lang="en-GB" sz="2000" dirty="0" smtClean="0"/>
              <a:t>1.7"    </a:t>
            </a:r>
            <a:r>
              <a:rPr lang="en-GB" sz="1800" dirty="0" smtClean="0"/>
              <a:t>+/-</a:t>
            </a:r>
            <a:r>
              <a:rPr lang="en-GB" sz="2000" dirty="0" smtClean="0"/>
              <a:t>  0.4</a:t>
            </a:r>
            <a:endParaRPr lang="en-GB" sz="2000" dirty="0"/>
          </a:p>
        </p:txBody>
      </p:sp>
      <p:sp>
        <p:nvSpPr>
          <p:cNvPr id="3" name="TextBox 2"/>
          <p:cNvSpPr txBox="1"/>
          <p:nvPr/>
        </p:nvSpPr>
        <p:spPr>
          <a:xfrm>
            <a:off x="170662" y="6024600"/>
            <a:ext cx="5723233" cy="677108"/>
          </a:xfrm>
          <a:prstGeom prst="rect">
            <a:avLst/>
          </a:prstGeom>
          <a:noFill/>
        </p:spPr>
        <p:txBody>
          <a:bodyPr wrap="none" rtlCol="0">
            <a:spAutoFit/>
          </a:bodyPr>
          <a:lstStyle/>
          <a:p>
            <a:pPr eaLnBrk="1" hangingPunct="1"/>
            <a:r>
              <a:rPr lang="en-IE" sz="2000" b="1" dirty="0" smtClean="0"/>
              <a:t>Asymmetric controversy (Collins and Pinch 1970s)</a:t>
            </a:r>
          </a:p>
          <a:p>
            <a:pPr eaLnBrk="1" hangingPunct="1"/>
            <a:r>
              <a:rPr lang="en-IE" sz="1800" i="1" dirty="0" smtClean="0"/>
              <a:t>Claim </a:t>
            </a:r>
            <a:r>
              <a:rPr lang="en-IE" sz="1800" i="1" dirty="0"/>
              <a:t>of </a:t>
            </a:r>
            <a:r>
              <a:rPr lang="en-IE" sz="1800" i="1" dirty="0" smtClean="0"/>
              <a:t>bias; rebutted by astronomers (RAS)</a:t>
            </a:r>
            <a:endParaRPr lang="en-IE" sz="1800" i="1" dirty="0"/>
          </a:p>
        </p:txBody>
      </p:sp>
      <p:sp>
        <p:nvSpPr>
          <p:cNvPr id="5" name="TextBox 4"/>
          <p:cNvSpPr txBox="1"/>
          <p:nvPr/>
        </p:nvSpPr>
        <p:spPr>
          <a:xfrm>
            <a:off x="6017642" y="1721911"/>
            <a:ext cx="2688557" cy="400110"/>
          </a:xfrm>
          <a:prstGeom prst="rect">
            <a:avLst/>
          </a:prstGeom>
          <a:noFill/>
        </p:spPr>
        <p:txBody>
          <a:bodyPr wrap="none" rtlCol="0">
            <a:spAutoFit/>
          </a:bodyPr>
          <a:lstStyle/>
          <a:p>
            <a:r>
              <a:rPr lang="en-IE" sz="2000" b="1" dirty="0" smtClean="0"/>
              <a:t>Einstein famous (1919)</a:t>
            </a:r>
            <a:endParaRPr lang="en-US" sz="2000" b="1" dirty="0"/>
          </a:p>
        </p:txBody>
      </p:sp>
    </p:spTree>
    <p:extLst>
      <p:ext uri="{BB962C8B-B14F-4D97-AF65-F5344CB8AC3E}">
        <p14:creationId xmlns:p14="http://schemas.microsoft.com/office/powerpoint/2010/main" val="2009977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423" y="188640"/>
            <a:ext cx="7200800" cy="1143000"/>
          </a:xfrm>
        </p:spPr>
        <p:txBody>
          <a:bodyPr/>
          <a:lstStyle/>
          <a:p>
            <a:r>
              <a:rPr lang="en-GB" sz="3600" b="1" dirty="0" smtClean="0"/>
              <a:t>  Einstein’s </a:t>
            </a:r>
            <a:r>
              <a:rPr lang="en-GB" sz="3600" b="1" dirty="0" smtClean="0"/>
              <a:t>reaction to eclipse result </a:t>
            </a:r>
            <a:endParaRPr lang="en-GB" sz="3600" b="1" dirty="0"/>
          </a:p>
        </p:txBody>
      </p:sp>
      <p:pic>
        <p:nvPicPr>
          <p:cNvPr id="4" name="Content Placeholder 3"/>
          <p:cNvPicPr>
            <a:picLocks noGrp="1"/>
          </p:cNvPicPr>
          <p:nvPr>
            <p:ph idx="1"/>
          </p:nvPr>
        </p:nvPicPr>
        <p:blipFill rotWithShape="1">
          <a:blip r:embed="rId2"/>
          <a:srcRect l="23596" t="13313" r="8611" b="51480"/>
          <a:stretch/>
        </p:blipFill>
        <p:spPr bwMode="auto">
          <a:xfrm>
            <a:off x="1190743" y="1992689"/>
            <a:ext cx="6762514" cy="2660447"/>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3"/>
          <a:srcRect l="34394" t="26923" r="3032" b="59468"/>
          <a:stretch/>
        </p:blipFill>
        <p:spPr bwMode="auto">
          <a:xfrm>
            <a:off x="1259632" y="4437112"/>
            <a:ext cx="6624736" cy="936104"/>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1907704" y="1556792"/>
            <a:ext cx="4824536" cy="400110"/>
          </a:xfrm>
          <a:prstGeom prst="rect">
            <a:avLst/>
          </a:prstGeom>
        </p:spPr>
        <p:txBody>
          <a:bodyPr wrap="square">
            <a:spAutoFit/>
          </a:bodyPr>
          <a:lstStyle/>
          <a:p>
            <a:r>
              <a:rPr lang="en-GB" sz="2000" i="1" dirty="0"/>
              <a:t>Albert Einstein, The Times (Nov 28</a:t>
            </a:r>
            <a:r>
              <a:rPr lang="en-GB" sz="2000" i="1" baseline="30000" dirty="0"/>
              <a:t>th</a:t>
            </a:r>
            <a:r>
              <a:rPr lang="en-GB" sz="2000" i="1" dirty="0"/>
              <a:t> 1919)</a:t>
            </a:r>
          </a:p>
        </p:txBody>
      </p:sp>
      <p:pic>
        <p:nvPicPr>
          <p:cNvPr id="7" name="Picture 6"/>
          <p:cNvPicPr/>
          <p:nvPr/>
        </p:nvPicPr>
        <p:blipFill rotWithShape="1">
          <a:blip r:embed="rId4"/>
          <a:srcRect l="34136" t="56502" r="5830" b="27803"/>
          <a:stretch/>
        </p:blipFill>
        <p:spPr bwMode="auto">
          <a:xfrm>
            <a:off x="1725294" y="5517232"/>
            <a:ext cx="6015058" cy="12603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358067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217372" y="608385"/>
            <a:ext cx="7191409" cy="762000"/>
          </a:xfrm>
        </p:spPr>
        <p:txBody>
          <a:bodyPr/>
          <a:lstStyle/>
          <a:p>
            <a:pPr eaLnBrk="1" hangingPunct="1"/>
            <a:r>
              <a:rPr lang="en-IE" sz="3200" dirty="0"/>
              <a:t> </a:t>
            </a:r>
            <a:r>
              <a:rPr lang="en-IE" sz="3200" dirty="0" smtClean="0"/>
              <a:t>    Gravitational redshift  </a:t>
            </a:r>
            <a:endParaRPr lang="en-US" sz="3200" dirty="0" smtClean="0"/>
          </a:p>
        </p:txBody>
      </p:sp>
      <p:sp>
        <p:nvSpPr>
          <p:cNvPr id="28675" name="Rectangle 3"/>
          <p:cNvSpPr>
            <a:spLocks noGrp="1" noChangeArrowheads="1"/>
          </p:cNvSpPr>
          <p:nvPr>
            <p:ph type="body" idx="1"/>
          </p:nvPr>
        </p:nvSpPr>
        <p:spPr>
          <a:xfrm>
            <a:off x="27181" y="1151036"/>
            <a:ext cx="6500495" cy="5878363"/>
          </a:xfrm>
        </p:spPr>
        <p:txBody>
          <a:bodyPr/>
          <a:lstStyle/>
          <a:p>
            <a:pPr marL="0" indent="0" eaLnBrk="1" hangingPunct="1">
              <a:buNone/>
            </a:pPr>
            <a:endParaRPr lang="en-IE" sz="2000" b="1" dirty="0" smtClean="0"/>
          </a:p>
          <a:p>
            <a:r>
              <a:rPr lang="en-GB" sz="2400" b="1" dirty="0"/>
              <a:t>Sirius B</a:t>
            </a:r>
          </a:p>
          <a:p>
            <a:pPr marL="0" indent="0">
              <a:buNone/>
            </a:pPr>
            <a:r>
              <a:rPr lang="en-GB" sz="2000" i="1" dirty="0"/>
              <a:t>      </a:t>
            </a:r>
            <a:r>
              <a:rPr lang="en-GB" sz="1800" i="1" dirty="0" smtClean="0"/>
              <a:t>Walter </a:t>
            </a:r>
            <a:r>
              <a:rPr lang="en-GB" sz="1800" i="1" dirty="0"/>
              <a:t>Adams </a:t>
            </a:r>
            <a:r>
              <a:rPr lang="en-GB" sz="1800" i="1" dirty="0" smtClean="0"/>
              <a:t>1925: redshift of spectrum</a:t>
            </a:r>
          </a:p>
          <a:p>
            <a:pPr marL="0" indent="0">
              <a:buNone/>
            </a:pPr>
            <a:r>
              <a:rPr lang="en-GB" sz="1800" i="1" dirty="0" smtClean="0"/>
              <a:t>      False result; contamination by Sirius A</a:t>
            </a:r>
            <a:endParaRPr lang="en-GB" sz="1800" dirty="0"/>
          </a:p>
          <a:p>
            <a:pPr marL="0" indent="0" eaLnBrk="1" hangingPunct="1">
              <a:buNone/>
            </a:pPr>
            <a:r>
              <a:rPr lang="en-IE" sz="1800" i="1" dirty="0" smtClean="0"/>
              <a:t>            </a:t>
            </a:r>
            <a:endParaRPr lang="en-IE" sz="1800" b="1" dirty="0"/>
          </a:p>
          <a:p>
            <a:r>
              <a:rPr lang="en-GB" sz="2400" b="1" dirty="0"/>
              <a:t>Harvard Tower experiment</a:t>
            </a:r>
          </a:p>
          <a:p>
            <a:pPr marL="0" indent="0">
              <a:buNone/>
            </a:pPr>
            <a:r>
              <a:rPr lang="en-GB" sz="1800" i="1" dirty="0"/>
              <a:t>      Pound, </a:t>
            </a:r>
            <a:r>
              <a:rPr lang="en-GB" sz="1800" i="1" dirty="0" err="1" smtClean="0"/>
              <a:t>Rebka</a:t>
            </a:r>
            <a:r>
              <a:rPr lang="en-GB" sz="1800" i="1" dirty="0" smtClean="0"/>
              <a:t> </a:t>
            </a:r>
            <a:r>
              <a:rPr lang="en-GB" sz="1800" i="1" dirty="0"/>
              <a:t>and Snyder (1952</a:t>
            </a:r>
            <a:r>
              <a:rPr lang="en-GB" sz="1800" i="1" dirty="0" smtClean="0"/>
              <a:t>)</a:t>
            </a:r>
          </a:p>
          <a:p>
            <a:pPr marL="0" indent="0">
              <a:buNone/>
            </a:pPr>
            <a:r>
              <a:rPr lang="en-GB" sz="1800" i="1" dirty="0" smtClean="0"/>
              <a:t>     Redshift of gamma rays (Mossbauer effect)</a:t>
            </a:r>
            <a:endParaRPr lang="en-GB" sz="1800" i="1" dirty="0"/>
          </a:p>
          <a:p>
            <a:pPr marL="0" indent="0">
              <a:buNone/>
            </a:pPr>
            <a:endParaRPr lang="en-GB" sz="2000" dirty="0"/>
          </a:p>
          <a:p>
            <a:pPr eaLnBrk="1" hangingPunct="1"/>
            <a:r>
              <a:rPr lang="en-IE" sz="2400" b="1" dirty="0" smtClean="0"/>
              <a:t>Gravity probe A</a:t>
            </a:r>
          </a:p>
          <a:p>
            <a:pPr marL="0" indent="0" eaLnBrk="1" hangingPunct="1">
              <a:buNone/>
            </a:pPr>
            <a:r>
              <a:rPr lang="en-US" sz="1800" i="1" dirty="0" smtClean="0"/>
              <a:t>       NASA </a:t>
            </a:r>
            <a:r>
              <a:rPr lang="en-US" sz="1800" i="1" dirty="0"/>
              <a:t>(1976): </a:t>
            </a:r>
            <a:r>
              <a:rPr lang="en-US" sz="1800" i="1" dirty="0" smtClean="0"/>
              <a:t>maser </a:t>
            </a:r>
            <a:r>
              <a:rPr lang="en-US" sz="1800" i="1" dirty="0"/>
              <a:t>clock 10,000 km above earth</a:t>
            </a:r>
          </a:p>
          <a:p>
            <a:pPr marL="0" indent="0" eaLnBrk="1" hangingPunct="1">
              <a:buNone/>
            </a:pPr>
            <a:r>
              <a:rPr lang="en-US" sz="1800" i="1" dirty="0" smtClean="0"/>
              <a:t>       Changes </a:t>
            </a:r>
            <a:r>
              <a:rPr lang="en-US" sz="1800" i="1" dirty="0"/>
              <a:t>in clock’s rate in agreement with GR</a:t>
            </a:r>
          </a:p>
          <a:p>
            <a:pPr eaLnBrk="1" hangingPunct="1"/>
            <a:endParaRPr lang="en-IE" sz="2400" b="1" dirty="0" smtClean="0"/>
          </a:p>
          <a:p>
            <a:pPr eaLnBrk="1" hangingPunct="1"/>
            <a:r>
              <a:rPr lang="en-IE" sz="2400" b="1" dirty="0" smtClean="0"/>
              <a:t>GPS</a:t>
            </a:r>
          </a:p>
          <a:p>
            <a:pPr marL="0" indent="0" eaLnBrk="1" hangingPunct="1">
              <a:buNone/>
            </a:pPr>
            <a:r>
              <a:rPr lang="en-IE" sz="1800" i="1" dirty="0" smtClean="0"/>
              <a:t>      Clocks in GPS satellites adjusted for weak gravitational field </a:t>
            </a:r>
          </a:p>
          <a:p>
            <a:pPr marL="0" indent="0" eaLnBrk="1" hangingPunct="1">
              <a:buNone/>
            </a:pPr>
            <a:r>
              <a:rPr lang="en-IE" sz="1800" i="1" dirty="0" smtClean="0"/>
              <a:t>       </a:t>
            </a:r>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sp>
        <p:nvSpPr>
          <p:cNvPr id="4" name="TextBox 3"/>
          <p:cNvSpPr txBox="1"/>
          <p:nvPr/>
        </p:nvSpPr>
        <p:spPr>
          <a:xfrm>
            <a:off x="6540179" y="3068960"/>
            <a:ext cx="2463623" cy="338554"/>
          </a:xfrm>
          <a:prstGeom prst="rect">
            <a:avLst/>
          </a:prstGeom>
          <a:noFill/>
        </p:spPr>
        <p:txBody>
          <a:bodyPr wrap="none" rtlCol="0">
            <a:spAutoFit/>
          </a:bodyPr>
          <a:lstStyle/>
          <a:p>
            <a:r>
              <a:rPr lang="en-GB" sz="1600" dirty="0" smtClean="0"/>
              <a:t>Walter Adams </a:t>
            </a:r>
            <a:r>
              <a:rPr lang="en-GB" sz="1600" dirty="0"/>
              <a:t>(</a:t>
            </a:r>
            <a:r>
              <a:rPr lang="en-GB" sz="1600" dirty="0" smtClean="0"/>
              <a:t>1876–1956</a:t>
            </a:r>
            <a:r>
              <a:rPr lang="en-GB" sz="1600" dirty="0"/>
              <a:t>)</a:t>
            </a:r>
          </a:p>
        </p:txBody>
      </p:sp>
      <p:pic>
        <p:nvPicPr>
          <p:cNvPr id="228354" name="Picture 2" descr="C:\Users\coraifeartaigh\Desktop\adamsp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5120" y="332656"/>
            <a:ext cx="1678682" cy="2529521"/>
          </a:xfrm>
          <a:prstGeom prst="rect">
            <a:avLst/>
          </a:prstGeom>
          <a:noFill/>
          <a:extLst>
            <a:ext uri="{909E8E84-426E-40DD-AFC4-6F175D3DCCD1}">
              <a14:hiddenFill xmlns:a14="http://schemas.microsoft.com/office/drawing/2010/main">
                <a:solidFill>
                  <a:srgbClr val="FFFFFF"/>
                </a:solidFill>
              </a14:hiddenFill>
            </a:ext>
          </a:extLst>
        </p:spPr>
      </p:pic>
      <p:pic>
        <p:nvPicPr>
          <p:cNvPr id="228355" name="Picture 3" descr="C:\Users\coraifeartaigh\Desktop\gp-a_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8704" y="4010118"/>
            <a:ext cx="240982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9861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043608" y="620688"/>
            <a:ext cx="7344816" cy="762000"/>
          </a:xfrm>
        </p:spPr>
        <p:txBody>
          <a:bodyPr/>
          <a:lstStyle/>
          <a:p>
            <a:pPr eaLnBrk="1" hangingPunct="1"/>
            <a:r>
              <a:rPr lang="en-IE" sz="3200" dirty="0" smtClean="0"/>
              <a:t>         </a:t>
            </a:r>
            <a:r>
              <a:rPr lang="en-IE" sz="3600" dirty="0" smtClean="0"/>
              <a:t>Relativity and the universe  </a:t>
            </a:r>
            <a:endParaRPr lang="en-US" sz="3600" dirty="0" smtClean="0"/>
          </a:p>
        </p:txBody>
      </p:sp>
      <p:sp>
        <p:nvSpPr>
          <p:cNvPr id="28675" name="Rectangle 3"/>
          <p:cNvSpPr>
            <a:spLocks noGrp="1" noChangeArrowheads="1"/>
          </p:cNvSpPr>
          <p:nvPr>
            <p:ph type="body" idx="1"/>
          </p:nvPr>
        </p:nvSpPr>
        <p:spPr>
          <a:xfrm>
            <a:off x="0" y="1268760"/>
            <a:ext cx="6228184" cy="5701296"/>
          </a:xfrm>
        </p:spPr>
        <p:txBody>
          <a:bodyPr/>
          <a:lstStyle/>
          <a:p>
            <a:pPr eaLnBrk="1" hangingPunct="1">
              <a:buNone/>
            </a:pPr>
            <a:endParaRPr lang="en-IE" sz="2000" i="1" dirty="0" smtClean="0"/>
          </a:p>
          <a:p>
            <a:pPr eaLnBrk="1" hangingPunct="1"/>
            <a:r>
              <a:rPr lang="en-IE" sz="2000" b="1" dirty="0" smtClean="0"/>
              <a:t>Einstein: apply GR to the Universe (1917)</a:t>
            </a:r>
          </a:p>
          <a:p>
            <a:pPr marL="0" indent="0" eaLnBrk="1" hangingPunct="1">
              <a:buNone/>
            </a:pPr>
            <a:r>
              <a:rPr lang="en-IE" sz="2000" i="1" dirty="0" smtClean="0"/>
              <a:t>      </a:t>
            </a:r>
            <a:r>
              <a:rPr lang="en-IE" sz="1800" i="1" dirty="0" smtClean="0"/>
              <a:t>Ultimate </a:t>
            </a:r>
            <a:r>
              <a:rPr lang="en-IE" sz="1800" i="1" dirty="0"/>
              <a:t>test for new theory of </a:t>
            </a:r>
            <a:r>
              <a:rPr lang="en-IE" sz="1800" i="1" dirty="0" smtClean="0"/>
              <a:t>gravitation</a:t>
            </a:r>
          </a:p>
          <a:p>
            <a:pPr marL="0" indent="0" eaLnBrk="1" hangingPunct="1">
              <a:buNone/>
            </a:pPr>
            <a:endParaRPr lang="en-IE" sz="1800" i="1" dirty="0" smtClean="0"/>
          </a:p>
          <a:p>
            <a:pPr eaLnBrk="1" hangingPunct="1"/>
            <a:r>
              <a:rPr lang="en-IE" sz="2000" b="1" dirty="0" smtClean="0"/>
              <a:t>Assumptions</a:t>
            </a:r>
          </a:p>
          <a:p>
            <a:pPr marL="0" indent="0" eaLnBrk="1" hangingPunct="1">
              <a:buNone/>
            </a:pPr>
            <a:r>
              <a:rPr lang="en-IE" sz="1800" i="1" dirty="0" smtClean="0"/>
              <a:t>      </a:t>
            </a:r>
            <a:r>
              <a:rPr lang="en-IE" sz="1800" i="1" dirty="0"/>
              <a:t>U</a:t>
            </a:r>
            <a:r>
              <a:rPr lang="en-IE" sz="1800" i="1" dirty="0" smtClean="0"/>
              <a:t>niform, static distribution of matter</a:t>
            </a:r>
          </a:p>
          <a:p>
            <a:pPr marL="0" indent="0" eaLnBrk="1" hangingPunct="1">
              <a:buNone/>
            </a:pPr>
            <a:r>
              <a:rPr lang="en-IE" sz="1800" i="1" dirty="0"/>
              <a:t> </a:t>
            </a:r>
            <a:r>
              <a:rPr lang="en-IE" sz="1800" i="1" dirty="0" smtClean="0"/>
              <a:t>     Mach’s principle: metric tensor to vanish at infinity</a:t>
            </a:r>
          </a:p>
          <a:p>
            <a:pPr marL="0" indent="0" eaLnBrk="1" hangingPunct="1">
              <a:buNone/>
            </a:pPr>
            <a:r>
              <a:rPr lang="en-IE" sz="1800" i="1" dirty="0" smtClean="0"/>
              <a:t>     </a:t>
            </a:r>
          </a:p>
          <a:p>
            <a:pPr eaLnBrk="1" hangingPunct="1"/>
            <a:r>
              <a:rPr lang="en-IE" sz="2000" b="1" dirty="0" smtClean="0"/>
              <a:t>Boundary problem</a:t>
            </a:r>
            <a:r>
              <a:rPr lang="en-IE" sz="2000" b="1" dirty="0" smtClean="0"/>
              <a:t>!</a:t>
            </a:r>
          </a:p>
          <a:p>
            <a:pPr marL="0" indent="0" eaLnBrk="1" hangingPunct="1">
              <a:buNone/>
            </a:pPr>
            <a:r>
              <a:rPr lang="en-IE" sz="1800" i="1" dirty="0" smtClean="0"/>
              <a:t>      Assume cosmos of closed curvature</a:t>
            </a:r>
          </a:p>
          <a:p>
            <a:pPr marL="0" indent="0" eaLnBrk="1" hangingPunct="1">
              <a:buNone/>
            </a:pPr>
            <a:r>
              <a:rPr lang="en-IE" sz="1800" i="1" dirty="0" smtClean="0"/>
              <a:t>      </a:t>
            </a:r>
            <a:r>
              <a:rPr lang="en-IE" sz="1800" i="1" dirty="0" smtClean="0"/>
              <a:t>Snag</a:t>
            </a:r>
            <a:r>
              <a:rPr lang="en-IE" sz="1800" i="1" dirty="0" smtClean="0"/>
              <a:t>…no </a:t>
            </a:r>
            <a:r>
              <a:rPr lang="en-IE" sz="1800" i="1" dirty="0" smtClean="0"/>
              <a:t>consistent solution from GFE</a:t>
            </a:r>
          </a:p>
          <a:p>
            <a:pPr marL="0" indent="0" eaLnBrk="1" hangingPunct="1">
              <a:buNone/>
            </a:pPr>
            <a:r>
              <a:rPr lang="en-GB" sz="1600" dirty="0" smtClean="0"/>
              <a:t>			</a:t>
            </a:r>
            <a:endParaRPr lang="en-IE" sz="1600" b="1" dirty="0" smtClean="0"/>
          </a:p>
          <a:p>
            <a:pPr eaLnBrk="1" hangingPunct="1"/>
            <a:r>
              <a:rPr lang="en-IE" sz="2000" b="1" dirty="0" smtClean="0"/>
              <a:t>New term needed in field equations! </a:t>
            </a:r>
            <a:endParaRPr lang="en-IE" sz="1600" b="1" dirty="0" smtClean="0"/>
          </a:p>
          <a:p>
            <a:pPr marL="0" indent="0" eaLnBrk="1" hangingPunct="1">
              <a:buNone/>
            </a:pPr>
            <a:r>
              <a:rPr lang="en-IE" sz="1800" i="1" dirty="0"/>
              <a:t> </a:t>
            </a:r>
            <a:r>
              <a:rPr lang="en-IE" sz="1800" i="1" dirty="0" smtClean="0"/>
              <a:t>     Cosmic </a:t>
            </a:r>
            <a:r>
              <a:rPr lang="en-IE" sz="1800" i="1" dirty="0"/>
              <a:t>constant </a:t>
            </a:r>
            <a:r>
              <a:rPr lang="en-IE" sz="1800" i="1" dirty="0" smtClean="0"/>
              <a:t>– allowed by theory </a:t>
            </a:r>
          </a:p>
          <a:p>
            <a:pPr marL="0" indent="0" eaLnBrk="1" hangingPunct="1">
              <a:buNone/>
            </a:pPr>
            <a:r>
              <a:rPr lang="en-IE" sz="1800" i="1" dirty="0"/>
              <a:t> </a:t>
            </a:r>
            <a:r>
              <a:rPr lang="en-IE" sz="1800" i="1" dirty="0" smtClean="0"/>
              <a:t>     Anti-gravity effect?</a:t>
            </a:r>
          </a:p>
          <a:p>
            <a:pPr marL="0" indent="0" eaLnBrk="1" hangingPunct="1">
              <a:buNone/>
            </a:pPr>
            <a:r>
              <a:rPr lang="en-IE" sz="1800" i="1" dirty="0"/>
              <a:t> </a:t>
            </a:r>
            <a:r>
              <a:rPr lang="en-IE" sz="1800" i="1" dirty="0" smtClean="0"/>
              <a:t>     Radius and density defined by </a:t>
            </a:r>
            <a:r>
              <a:rPr lang="en-GB" sz="1800" dirty="0"/>
              <a:t>λ</a:t>
            </a:r>
            <a:endParaRPr lang="en-IE" sz="1800" i="1" dirty="0" smtClean="0"/>
          </a:p>
        </p:txBody>
      </p:sp>
      <p:pic>
        <p:nvPicPr>
          <p:cNvPr id="19" name="Picture 18"/>
          <p:cNvPicPr/>
          <p:nvPr/>
        </p:nvPicPr>
        <p:blipFill rotWithShape="1">
          <a:blip r:embed="rId3"/>
          <a:srcRect l="9979" t="28176" r="52265" b="36341"/>
          <a:stretch/>
        </p:blipFill>
        <p:spPr bwMode="auto">
          <a:xfrm>
            <a:off x="5868650" y="1527200"/>
            <a:ext cx="3167846" cy="2160240"/>
          </a:xfrm>
          <a:prstGeom prst="rect">
            <a:avLst/>
          </a:prstGeom>
          <a:ln>
            <a:noFill/>
          </a:ln>
          <a:extLst>
            <a:ext uri="{53640926-AAD7-44D8-BBD7-CCE9431645EC}">
              <a14:shadowObscured xmlns:a14="http://schemas.microsoft.com/office/drawing/2010/main"/>
            </a:ext>
          </a:extLst>
        </p:spPr>
      </p:pic>
      <p:pic>
        <p:nvPicPr>
          <p:cNvPr id="9" name="Picture 2" descr="Image result for spherical univer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8505" y="3881149"/>
            <a:ext cx="2398613" cy="18016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p:nvPr/>
        </p:nvPicPr>
        <p:blipFill rotWithShape="1">
          <a:blip r:embed="rId5"/>
          <a:srcRect l="34949" t="45068" r="43367" b="45068"/>
          <a:stretch/>
        </p:blipFill>
        <p:spPr bwMode="auto">
          <a:xfrm>
            <a:off x="4356968" y="4781972"/>
            <a:ext cx="1656184" cy="735259"/>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6"/>
          <a:srcRect l="31250" t="54251" r="40051" b="36905"/>
          <a:stretch/>
        </p:blipFill>
        <p:spPr bwMode="auto">
          <a:xfrm>
            <a:off x="4068936" y="5948648"/>
            <a:ext cx="2232248" cy="648704"/>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7"/>
          <a:srcRect l="35842" t="47280" r="44387" b="41156"/>
          <a:stretch/>
        </p:blipFill>
        <p:spPr bwMode="auto">
          <a:xfrm>
            <a:off x="6948264" y="5957351"/>
            <a:ext cx="1631927" cy="640001"/>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619672" y="620688"/>
            <a:ext cx="5143734" cy="762000"/>
          </a:xfrm>
        </p:spPr>
        <p:txBody>
          <a:bodyPr/>
          <a:lstStyle/>
          <a:p>
            <a:pPr eaLnBrk="1" hangingPunct="1"/>
            <a:r>
              <a:rPr lang="en-IE" sz="3200" dirty="0"/>
              <a:t> </a:t>
            </a:r>
            <a:r>
              <a:rPr lang="en-IE" sz="3200" dirty="0" smtClean="0"/>
              <a:t> De Sitter’s universe </a:t>
            </a:r>
            <a:endParaRPr lang="en-US" sz="3200" dirty="0" smtClean="0"/>
          </a:p>
        </p:txBody>
      </p:sp>
      <p:sp>
        <p:nvSpPr>
          <p:cNvPr id="28675" name="Rectangle 3"/>
          <p:cNvSpPr>
            <a:spLocks noGrp="1" noChangeArrowheads="1"/>
          </p:cNvSpPr>
          <p:nvPr>
            <p:ph type="body" idx="1"/>
          </p:nvPr>
        </p:nvSpPr>
        <p:spPr>
          <a:xfrm>
            <a:off x="0" y="1484784"/>
            <a:ext cx="6569586" cy="4808959"/>
          </a:xfrm>
        </p:spPr>
        <p:txBody>
          <a:bodyPr/>
          <a:lstStyle/>
          <a:p>
            <a:pPr eaLnBrk="1" hangingPunct="1">
              <a:buNone/>
            </a:pPr>
            <a:endParaRPr lang="en-IE" sz="1800" i="1" dirty="0" smtClean="0"/>
          </a:p>
          <a:p>
            <a:pPr eaLnBrk="1" hangingPunct="1"/>
            <a:r>
              <a:rPr lang="en-IE" sz="1800" b="1" dirty="0" smtClean="0"/>
              <a:t>Alternative cosmic solution for the GFE</a:t>
            </a:r>
          </a:p>
          <a:p>
            <a:pPr marL="0" indent="0" eaLnBrk="1" hangingPunct="1">
              <a:buNone/>
            </a:pPr>
            <a:r>
              <a:rPr lang="en-IE" sz="1800" b="1" dirty="0" smtClean="0"/>
              <a:t>      </a:t>
            </a:r>
            <a:r>
              <a:rPr lang="en-IE" sz="1800" i="1" dirty="0"/>
              <a:t>A universe empty of matter </a:t>
            </a:r>
            <a:r>
              <a:rPr lang="en-IE" sz="1800" i="1" dirty="0" smtClean="0"/>
              <a:t>(1917)</a:t>
            </a:r>
            <a:endParaRPr lang="en-IE" sz="1800" i="1" dirty="0"/>
          </a:p>
          <a:p>
            <a:pPr marL="0" indent="0" eaLnBrk="1" hangingPunct="1">
              <a:buNone/>
            </a:pPr>
            <a:r>
              <a:rPr lang="en-IE" sz="1800" i="1" dirty="0" smtClean="0"/>
              <a:t>        </a:t>
            </a:r>
            <a:endParaRPr lang="en-IE" sz="1800" b="1" dirty="0" smtClean="0"/>
          </a:p>
          <a:p>
            <a:pPr eaLnBrk="1" hangingPunct="1"/>
            <a:r>
              <a:rPr lang="en-IE" sz="2000" b="1" dirty="0" smtClean="0"/>
              <a:t>Solution B</a:t>
            </a:r>
            <a:endParaRPr lang="en-IE" sz="2000" b="1" dirty="0"/>
          </a:p>
          <a:p>
            <a:pPr marL="0" indent="0" eaLnBrk="1" hangingPunct="1">
              <a:buNone/>
            </a:pPr>
            <a:r>
              <a:rPr lang="en-IE" sz="1800" b="1" dirty="0"/>
              <a:t> </a:t>
            </a:r>
            <a:r>
              <a:rPr lang="en-IE" sz="1800" b="1" dirty="0" smtClean="0"/>
              <a:t>     </a:t>
            </a:r>
            <a:r>
              <a:rPr lang="en-IE" sz="1800" i="1" dirty="0" smtClean="0"/>
              <a:t>Cosmic </a:t>
            </a:r>
            <a:r>
              <a:rPr lang="en-IE" sz="1800" i="1" dirty="0"/>
              <a:t>constant </a:t>
            </a:r>
            <a:r>
              <a:rPr lang="en-IE" sz="1800" i="1" dirty="0" smtClean="0"/>
              <a:t>proportional to curvature </a:t>
            </a:r>
            <a:r>
              <a:rPr lang="en-IE" sz="1800" i="1" dirty="0"/>
              <a:t>of </a:t>
            </a:r>
            <a:r>
              <a:rPr lang="en-IE" sz="1800" i="1" dirty="0" smtClean="0"/>
              <a:t>space</a:t>
            </a:r>
          </a:p>
          <a:p>
            <a:pPr eaLnBrk="1" hangingPunct="1"/>
            <a:endParaRPr lang="en-IE" sz="1800" i="1" dirty="0"/>
          </a:p>
          <a:p>
            <a:pPr eaLnBrk="1" hangingPunct="1"/>
            <a:r>
              <a:rPr lang="en-IE" sz="1800" b="1" dirty="0"/>
              <a:t>Disliked by </a:t>
            </a:r>
            <a:r>
              <a:rPr lang="en-IE" sz="1800" b="1" dirty="0" smtClean="0"/>
              <a:t>Einstein </a:t>
            </a:r>
            <a:endParaRPr lang="en-IE" sz="1800" b="1" dirty="0"/>
          </a:p>
          <a:p>
            <a:pPr marL="0" indent="0" eaLnBrk="1" hangingPunct="1">
              <a:buNone/>
            </a:pPr>
            <a:r>
              <a:rPr lang="en-IE" sz="1800" i="1" dirty="0" smtClean="0"/>
              <a:t>      Conflict </a:t>
            </a:r>
            <a:r>
              <a:rPr lang="en-IE" sz="1800" i="1" dirty="0"/>
              <a:t>with Mach’s </a:t>
            </a:r>
            <a:r>
              <a:rPr lang="en-IE" sz="1800" i="1" dirty="0" smtClean="0"/>
              <a:t>principle</a:t>
            </a:r>
          </a:p>
          <a:p>
            <a:pPr marL="0" indent="0" eaLnBrk="1" hangingPunct="1">
              <a:buNone/>
            </a:pPr>
            <a:r>
              <a:rPr lang="en-IE" sz="1800" i="1" dirty="0" smtClean="0"/>
              <a:t>      Problems </a:t>
            </a:r>
            <a:r>
              <a:rPr lang="en-IE" sz="1800" i="1" dirty="0"/>
              <a:t>with singularities? (1918)</a:t>
            </a:r>
          </a:p>
          <a:p>
            <a:pPr marL="0" indent="0" eaLnBrk="1" hangingPunct="1">
              <a:buNone/>
            </a:pPr>
            <a:endParaRPr lang="en-IE" sz="1800" i="1" dirty="0"/>
          </a:p>
          <a:p>
            <a:pPr eaLnBrk="1" hangingPunct="1"/>
            <a:r>
              <a:rPr lang="en-IE" sz="1800" b="1" dirty="0" smtClean="0"/>
              <a:t>The de Sitter confusion</a:t>
            </a:r>
          </a:p>
          <a:p>
            <a:pPr marL="0" indent="0" eaLnBrk="1" hangingPunct="1">
              <a:buNone/>
            </a:pPr>
            <a:r>
              <a:rPr lang="en-IE" sz="1800" i="1" dirty="0" smtClean="0"/>
              <a:t>     Static or non-static - a matter of co-ordinates? </a:t>
            </a:r>
          </a:p>
          <a:p>
            <a:pPr marL="0" indent="0" eaLnBrk="1" hangingPunct="1">
              <a:buNone/>
            </a:pPr>
            <a:r>
              <a:rPr lang="en-IE" sz="1800" i="1" dirty="0"/>
              <a:t> </a:t>
            </a:r>
            <a:r>
              <a:rPr lang="en-IE" sz="1800" i="1" dirty="0" smtClean="0"/>
              <a:t>    Weyl , </a:t>
            </a:r>
            <a:r>
              <a:rPr lang="en-IE" sz="1800" i="1" dirty="0" err="1" smtClean="0"/>
              <a:t>Lanczos</a:t>
            </a:r>
            <a:r>
              <a:rPr lang="en-IE" sz="1800" i="1" dirty="0"/>
              <a:t>,</a:t>
            </a:r>
            <a:r>
              <a:rPr lang="en-IE" sz="1800" i="1" dirty="0" smtClean="0"/>
              <a:t> Klein, </a:t>
            </a:r>
            <a:r>
              <a:rPr lang="en-IE" sz="1800" i="1" dirty="0" err="1" smtClean="0"/>
              <a:t>Lema</a:t>
            </a:r>
            <a:r>
              <a:rPr lang="en-IE" sz="1800" i="1" dirty="0" err="1" smtClean="0">
                <a:cs typeface="Lao UI"/>
              </a:rPr>
              <a:t>î</a:t>
            </a:r>
            <a:r>
              <a:rPr lang="en-IE" sz="1800" i="1" dirty="0" err="1" smtClean="0"/>
              <a:t>tre</a:t>
            </a:r>
            <a:r>
              <a:rPr lang="en-IE" sz="1800" i="1" dirty="0" smtClean="0"/>
              <a:t> </a:t>
            </a:r>
          </a:p>
          <a:p>
            <a:pPr marL="0" indent="0" eaLnBrk="1" hangingPunct="1">
              <a:buNone/>
            </a:pPr>
            <a:r>
              <a:rPr lang="en-IE" sz="1800" i="1" dirty="0" smtClean="0"/>
              <a:t>     </a:t>
            </a:r>
            <a:endParaRPr lang="en-IE" sz="1800" i="1" dirty="0"/>
          </a:p>
          <a:p>
            <a:pPr marL="0" indent="0" eaLnBrk="1" hangingPunct="1">
              <a:buNone/>
            </a:pPr>
            <a:endParaRPr lang="en-IE" sz="1800" i="1" dirty="0" smtClean="0"/>
          </a:p>
          <a:p>
            <a:pPr eaLnBrk="1" hangingPunct="1"/>
            <a:endParaRPr lang="en-IE" sz="1800" i="1" dirty="0"/>
          </a:p>
        </p:txBody>
      </p:sp>
      <p:pic>
        <p:nvPicPr>
          <p:cNvPr id="208898" name="Picture 2" descr="http://www.phys-astro.sonoma.edu/BruceMedalists/deSitter/deS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0312" y="620688"/>
            <a:ext cx="1455880" cy="19184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4"/>
          <a:srcRect l="12713" t="22946" r="23721" b="8630"/>
          <a:stretch/>
        </p:blipFill>
        <p:spPr bwMode="auto">
          <a:xfrm>
            <a:off x="5546558" y="2996952"/>
            <a:ext cx="3597442" cy="315277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3" name="Rectangle 2"/>
              <p:cNvSpPr/>
              <p:nvPr/>
            </p:nvSpPr>
            <p:spPr>
              <a:xfrm>
                <a:off x="3837089" y="3573016"/>
                <a:ext cx="96853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600" i="1">
                          <a:latin typeface="Cambria Math"/>
                        </a:rPr>
                        <m:t>𝜆</m:t>
                      </m:r>
                      <m:r>
                        <a:rPr lang="en-GB" sz="1600" i="1">
                          <a:latin typeface="Cambria Math"/>
                        </a:rPr>
                        <m:t>=</m:t>
                      </m:r>
                      <m:f>
                        <m:fPr>
                          <m:type m:val="lin"/>
                          <m:ctrlPr>
                            <a:rPr lang="en-GB" sz="1600" i="1">
                              <a:latin typeface="Cambria Math"/>
                            </a:rPr>
                          </m:ctrlPr>
                        </m:fPr>
                        <m:num>
                          <m:r>
                            <a:rPr lang="en-GB" sz="1600" i="1">
                              <a:latin typeface="Cambria Math"/>
                            </a:rPr>
                            <m:t>3</m:t>
                          </m:r>
                        </m:num>
                        <m:den>
                          <m:r>
                            <a:rPr lang="en-GB" sz="1600" i="1">
                              <a:latin typeface="Cambria Math"/>
                            </a:rPr>
                            <m:t>𝑅</m:t>
                          </m:r>
                        </m:den>
                      </m:f>
                    </m:oMath>
                  </m:oMathPara>
                </a14:m>
                <a:endParaRPr lang="en-GB" sz="1600" dirty="0"/>
              </a:p>
            </p:txBody>
          </p:sp>
        </mc:Choice>
        <mc:Fallback xmlns="">
          <p:sp>
            <p:nvSpPr>
              <p:cNvPr id="3" name="Rectangle 2"/>
              <p:cNvSpPr>
                <a:spLocks noRot="1" noChangeAspect="1" noMove="1" noResize="1" noEditPoints="1" noAdjustHandles="1" noChangeArrowheads="1" noChangeShapeType="1" noTextEdit="1"/>
              </p:cNvSpPr>
              <p:nvPr/>
            </p:nvSpPr>
            <p:spPr>
              <a:xfrm>
                <a:off x="3837089" y="3573016"/>
                <a:ext cx="968534" cy="338554"/>
              </a:xfrm>
              <a:prstGeom prst="rect">
                <a:avLst/>
              </a:prstGeom>
              <a:blipFill rotWithShape="1">
                <a:blip r:embed="rId5"/>
                <a:stretch>
                  <a:fillRect t="-100000" r="-39623" b="-164286"/>
                </a:stretch>
              </a:blipFill>
            </p:spPr>
            <p:txBody>
              <a:bodyPr/>
              <a:lstStyle/>
              <a:p>
                <a:r>
                  <a:rPr lang="en-GB">
                    <a:noFill/>
                  </a:rPr>
                  <a:t> </a:t>
                </a:r>
              </a:p>
            </p:txBody>
          </p:sp>
        </mc:Fallback>
      </mc:AlternateContent>
      <p:sp>
        <p:nvSpPr>
          <p:cNvPr id="4" name="TextBox 3"/>
          <p:cNvSpPr txBox="1"/>
          <p:nvPr/>
        </p:nvSpPr>
        <p:spPr>
          <a:xfrm>
            <a:off x="2095329" y="6345119"/>
            <a:ext cx="5266185" cy="400110"/>
          </a:xfrm>
          <a:prstGeom prst="rect">
            <a:avLst/>
          </a:prstGeom>
          <a:noFill/>
        </p:spPr>
        <p:txBody>
          <a:bodyPr wrap="none" rtlCol="0">
            <a:spAutoFit/>
          </a:bodyPr>
          <a:lstStyle/>
          <a:p>
            <a:r>
              <a:rPr lang="en-IE" sz="2000" b="1" i="1" dirty="0"/>
              <a:t>Prediction of redshifts  – </a:t>
            </a:r>
            <a:r>
              <a:rPr lang="en-IE" sz="2000" b="1" i="1" dirty="0" smtClean="0"/>
              <a:t>astronomical interest </a:t>
            </a:r>
            <a:endParaRPr lang="en-IE" sz="2000" b="1" i="1" dirty="0"/>
          </a:p>
        </p:txBody>
      </p:sp>
    </p:spTree>
    <p:extLst>
      <p:ext uri="{BB962C8B-B14F-4D97-AF65-F5344CB8AC3E}">
        <p14:creationId xmlns:p14="http://schemas.microsoft.com/office/powerpoint/2010/main" val="129026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76514" y="548680"/>
            <a:ext cx="5904656" cy="834008"/>
          </a:xfrm>
        </p:spPr>
        <p:txBody>
          <a:bodyPr/>
          <a:lstStyle/>
          <a:p>
            <a:pPr eaLnBrk="1" hangingPunct="1"/>
            <a:r>
              <a:rPr lang="en-IE" sz="3200" dirty="0"/>
              <a:t> </a:t>
            </a:r>
            <a:r>
              <a:rPr lang="en-IE" sz="3200" dirty="0" smtClean="0"/>
              <a:t>The dynamic universe (theory) </a:t>
            </a:r>
            <a:endParaRPr lang="en-US" sz="3200" dirty="0" smtClean="0"/>
          </a:p>
        </p:txBody>
      </p:sp>
      <p:sp>
        <p:nvSpPr>
          <p:cNvPr id="28675" name="Rectangle 3"/>
          <p:cNvSpPr>
            <a:spLocks noGrp="1" noChangeArrowheads="1"/>
          </p:cNvSpPr>
          <p:nvPr>
            <p:ph type="body" idx="1"/>
          </p:nvPr>
        </p:nvSpPr>
        <p:spPr>
          <a:xfrm>
            <a:off x="-1" y="1869718"/>
            <a:ext cx="7266493" cy="4151570"/>
          </a:xfrm>
        </p:spPr>
        <p:txBody>
          <a:bodyPr/>
          <a:lstStyle/>
          <a:p>
            <a:pPr eaLnBrk="1" hangingPunct="1"/>
            <a:r>
              <a:rPr lang="en-IE" sz="2000" b="1" dirty="0" smtClean="0"/>
              <a:t>Alexander Friedman (1922)</a:t>
            </a:r>
          </a:p>
          <a:p>
            <a:pPr marL="0" indent="0" eaLnBrk="1" hangingPunct="1">
              <a:buNone/>
            </a:pPr>
            <a:r>
              <a:rPr lang="en-IE" sz="1800" i="1" dirty="0" smtClean="0"/>
              <a:t>      Allow </a:t>
            </a:r>
            <a:r>
              <a:rPr lang="en-IE" sz="1800" i="1" dirty="0"/>
              <a:t>t</a:t>
            </a:r>
            <a:r>
              <a:rPr lang="en-IE" sz="1800" i="1" dirty="0" smtClean="0"/>
              <a:t>ime-varying solutions for the cosmos </a:t>
            </a:r>
          </a:p>
          <a:p>
            <a:pPr marL="0" indent="0" eaLnBrk="1" hangingPunct="1">
              <a:buNone/>
            </a:pPr>
            <a:r>
              <a:rPr lang="en-IE" sz="1800" i="1" dirty="0" smtClean="0"/>
              <a:t>     Two differential </a:t>
            </a:r>
            <a:r>
              <a:rPr lang="en-IE" sz="1800" i="1" dirty="0"/>
              <a:t>equations </a:t>
            </a:r>
            <a:r>
              <a:rPr lang="en-IE" sz="1800" i="1" dirty="0" smtClean="0"/>
              <a:t>for R</a:t>
            </a:r>
          </a:p>
          <a:p>
            <a:pPr eaLnBrk="1" hangingPunct="1"/>
            <a:endParaRPr lang="en-IE" sz="1800" b="1" dirty="0" smtClean="0"/>
          </a:p>
          <a:p>
            <a:pPr eaLnBrk="1" hangingPunct="1"/>
            <a:r>
              <a:rPr lang="en-IE" sz="2000" b="1" dirty="0" smtClean="0"/>
              <a:t>Evolving universe</a:t>
            </a:r>
          </a:p>
          <a:p>
            <a:pPr marL="0" indent="0" eaLnBrk="1" hangingPunct="1">
              <a:buNone/>
            </a:pPr>
            <a:r>
              <a:rPr lang="en-IE" sz="1800" i="1" dirty="0"/>
              <a:t>      Time-varying </a:t>
            </a:r>
            <a:r>
              <a:rPr lang="en-IE" sz="1800" i="1" dirty="0" smtClean="0"/>
              <a:t> radius and density </a:t>
            </a:r>
            <a:r>
              <a:rPr lang="en-IE" sz="1800" i="1" dirty="0"/>
              <a:t>of matter </a:t>
            </a:r>
            <a:endParaRPr lang="en-IE" sz="1800" i="1" dirty="0" smtClean="0"/>
          </a:p>
          <a:p>
            <a:pPr marL="0" indent="0" eaLnBrk="1" hangingPunct="1">
              <a:buNone/>
            </a:pPr>
            <a:r>
              <a:rPr lang="en-IE" sz="1800" i="1" dirty="0" smtClean="0"/>
              <a:t>      Considered ’suspicious’ by Einstein     </a:t>
            </a:r>
          </a:p>
          <a:p>
            <a:pPr marL="0" indent="0" eaLnBrk="1" hangingPunct="1">
              <a:buNone/>
            </a:pPr>
            <a:r>
              <a:rPr lang="en-US" sz="1800" i="1" dirty="0" smtClean="0"/>
              <a:t>  </a:t>
            </a:r>
            <a:endParaRPr lang="en-IE" sz="1800" i="1" dirty="0" smtClean="0"/>
          </a:p>
          <a:p>
            <a:pPr eaLnBrk="1" hangingPunct="1"/>
            <a:r>
              <a:rPr lang="en-IE" sz="2000" b="1" dirty="0" smtClean="0"/>
              <a:t>Georges </a:t>
            </a:r>
            <a:r>
              <a:rPr lang="en-IE" sz="2000" b="1" dirty="0" err="1" smtClean="0"/>
              <a:t>Lemaître</a:t>
            </a:r>
            <a:r>
              <a:rPr lang="en-IE" sz="2000" b="1" dirty="0" smtClean="0"/>
              <a:t> </a:t>
            </a:r>
            <a:r>
              <a:rPr lang="en-IE" sz="2000" b="1" dirty="0"/>
              <a:t>(1927)</a:t>
            </a:r>
            <a:endParaRPr lang="en-IE" sz="2000" i="1" dirty="0"/>
          </a:p>
          <a:p>
            <a:pPr marL="0" indent="0" eaLnBrk="1" hangingPunct="1">
              <a:buNone/>
            </a:pPr>
            <a:r>
              <a:rPr lang="en-IE" sz="2000" i="1" dirty="0"/>
              <a:t>      </a:t>
            </a:r>
            <a:r>
              <a:rPr lang="en-IE" sz="1800" i="1" dirty="0" smtClean="0"/>
              <a:t>Theoretical universe </a:t>
            </a:r>
            <a:r>
              <a:rPr lang="en-IE" sz="1800" i="1" dirty="0"/>
              <a:t>of </a:t>
            </a:r>
            <a:r>
              <a:rPr lang="en-IE" sz="1800" i="1" dirty="0" smtClean="0"/>
              <a:t>time-varying </a:t>
            </a:r>
            <a:r>
              <a:rPr lang="en-IE" sz="1800" i="1" dirty="0"/>
              <a:t>radius </a:t>
            </a:r>
            <a:endParaRPr lang="en-IE" sz="1800" i="1" dirty="0" smtClean="0"/>
          </a:p>
          <a:p>
            <a:pPr marL="0" indent="0" eaLnBrk="1" hangingPunct="1">
              <a:buNone/>
            </a:pPr>
            <a:r>
              <a:rPr lang="en-IE" sz="1800" i="1" dirty="0" smtClean="0"/>
              <a:t>      </a:t>
            </a:r>
            <a:r>
              <a:rPr lang="en-IE" sz="1800" i="1" dirty="0"/>
              <a:t>E</a:t>
            </a:r>
            <a:r>
              <a:rPr lang="en-IE" sz="1800" i="1" dirty="0" smtClean="0"/>
              <a:t>xpanding universe in agreement with emerging astronomical data</a:t>
            </a:r>
          </a:p>
          <a:p>
            <a:pPr marL="0" indent="0" eaLnBrk="1" hangingPunct="1">
              <a:buNone/>
            </a:pPr>
            <a:r>
              <a:rPr lang="en-IE" sz="1800" i="1" dirty="0" smtClean="0"/>
              <a:t>     Also rejected by Einstein</a:t>
            </a:r>
            <a:endParaRPr lang="en-IE" sz="1800" i="1" dirty="0"/>
          </a:p>
          <a:p>
            <a:pPr eaLnBrk="1" hangingPunct="1"/>
            <a:endParaRPr lang="en-IE" sz="2000" b="1" dirty="0" smtClean="0"/>
          </a:p>
          <a:p>
            <a:pPr marL="0" indent="0" eaLnBrk="1" hangingPunct="1">
              <a:buNone/>
            </a:pPr>
            <a:r>
              <a:rPr lang="en-US" sz="2000" i="1" dirty="0" smtClean="0"/>
              <a:t>                             </a:t>
            </a:r>
            <a:r>
              <a:rPr lang="en-US" sz="2000" b="1" i="1" dirty="0" smtClean="0"/>
              <a:t>“</a:t>
            </a:r>
            <a:r>
              <a:rPr lang="en-US" sz="2000" b="1" i="1" dirty="0" err="1" smtClean="0"/>
              <a:t>Vôtre</a:t>
            </a:r>
            <a:r>
              <a:rPr lang="en-US" sz="2000" b="1" i="1" dirty="0" smtClean="0"/>
              <a:t> </a:t>
            </a:r>
            <a:r>
              <a:rPr lang="en-US" sz="2000" b="1" i="1" dirty="0"/>
              <a:t>physique </a:t>
            </a:r>
            <a:r>
              <a:rPr lang="en-US" sz="2000" b="1" i="1" dirty="0" err="1"/>
              <a:t>est</a:t>
            </a:r>
            <a:r>
              <a:rPr lang="en-US" sz="2000" b="1" i="1" dirty="0"/>
              <a:t> abominable” </a:t>
            </a:r>
            <a:endParaRPr lang="en-IE" sz="2000" b="1" i="1" dirty="0"/>
          </a:p>
          <a:p>
            <a:pPr marL="0" indent="0" eaLnBrk="1" hangingPunct="1">
              <a:buNone/>
            </a:pPr>
            <a:r>
              <a:rPr lang="en-IE" sz="1800" i="1" dirty="0" smtClean="0"/>
              <a:t>        </a:t>
            </a:r>
            <a:endParaRPr lang="en-IE" sz="2000" b="1" dirty="0" smtClean="0"/>
          </a:p>
          <a:p>
            <a:pPr marL="0" indent="0" eaLnBrk="1" hangingPunct="1">
              <a:buNone/>
            </a:pPr>
            <a:r>
              <a:rPr lang="en-IE" sz="1800" i="1" dirty="0" smtClean="0"/>
              <a:t>      </a:t>
            </a:r>
            <a:endParaRPr lang="en-IE" sz="1800" i="1" strike="sngStrike" dirty="0" smtClean="0"/>
          </a:p>
        </p:txBody>
      </p:sp>
      <p:pic>
        <p:nvPicPr>
          <p:cNvPr id="149508" name="Picture 4" descr="http://ts4.mm.bing.net/images/thumbnail.aspx?q=4659069557014735&amp;id=5b23e93350a710efc5ad75a46fdf7ca6"/>
          <p:cNvPicPr>
            <a:picLocks noChangeAspect="1" noChangeArrowheads="1"/>
          </p:cNvPicPr>
          <p:nvPr/>
        </p:nvPicPr>
        <p:blipFill>
          <a:blip r:embed="rId4" cstate="print"/>
          <a:srcRect/>
          <a:stretch>
            <a:fillRect/>
          </a:stretch>
        </p:blipFill>
        <p:spPr bwMode="auto">
          <a:xfrm>
            <a:off x="7859970" y="908720"/>
            <a:ext cx="1117923" cy="1656183"/>
          </a:xfrm>
          <a:prstGeom prst="rect">
            <a:avLst/>
          </a:prstGeom>
          <a:noFill/>
        </p:spPr>
      </p:pic>
      <p:sp>
        <p:nvSpPr>
          <p:cNvPr id="6" name="TextBox 5"/>
          <p:cNvSpPr txBox="1"/>
          <p:nvPr/>
        </p:nvSpPr>
        <p:spPr>
          <a:xfrm>
            <a:off x="7266493" y="2769198"/>
            <a:ext cx="1914641" cy="584775"/>
          </a:xfrm>
          <a:prstGeom prst="rect">
            <a:avLst/>
          </a:prstGeom>
          <a:noFill/>
        </p:spPr>
        <p:txBody>
          <a:bodyPr wrap="square" rtlCol="0">
            <a:spAutoFit/>
          </a:bodyPr>
          <a:lstStyle/>
          <a:p>
            <a:r>
              <a:rPr lang="en-US" sz="1600" i="1" dirty="0" smtClean="0"/>
              <a:t>Alexander Friedman</a:t>
            </a:r>
          </a:p>
          <a:p>
            <a:r>
              <a:rPr lang="en-US" sz="1600" i="1" dirty="0" smtClean="0"/>
              <a:t>      (1888 -1925)</a:t>
            </a:r>
            <a:endParaRPr lang="en-US" sz="1600" i="1" dirty="0"/>
          </a:p>
        </p:txBody>
      </p:sp>
      <p:pic>
        <p:nvPicPr>
          <p:cNvPr id="7" name="Picture 6"/>
          <p:cNvPicPr/>
          <p:nvPr/>
        </p:nvPicPr>
        <p:blipFill rotWithShape="1">
          <a:blip r:embed="rId5"/>
          <a:srcRect l="36918" t="34146" r="37971" b="55211"/>
          <a:stretch/>
        </p:blipFill>
        <p:spPr bwMode="auto">
          <a:xfrm>
            <a:off x="5506255" y="2780928"/>
            <a:ext cx="1492039" cy="658585"/>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5"/>
          <a:srcRect l="36918" t="48780" r="37971" b="38803"/>
          <a:stretch/>
        </p:blipFill>
        <p:spPr bwMode="auto">
          <a:xfrm>
            <a:off x="5475324" y="1916832"/>
            <a:ext cx="1505048" cy="720080"/>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6"/>
          <a:srcRect l="32333" t="20985" r="33442" b="63212"/>
          <a:stretch/>
        </p:blipFill>
        <p:spPr bwMode="auto">
          <a:xfrm>
            <a:off x="4941486" y="3789040"/>
            <a:ext cx="2048701" cy="581025"/>
          </a:xfrm>
          <a:prstGeom prst="rect">
            <a:avLst/>
          </a:prstGeom>
          <a:ln>
            <a:noFill/>
          </a:ln>
          <a:extLst>
            <a:ext uri="{53640926-AAD7-44D8-BBD7-CCE9431645EC}">
              <a14:shadowObscured xmlns:a14="http://schemas.microsoft.com/office/drawing/2010/main"/>
            </a:ext>
          </a:extLst>
        </p:spPr>
      </p:pic>
      <p:graphicFrame>
        <p:nvGraphicFramePr>
          <p:cNvPr id="3" name="Object 2"/>
          <p:cNvGraphicFramePr>
            <a:graphicFrameLocks noGrp="1" noChangeAspect="1"/>
          </p:cNvGraphicFramePr>
          <p:nvPr>
            <p:extLst>
              <p:ext uri="{D42A27DB-BD31-4B8C-83A1-F6EECF244321}">
                <p14:modId xmlns:p14="http://schemas.microsoft.com/office/powerpoint/2010/main" val="893687929"/>
              </p:ext>
            </p:extLst>
          </p:nvPr>
        </p:nvGraphicFramePr>
        <p:xfrm>
          <a:off x="7502043" y="4365104"/>
          <a:ext cx="1503362" cy="2200275"/>
        </p:xfrm>
        <a:graphic>
          <a:graphicData uri="http://schemas.openxmlformats.org/presentationml/2006/ole">
            <mc:AlternateContent xmlns:mc="http://schemas.openxmlformats.org/markup-compatibility/2006">
              <mc:Choice xmlns:v="urn:schemas-microsoft-com:vml" Requires="v">
                <p:oleObj spid="_x0000_s227409" name="Photo Editor Photo" r:id="rId7" imgW="13076190" imgH="19133333" progId="">
                  <p:embed/>
                </p:oleObj>
              </mc:Choice>
              <mc:Fallback>
                <p:oleObj name="Photo Editor Photo" r:id="rId7" imgW="13076190" imgH="19133333" progId="">
                  <p:embed/>
                  <p:pic>
                    <p:nvPicPr>
                      <p:cNvPr id="0" name=""/>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02043" y="4365104"/>
                        <a:ext cx="1503362"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7394515" y="3761297"/>
            <a:ext cx="1658596" cy="584775"/>
          </a:xfrm>
          <a:prstGeom prst="rect">
            <a:avLst/>
          </a:prstGeom>
          <a:noFill/>
        </p:spPr>
        <p:txBody>
          <a:bodyPr wrap="none" rtlCol="0">
            <a:spAutoFit/>
          </a:bodyPr>
          <a:lstStyle/>
          <a:p>
            <a:r>
              <a:rPr lang="en-IE" sz="1600" i="1" dirty="0"/>
              <a:t>Georges </a:t>
            </a:r>
            <a:r>
              <a:rPr lang="en-IE" sz="1600" i="1" dirty="0" err="1" smtClean="0"/>
              <a:t>Lemaître</a:t>
            </a:r>
            <a:endParaRPr lang="en-IE" sz="1600" i="1" dirty="0" smtClean="0"/>
          </a:p>
          <a:p>
            <a:r>
              <a:rPr lang="en-IE" sz="1600" i="1" dirty="0" smtClean="0"/>
              <a:t>     (1894-1966) </a:t>
            </a:r>
            <a:endParaRPr lang="en-GB" sz="16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a:xfrm>
            <a:off x="1835696" y="620688"/>
            <a:ext cx="4891652" cy="710952"/>
          </a:xfrm>
        </p:spPr>
        <p:txBody>
          <a:bodyPr/>
          <a:lstStyle/>
          <a:p>
            <a:pPr eaLnBrk="1" hangingPunct="1"/>
            <a:r>
              <a:rPr lang="en-IE" sz="3200" dirty="0" smtClean="0"/>
              <a:t>Astronomy and the universe</a:t>
            </a:r>
            <a:endParaRPr lang="en-GB" sz="3200" dirty="0" smtClean="0"/>
          </a:p>
        </p:txBody>
      </p:sp>
      <p:sp>
        <p:nvSpPr>
          <p:cNvPr id="9" name="Content Placeholder 8"/>
          <p:cNvSpPr>
            <a:spLocks noGrp="1"/>
          </p:cNvSpPr>
          <p:nvPr>
            <p:ph idx="1"/>
          </p:nvPr>
        </p:nvSpPr>
        <p:spPr>
          <a:xfrm>
            <a:off x="107504" y="1887614"/>
            <a:ext cx="6552728" cy="4853754"/>
          </a:xfrm>
        </p:spPr>
        <p:txBody>
          <a:bodyPr/>
          <a:lstStyle/>
          <a:p>
            <a:r>
              <a:rPr lang="en-US" sz="2000" b="1" dirty="0" smtClean="0"/>
              <a:t>Hubble’s law (1929)</a:t>
            </a:r>
          </a:p>
          <a:p>
            <a:pPr marL="0" indent="0">
              <a:buNone/>
            </a:pPr>
            <a:r>
              <a:rPr lang="en-US" sz="1800" i="1" dirty="0" smtClean="0"/>
              <a:t>      A redshift/distance relation for the galaxies</a:t>
            </a:r>
          </a:p>
          <a:p>
            <a:pPr marL="0" indent="0">
              <a:buNone/>
            </a:pPr>
            <a:r>
              <a:rPr lang="en-US" sz="1800" i="1" dirty="0" smtClean="0"/>
              <a:t>      Linear relation: </a:t>
            </a:r>
            <a:r>
              <a:rPr lang="en-IE" sz="1800" i="1" dirty="0"/>
              <a:t>h</a:t>
            </a:r>
            <a:r>
              <a:rPr lang="en-IE" sz="1800" i="1" dirty="0" smtClean="0"/>
              <a:t> </a:t>
            </a:r>
            <a:r>
              <a:rPr lang="en-IE" sz="1800" i="1" dirty="0"/>
              <a:t>= 500 kms</a:t>
            </a:r>
            <a:r>
              <a:rPr lang="en-IE" sz="1800" i="1" baseline="30000" dirty="0"/>
              <a:t>-1</a:t>
            </a:r>
            <a:r>
              <a:rPr lang="en-IE" sz="1800" i="1" dirty="0"/>
              <a:t>Mpc</a:t>
            </a:r>
            <a:r>
              <a:rPr lang="en-IE" sz="1800" i="1" baseline="30000" dirty="0"/>
              <a:t>-1</a:t>
            </a:r>
            <a:r>
              <a:rPr lang="en-GB" sz="1800" i="1" dirty="0"/>
              <a:t> </a:t>
            </a:r>
            <a:endParaRPr lang="en-US" sz="1800" i="1" dirty="0" smtClean="0"/>
          </a:p>
          <a:p>
            <a:pPr marL="0" indent="0">
              <a:buNone/>
            </a:pPr>
            <a:endParaRPr lang="en-US" sz="2000" dirty="0" smtClean="0"/>
          </a:p>
          <a:p>
            <a:r>
              <a:rPr lang="en-US" sz="2000" b="1" dirty="0" smtClean="0"/>
              <a:t>Evidence of cosmic expansion?</a:t>
            </a:r>
            <a:endParaRPr lang="en-US" sz="2000" b="1" dirty="0"/>
          </a:p>
          <a:p>
            <a:pPr marL="0" indent="0">
              <a:buNone/>
            </a:pPr>
            <a:r>
              <a:rPr lang="en-US" sz="2000" b="1" dirty="0" smtClean="0"/>
              <a:t>     </a:t>
            </a:r>
            <a:r>
              <a:rPr lang="en-US" sz="1800" i="1" dirty="0" smtClean="0"/>
              <a:t>RAS </a:t>
            </a:r>
            <a:r>
              <a:rPr lang="en-US" sz="1800" i="1" dirty="0"/>
              <a:t>meeting </a:t>
            </a:r>
            <a:r>
              <a:rPr lang="en-US" sz="1800" i="1" dirty="0" smtClean="0"/>
              <a:t>(1930): Eddington</a:t>
            </a:r>
            <a:r>
              <a:rPr lang="en-US" sz="1800" i="1" dirty="0"/>
              <a:t>, de Sitter </a:t>
            </a:r>
          </a:p>
          <a:p>
            <a:pPr marL="0" indent="0">
              <a:buNone/>
            </a:pPr>
            <a:endParaRPr lang="en-US" sz="2400" i="1" dirty="0" smtClean="0"/>
          </a:p>
          <a:p>
            <a:r>
              <a:rPr lang="en-GB" sz="2000" b="1" dirty="0"/>
              <a:t>Friedman-</a:t>
            </a:r>
            <a:r>
              <a:rPr lang="en-GB" sz="2000" b="1" dirty="0" err="1"/>
              <a:t>Lemaître</a:t>
            </a:r>
            <a:r>
              <a:rPr lang="en-GB" sz="2000" b="1" dirty="0"/>
              <a:t> models </a:t>
            </a:r>
            <a:r>
              <a:rPr lang="en-GB" sz="2000" b="1" dirty="0" smtClean="0"/>
              <a:t>circulated</a:t>
            </a:r>
          </a:p>
          <a:p>
            <a:pPr marL="0" indent="0">
              <a:buNone/>
            </a:pPr>
            <a:r>
              <a:rPr lang="en-GB" sz="2000" i="1" dirty="0" smtClean="0"/>
              <a:t>     </a:t>
            </a:r>
            <a:r>
              <a:rPr lang="en-GB" sz="1800" i="1" dirty="0" smtClean="0"/>
              <a:t>Time-varying </a:t>
            </a:r>
            <a:r>
              <a:rPr lang="en-GB" sz="1800" i="1" dirty="0"/>
              <a:t>radius </a:t>
            </a:r>
            <a:r>
              <a:rPr lang="en-GB" sz="1800" i="1" dirty="0" smtClean="0"/>
              <a:t>and density </a:t>
            </a:r>
            <a:r>
              <a:rPr lang="en-GB" sz="1800" i="1" dirty="0"/>
              <a:t>of matter</a:t>
            </a:r>
          </a:p>
          <a:p>
            <a:endParaRPr lang="en-GB" sz="2000" b="1" dirty="0" smtClean="0"/>
          </a:p>
          <a:p>
            <a:r>
              <a:rPr lang="en-GB" sz="2000" b="1" dirty="0" smtClean="0"/>
              <a:t>Einstein apprised</a:t>
            </a:r>
          </a:p>
          <a:p>
            <a:pPr marL="0" indent="0">
              <a:buNone/>
            </a:pPr>
            <a:r>
              <a:rPr lang="en-GB" sz="1800" b="1" dirty="0" smtClean="0"/>
              <a:t>      </a:t>
            </a:r>
            <a:r>
              <a:rPr lang="en-GB" sz="1800" i="1" dirty="0" smtClean="0"/>
              <a:t>Sojourn at Cambridge (June 1930)</a:t>
            </a:r>
          </a:p>
          <a:p>
            <a:pPr marL="0" indent="0">
              <a:buNone/>
            </a:pPr>
            <a:r>
              <a:rPr lang="en-GB" sz="1800" i="1" dirty="0" smtClean="0"/>
              <a:t>     Sojourn at Caltech (Spring 1931)</a:t>
            </a:r>
            <a:endParaRPr lang="en-GB" sz="1800" i="1" dirty="0"/>
          </a:p>
          <a:p>
            <a:pPr marL="0" indent="0">
              <a:buNone/>
            </a:pPr>
            <a:r>
              <a:rPr lang="en-GB" sz="2000" b="1" dirty="0" smtClean="0"/>
              <a:t>       </a:t>
            </a:r>
            <a:endParaRPr lang="en-GB" sz="1800" i="1" dirty="0" smtClean="0"/>
          </a:p>
          <a:p>
            <a:pPr marL="0" indent="0">
              <a:buNone/>
            </a:pPr>
            <a:r>
              <a:rPr lang="en-GB" sz="1800" i="1" dirty="0" smtClean="0"/>
              <a:t>     </a:t>
            </a:r>
            <a:endParaRPr lang="en-US" sz="2400" dirty="0" smtClean="0"/>
          </a:p>
          <a:p>
            <a:pPr marL="0" indent="0">
              <a:buNone/>
            </a:pPr>
            <a:r>
              <a:rPr lang="en-US" sz="2000" i="1" dirty="0" smtClean="0"/>
              <a:t>             </a:t>
            </a:r>
            <a:endParaRPr lang="en-US" sz="2400" dirty="0" smtClean="0"/>
          </a:p>
          <a:p>
            <a:pPr marL="0" indent="0">
              <a:buNone/>
            </a:pPr>
            <a:endParaRPr lang="en-US" sz="2400" dirty="0"/>
          </a:p>
        </p:txBody>
      </p:sp>
      <p:pic>
        <p:nvPicPr>
          <p:cNvPr id="931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74877" y="3231651"/>
            <a:ext cx="3088827"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a:stretch>
            <a:fillRect/>
          </a:stretch>
        </p:blipFill>
        <p:spPr bwMode="auto">
          <a:xfrm>
            <a:off x="7157616" y="332656"/>
            <a:ext cx="1590848" cy="1714581"/>
          </a:xfrm>
          <a:prstGeom prst="rect">
            <a:avLst/>
          </a:prstGeom>
          <a:noFill/>
          <a:ln w="9525">
            <a:noFill/>
            <a:miter lim="800000"/>
            <a:headEnd/>
            <a:tailEnd/>
          </a:ln>
        </p:spPr>
      </p:pic>
      <p:sp>
        <p:nvSpPr>
          <p:cNvPr id="2" name="Rectangle 1"/>
          <p:cNvSpPr/>
          <p:nvPr/>
        </p:nvSpPr>
        <p:spPr>
          <a:xfrm>
            <a:off x="6271194" y="2348880"/>
            <a:ext cx="2502608" cy="369332"/>
          </a:xfrm>
          <a:prstGeom prst="rect">
            <a:avLst/>
          </a:prstGeom>
        </p:spPr>
        <p:txBody>
          <a:bodyPr wrap="none">
            <a:spAutoFit/>
          </a:bodyPr>
          <a:lstStyle/>
          <a:p>
            <a:r>
              <a:rPr lang="en-US" sz="1600" i="1" dirty="0"/>
              <a:t>Edwin  Hubble (</a:t>
            </a:r>
            <a:r>
              <a:rPr lang="en-US" sz="1600" i="1" dirty="0" smtClean="0"/>
              <a:t>1889-1953</a:t>
            </a:r>
            <a:r>
              <a:rPr lang="en-US" sz="1800" i="1" dirty="0" smtClean="0"/>
              <a:t>)</a:t>
            </a:r>
            <a:endParaRPr lang="en-GB"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87624" y="188640"/>
            <a:ext cx="7344816" cy="1143000"/>
          </a:xfrm>
        </p:spPr>
        <p:txBody>
          <a:bodyPr/>
          <a:lstStyle/>
          <a:p>
            <a:pPr eaLnBrk="1" hangingPunct="1"/>
            <a:r>
              <a:rPr lang="en-IE" sz="3200" dirty="0" smtClean="0"/>
              <a:t>     The expanding universe (1930 -) </a:t>
            </a:r>
            <a:endParaRPr lang="en-GB" sz="3200" dirty="0" smtClean="0"/>
          </a:p>
        </p:txBody>
      </p:sp>
      <p:sp>
        <p:nvSpPr>
          <p:cNvPr id="8" name="TextBox 7"/>
          <p:cNvSpPr txBox="1"/>
          <p:nvPr/>
        </p:nvSpPr>
        <p:spPr>
          <a:xfrm>
            <a:off x="5458634" y="5857126"/>
            <a:ext cx="3587544" cy="646331"/>
          </a:xfrm>
          <a:prstGeom prst="rect">
            <a:avLst/>
          </a:prstGeom>
          <a:noFill/>
        </p:spPr>
        <p:txBody>
          <a:bodyPr wrap="square" rtlCol="0">
            <a:spAutoFit/>
          </a:bodyPr>
          <a:lstStyle/>
          <a:p>
            <a:r>
              <a:rPr lang="en-US" sz="1800" b="1" i="1" dirty="0" smtClean="0"/>
              <a:t>               Expanding models</a:t>
            </a:r>
          </a:p>
          <a:p>
            <a:r>
              <a:rPr lang="en-US" sz="1800" b="1" i="1" dirty="0" smtClean="0"/>
              <a:t>           No mention of origins</a:t>
            </a:r>
            <a:endParaRPr lang="en-US" sz="1800" b="1" i="1" dirty="0"/>
          </a:p>
        </p:txBody>
      </p:sp>
      <p:sp>
        <p:nvSpPr>
          <p:cNvPr id="3" name="Rectangle 2"/>
          <p:cNvSpPr/>
          <p:nvPr/>
        </p:nvSpPr>
        <p:spPr>
          <a:xfrm>
            <a:off x="24662" y="1556792"/>
            <a:ext cx="6336704" cy="4862870"/>
          </a:xfrm>
          <a:prstGeom prst="rect">
            <a:avLst/>
          </a:prstGeom>
        </p:spPr>
        <p:txBody>
          <a:bodyPr wrap="square">
            <a:spAutoFit/>
          </a:bodyPr>
          <a:lstStyle/>
          <a:p>
            <a:r>
              <a:rPr lang="en-US" sz="2000" i="1" dirty="0" smtClean="0"/>
              <a:t> </a:t>
            </a:r>
            <a:endParaRPr lang="en-US" sz="2000" i="1" dirty="0"/>
          </a:p>
          <a:p>
            <a:pPr marL="342900" indent="-342900">
              <a:buFont typeface="Wingdings" panose="05000000000000000000" pitchFamily="2" charset="2"/>
              <a:buChar char="§"/>
            </a:pPr>
            <a:r>
              <a:rPr lang="en-US" sz="2000" b="1" dirty="0" err="1" smtClean="0"/>
              <a:t>Eddington</a:t>
            </a:r>
            <a:r>
              <a:rPr lang="en-US" sz="2000" b="1" dirty="0" smtClean="0"/>
              <a:t>  </a:t>
            </a:r>
            <a:r>
              <a:rPr lang="en-US" sz="2000" b="1" dirty="0"/>
              <a:t>(</a:t>
            </a:r>
            <a:r>
              <a:rPr lang="en-US" sz="2000" b="1" dirty="0" smtClean="0"/>
              <a:t>1930, 31)</a:t>
            </a:r>
          </a:p>
          <a:p>
            <a:r>
              <a:rPr lang="en-US" i="1" dirty="0" smtClean="0"/>
              <a:t>     </a:t>
            </a:r>
            <a:r>
              <a:rPr lang="en-US" sz="1800" i="1" dirty="0" smtClean="0"/>
              <a:t>On the instability of the Einstein universe</a:t>
            </a:r>
          </a:p>
          <a:p>
            <a:r>
              <a:rPr lang="en-US" sz="1800" i="1" dirty="0" smtClean="0"/>
              <a:t>      </a:t>
            </a:r>
            <a:r>
              <a:rPr lang="en-GB" sz="1800" i="1" dirty="0"/>
              <a:t>Expansion caused by condensation? </a:t>
            </a:r>
            <a:endParaRPr lang="en-US" sz="1800" i="1" dirty="0"/>
          </a:p>
          <a:p>
            <a:r>
              <a:rPr lang="en-US" sz="1800" i="1" dirty="0" smtClean="0"/>
              <a:t>      </a:t>
            </a:r>
            <a:r>
              <a:rPr lang="en-GB" sz="1800" i="1" dirty="0" smtClean="0"/>
              <a:t>      </a:t>
            </a:r>
            <a:endParaRPr lang="en-US" sz="1800" b="1" dirty="0" smtClean="0"/>
          </a:p>
          <a:p>
            <a:pPr marL="342900" indent="-342900">
              <a:buFont typeface="Wingdings" panose="05000000000000000000" pitchFamily="2" charset="2"/>
              <a:buChar char="§"/>
            </a:pPr>
            <a:r>
              <a:rPr lang="en-US" sz="2000" b="1" dirty="0" err="1"/>
              <a:t>Tolman</a:t>
            </a:r>
            <a:r>
              <a:rPr lang="en-US" sz="2000" b="1" dirty="0"/>
              <a:t> (1930, 31) </a:t>
            </a:r>
          </a:p>
          <a:p>
            <a:r>
              <a:rPr lang="en-US" sz="2000" dirty="0"/>
              <a:t>      </a:t>
            </a:r>
            <a:r>
              <a:rPr lang="en-US" sz="1800" i="1" dirty="0"/>
              <a:t>On the </a:t>
            </a:r>
            <a:r>
              <a:rPr lang="en-US" sz="1800" i="1" dirty="0" err="1"/>
              <a:t>behaviour</a:t>
            </a:r>
            <a:r>
              <a:rPr lang="en-US" sz="1800" i="1" dirty="0"/>
              <a:t> of non-static models </a:t>
            </a:r>
          </a:p>
          <a:p>
            <a:r>
              <a:rPr lang="en-US" sz="1800" i="1" dirty="0"/>
              <a:t>      Expansion caused by annihilation of matter ?</a:t>
            </a:r>
          </a:p>
          <a:p>
            <a:pPr eaLnBrk="1" hangingPunct="1"/>
            <a:endParaRPr lang="en-US" sz="2000" b="1" dirty="0" smtClean="0"/>
          </a:p>
          <a:p>
            <a:pPr marL="342900" indent="-342900" eaLnBrk="1" hangingPunct="1">
              <a:buFont typeface="Wingdings" panose="05000000000000000000" pitchFamily="2" charset="2"/>
              <a:buChar char="§"/>
            </a:pPr>
            <a:r>
              <a:rPr lang="en-US" sz="2000" b="1" dirty="0" smtClean="0"/>
              <a:t>de Sitter (1930, 31)</a:t>
            </a:r>
            <a:endParaRPr lang="en-US" sz="1800" i="1" dirty="0" smtClean="0"/>
          </a:p>
          <a:p>
            <a:r>
              <a:rPr lang="en-US" sz="1800" i="1" dirty="0" smtClean="0"/>
              <a:t>      Further remarks on the expanding universe </a:t>
            </a:r>
          </a:p>
          <a:p>
            <a:r>
              <a:rPr lang="en-US" sz="1800" i="1" dirty="0" smtClean="0"/>
              <a:t>      Expanding universes of every </a:t>
            </a:r>
            <a:r>
              <a:rPr lang="en-US" sz="1800" i="1" dirty="0" err="1" smtClean="0"/>
              <a:t>flavour</a:t>
            </a:r>
            <a:endParaRPr lang="en-US" sz="1800" i="1" dirty="0" smtClean="0"/>
          </a:p>
          <a:p>
            <a:endParaRPr lang="en-US" sz="1800" i="1" dirty="0"/>
          </a:p>
          <a:p>
            <a:pPr marL="342900" indent="-342900">
              <a:buFont typeface="Wingdings" panose="05000000000000000000" pitchFamily="2" charset="2"/>
              <a:buChar char="§"/>
            </a:pPr>
            <a:r>
              <a:rPr lang="en-US" sz="2000" b="1" dirty="0" smtClean="0"/>
              <a:t>Einstein </a:t>
            </a:r>
            <a:r>
              <a:rPr lang="en-US" sz="2000" b="1" dirty="0"/>
              <a:t>(</a:t>
            </a:r>
            <a:r>
              <a:rPr lang="en-US" sz="2000" b="1" dirty="0" smtClean="0"/>
              <a:t>1931, 32)</a:t>
            </a:r>
            <a:endParaRPr lang="en-US" sz="2000" b="1" dirty="0"/>
          </a:p>
          <a:p>
            <a:r>
              <a:rPr lang="en-US" sz="2000" i="1" dirty="0" smtClean="0"/>
              <a:t>      </a:t>
            </a:r>
            <a:r>
              <a:rPr lang="en-US" sz="1800" i="1" dirty="0" smtClean="0"/>
              <a:t>Friedman-Einstein model   k =1,  </a:t>
            </a:r>
            <a:r>
              <a:rPr lang="en-IE" sz="1800" i="1" dirty="0" smtClean="0"/>
              <a:t>λ </a:t>
            </a:r>
            <a:r>
              <a:rPr lang="en-US" sz="1800" i="1" dirty="0"/>
              <a:t>= </a:t>
            </a:r>
            <a:r>
              <a:rPr lang="en-US" sz="1800" i="1" dirty="0" smtClean="0"/>
              <a:t>0</a:t>
            </a:r>
          </a:p>
          <a:p>
            <a:r>
              <a:rPr lang="en-US" sz="1800" i="1" dirty="0" smtClean="0"/>
              <a:t>      Einstein-de Sitter model     k = 0,  </a:t>
            </a:r>
            <a:r>
              <a:rPr lang="en-IE" sz="1800" i="1" dirty="0" smtClean="0"/>
              <a:t>λ </a:t>
            </a:r>
            <a:r>
              <a:rPr lang="en-US" sz="1800" i="1" dirty="0"/>
              <a:t>= </a:t>
            </a:r>
            <a:r>
              <a:rPr lang="en-US" sz="1800" i="1" dirty="0" smtClean="0"/>
              <a:t>0</a:t>
            </a:r>
            <a:endParaRPr lang="en-US" sz="1800" i="1" dirty="0"/>
          </a:p>
        </p:txBody>
      </p:sp>
      <p:pic>
        <p:nvPicPr>
          <p:cNvPr id="151554" name="Picture 2" descr="http://upload.wikimedia.org/wikipedia/commons/2/24/Arthur_Stanley_Eddingt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2406" y="1663225"/>
            <a:ext cx="1518764" cy="1944216"/>
          </a:xfrm>
          <a:prstGeom prst="rect">
            <a:avLst/>
          </a:prstGeom>
          <a:noFill/>
          <a:extLst>
            <a:ext uri="{909E8E84-426E-40DD-AFC4-6F175D3DCCD1}">
              <a14:hiddenFill xmlns:a14="http://schemas.microsoft.com/office/drawing/2010/main">
                <a:solidFill>
                  <a:srgbClr val="FFFFFF"/>
                </a:solidFill>
              </a14:hiddenFill>
            </a:ext>
          </a:extLst>
        </p:spPr>
      </p:pic>
      <p:pic>
        <p:nvPicPr>
          <p:cNvPr id="151556" name="Picture 4" descr="http://www.phys-astro.sonoma.edu/BruceMedalists/deSitter/deS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1473" y="3759533"/>
            <a:ext cx="1540852" cy="2032063"/>
          </a:xfrm>
          <a:prstGeom prst="rect">
            <a:avLst/>
          </a:prstGeom>
          <a:noFill/>
          <a:extLst>
            <a:ext uri="{909E8E84-426E-40DD-AFC4-6F175D3DCCD1}">
              <a14:hiddenFill xmlns:a14="http://schemas.microsoft.com/office/drawing/2010/main">
                <a:solidFill>
                  <a:srgbClr val="FFFFFF"/>
                </a:solidFill>
              </a14:hiddenFill>
            </a:ext>
          </a:extLst>
        </p:spPr>
      </p:pic>
      <p:pic>
        <p:nvPicPr>
          <p:cNvPr id="151560" name="Picture 8" descr="http://osulibrary.oregonstate.edu/specialcollections/coll/pauling/catalogue/09/1931i.27-tolman-150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41473" y="1630207"/>
            <a:ext cx="1523292" cy="19772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http://media.npr.org/programs/totn/features/2007/03/einstein200-2052642bb3632af91c8561af7389ab09dce7a7fc-s6-c3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2592" y="3803982"/>
            <a:ext cx="1622834" cy="1987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1463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52525" y="188640"/>
            <a:ext cx="5387508" cy="1143000"/>
          </a:xfrm>
        </p:spPr>
        <p:txBody>
          <a:bodyPr/>
          <a:lstStyle/>
          <a:p>
            <a:pPr eaLnBrk="1" hangingPunct="1"/>
            <a:r>
              <a:rPr lang="en-IE" sz="3200" dirty="0" smtClean="0"/>
              <a:t>  Einstein’s </a:t>
            </a:r>
            <a:r>
              <a:rPr lang="en-IE" sz="3200" dirty="0"/>
              <a:t>1931 </a:t>
            </a:r>
            <a:r>
              <a:rPr lang="en-IE" sz="3200" dirty="0" smtClean="0"/>
              <a:t>model  (</a:t>
            </a:r>
            <a:r>
              <a:rPr lang="en-IE" sz="3200" i="1" dirty="0" smtClean="0"/>
              <a:t>F-E</a:t>
            </a:r>
            <a:r>
              <a:rPr lang="en-IE" sz="3200" dirty="0" smtClean="0"/>
              <a:t>) </a:t>
            </a:r>
            <a:endParaRPr lang="en-GB" sz="3200" dirty="0" smtClean="0"/>
          </a:p>
        </p:txBody>
      </p:sp>
      <mc:AlternateContent xmlns:mc="http://schemas.openxmlformats.org/markup-compatibility/2006" xmlns:a14="http://schemas.microsoft.com/office/drawing/2010/main">
        <mc:Choice Requires="a14">
          <p:sp>
            <p:nvSpPr>
              <p:cNvPr id="25603" name="Rectangle 5"/>
              <p:cNvSpPr>
                <a:spLocks noGrp="1" noChangeArrowheads="1"/>
              </p:cNvSpPr>
              <p:nvPr>
                <p:ph idx="1"/>
              </p:nvPr>
            </p:nvSpPr>
            <p:spPr>
              <a:xfrm>
                <a:off x="0" y="1197426"/>
                <a:ext cx="7092280" cy="5414504"/>
              </a:xfrm>
            </p:spPr>
            <p:txBody>
              <a:bodyPr/>
              <a:lstStyle/>
              <a:p>
                <a:pPr marL="0" indent="0" eaLnBrk="1" hangingPunct="1">
                  <a:buNone/>
                </a:pPr>
                <a:endParaRPr lang="en-US" sz="2400" dirty="0" smtClean="0"/>
              </a:p>
              <a:p>
                <a:pPr eaLnBrk="1" hangingPunct="1"/>
                <a:r>
                  <a:rPr lang="en-US" sz="2000" b="1" dirty="0" smtClean="0"/>
                  <a:t>Einstein’s first expanding model</a:t>
                </a:r>
                <a:endParaRPr lang="en-US" sz="2000" b="1" dirty="0"/>
              </a:p>
              <a:p>
                <a:pPr marL="0" indent="0" eaLnBrk="1" hangingPunct="1">
                  <a:buNone/>
                </a:pPr>
                <a:r>
                  <a:rPr lang="en-US" sz="1800" i="1" dirty="0" smtClean="0"/>
                  <a:t>       </a:t>
                </a:r>
                <a:r>
                  <a:rPr lang="en-US" sz="1800" i="1" dirty="0"/>
                  <a:t>R</a:t>
                </a:r>
                <a:r>
                  <a:rPr lang="en-US" sz="1800" i="1" dirty="0" smtClean="0"/>
                  <a:t>arely cited (not translated)</a:t>
                </a:r>
                <a:endParaRPr lang="en-US" sz="1800" i="1" dirty="0"/>
              </a:p>
              <a:p>
                <a:pPr marL="0" indent="0" eaLnBrk="1" hangingPunct="1">
                  <a:buNone/>
                </a:pPr>
                <a:endParaRPr lang="en-US" sz="1800" i="1" dirty="0"/>
              </a:p>
              <a:p>
                <a:pPr eaLnBrk="1" hangingPunct="1"/>
                <a:r>
                  <a:rPr lang="en-US" sz="2000" b="1" dirty="0" smtClean="0"/>
                  <a:t>Adopts Friedman 1922 model</a:t>
                </a:r>
              </a:p>
              <a:p>
                <a:pPr marL="0" indent="0" eaLnBrk="1" hangingPunct="1">
                  <a:buNone/>
                </a:pPr>
                <a:r>
                  <a:rPr lang="en-US" sz="2000" b="1" i="1" dirty="0"/>
                  <a:t> </a:t>
                </a:r>
                <a:r>
                  <a:rPr lang="en-US" sz="2000" b="1" i="1" dirty="0" smtClean="0"/>
                  <a:t>     </a:t>
                </a:r>
                <a:r>
                  <a:rPr lang="en-US" sz="1800" i="1" dirty="0" smtClean="0"/>
                  <a:t>Instability </a:t>
                </a:r>
                <a:r>
                  <a:rPr lang="en-US" sz="1800" i="1" dirty="0"/>
                  <a:t>of static solution</a:t>
                </a:r>
              </a:p>
              <a:p>
                <a:pPr marL="0" indent="0" eaLnBrk="1" hangingPunct="1">
                  <a:buNone/>
                </a:pPr>
                <a:r>
                  <a:rPr lang="en-US" sz="1800" i="1" dirty="0"/>
                  <a:t>    </a:t>
                </a:r>
                <a:r>
                  <a:rPr lang="en-US" sz="1800" i="1" dirty="0" smtClean="0"/>
                  <a:t>  </a:t>
                </a:r>
                <a:r>
                  <a:rPr lang="en-US" sz="1800" i="1" dirty="0"/>
                  <a:t>Hubble’s </a:t>
                </a:r>
                <a:r>
                  <a:rPr lang="en-US" sz="1800" i="1" dirty="0" smtClean="0"/>
                  <a:t>observations</a:t>
                </a:r>
              </a:p>
              <a:p>
                <a:pPr marL="0" indent="0" eaLnBrk="1" hangingPunct="1">
                  <a:buNone/>
                </a:pPr>
                <a:endParaRPr lang="en-US" sz="2400" b="1" dirty="0" smtClean="0"/>
              </a:p>
              <a:p>
                <a:pPr eaLnBrk="1" hangingPunct="1"/>
                <a:r>
                  <a:rPr lang="en-US" sz="2000" b="1" dirty="0" smtClean="0"/>
                  <a:t>Sets </a:t>
                </a:r>
                <a:r>
                  <a:rPr lang="en-GB" sz="2000" b="1" dirty="0" smtClean="0"/>
                  <a:t>cosmic constant</a:t>
                </a:r>
                <a:r>
                  <a:rPr lang="en-US" sz="2000" b="1" dirty="0" smtClean="0"/>
                  <a:t> to zero </a:t>
                </a:r>
              </a:p>
              <a:p>
                <a:pPr marL="0" indent="0" eaLnBrk="1" hangingPunct="1">
                  <a:buNone/>
                </a:pPr>
                <a:r>
                  <a:rPr lang="en-US" sz="1800" i="1" dirty="0" smtClean="0"/>
                  <a:t>      Redundant </a:t>
                </a:r>
              </a:p>
              <a:p>
                <a:pPr marL="0" indent="0" eaLnBrk="1" hangingPunct="1">
                  <a:buNone/>
                </a:pPr>
                <a:r>
                  <a:rPr lang="en-US" sz="1800" i="1" dirty="0" smtClean="0"/>
                  <a:t>      </a:t>
                </a:r>
                <a:endParaRPr lang="en-IE" sz="1800" dirty="0" smtClean="0"/>
              </a:p>
              <a:p>
                <a:r>
                  <a:rPr lang="en-IE" sz="2000" b="1" dirty="0" smtClean="0"/>
                  <a:t>Extraction of cosmic parameters</a:t>
                </a:r>
              </a:p>
              <a:p>
                <a:pPr marL="0" indent="0">
                  <a:buNone/>
                </a:pPr>
                <a:r>
                  <a:rPr lang="en-IE" sz="1800" i="1" dirty="0" smtClean="0"/>
                  <a:t>      P</a:t>
                </a:r>
                <a:r>
                  <a:rPr lang="en-IE" sz="1800" dirty="0" smtClean="0"/>
                  <a:t> </a:t>
                </a:r>
                <a14:m>
                  <m:oMath xmlns:m="http://schemas.openxmlformats.org/officeDocument/2006/math">
                    <m:r>
                      <a:rPr lang="en-IE" sz="1800" i="1">
                        <a:latin typeface="Cambria Math"/>
                      </a:rPr>
                      <m:t>~ </m:t>
                    </m:r>
                  </m:oMath>
                </a14:m>
                <a:r>
                  <a:rPr lang="en-IE" sz="1800" i="1" dirty="0"/>
                  <a:t>10</a:t>
                </a:r>
                <a:r>
                  <a:rPr lang="en-IE" sz="1800" i="1" baseline="30000" dirty="0"/>
                  <a:t>8</a:t>
                </a:r>
                <a:r>
                  <a:rPr lang="en-IE" sz="1800" i="1" dirty="0"/>
                  <a:t> </a:t>
                </a:r>
                <a:r>
                  <a:rPr lang="en-IE" sz="1800" dirty="0" err="1" smtClean="0"/>
                  <a:t>lyr</a:t>
                </a:r>
                <a:r>
                  <a:rPr lang="en-IE" sz="1800" i="1" dirty="0" smtClean="0"/>
                  <a:t> : ρ </a:t>
                </a:r>
                <a14:m>
                  <m:oMath xmlns:m="http://schemas.openxmlformats.org/officeDocument/2006/math">
                    <m:r>
                      <a:rPr lang="en-IE" sz="1800" i="1">
                        <a:latin typeface="Cambria Math"/>
                      </a:rPr>
                      <m:t>~ </m:t>
                    </m:r>
                  </m:oMath>
                </a14:m>
                <a:r>
                  <a:rPr lang="en-IE" sz="1800" i="1" dirty="0"/>
                  <a:t>10</a:t>
                </a:r>
                <a:r>
                  <a:rPr lang="en-IE" sz="1800" i="1" baseline="30000" dirty="0"/>
                  <a:t>-26</a:t>
                </a:r>
                <a:r>
                  <a:rPr lang="en-IE" sz="1800" i="1" dirty="0"/>
                  <a:t> </a:t>
                </a:r>
                <a:r>
                  <a:rPr lang="en-IE" sz="1800" dirty="0" smtClean="0"/>
                  <a:t>g/cm</a:t>
                </a:r>
                <a:r>
                  <a:rPr lang="en-IE" sz="1800" baseline="30000" dirty="0" smtClean="0"/>
                  <a:t>3</a:t>
                </a:r>
                <a:r>
                  <a:rPr lang="en-IE" sz="1800" b="1" dirty="0" smtClean="0"/>
                  <a:t> </a:t>
                </a:r>
              </a:p>
              <a:p>
                <a:pPr marL="0" indent="0">
                  <a:buNone/>
                </a:pPr>
                <a:r>
                  <a:rPr lang="en-IE" sz="1800" b="1" i="1" dirty="0" smtClean="0"/>
                  <a:t>     </a:t>
                </a:r>
                <a:r>
                  <a:rPr lang="en-IE" sz="1800" i="1" dirty="0"/>
                  <a:t>t</a:t>
                </a:r>
                <a:r>
                  <a:rPr lang="en-IE" sz="1800" dirty="0"/>
                  <a:t> </a:t>
                </a:r>
                <a14:m>
                  <m:oMath xmlns:m="http://schemas.openxmlformats.org/officeDocument/2006/math">
                    <m:r>
                      <a:rPr lang="en-IE" sz="1800" i="1">
                        <a:latin typeface="Cambria Math"/>
                      </a:rPr>
                      <m:t>~ </m:t>
                    </m:r>
                  </m:oMath>
                </a14:m>
                <a:r>
                  <a:rPr lang="en-IE" sz="1800" dirty="0"/>
                  <a:t>10</a:t>
                </a:r>
                <a:r>
                  <a:rPr lang="en-IE" sz="1800" baseline="30000" dirty="0"/>
                  <a:t>10</a:t>
                </a:r>
                <a:r>
                  <a:rPr lang="en-IE" sz="1800" i="1" dirty="0"/>
                  <a:t> </a:t>
                </a:r>
                <a:r>
                  <a:rPr lang="en-IE" sz="1800" dirty="0" err="1" smtClean="0"/>
                  <a:t>yr</a:t>
                </a:r>
                <a:r>
                  <a:rPr lang="en-IE" sz="1800" b="1" i="1" dirty="0"/>
                  <a:t> </a:t>
                </a:r>
                <a:r>
                  <a:rPr lang="en-IE" sz="1800" i="1" dirty="0" smtClean="0"/>
                  <a:t>: conflict with astrophysics</a:t>
                </a:r>
                <a:endParaRPr lang="en-IE" sz="1800" b="1" i="1" dirty="0" smtClean="0"/>
              </a:p>
              <a:p>
                <a:pPr marL="0" indent="0">
                  <a:buNone/>
                </a:pPr>
                <a:r>
                  <a:rPr lang="en-IE" sz="1800" i="1" dirty="0" smtClean="0"/>
                  <a:t>     Attributed to simplifying assumptions (homogeneity)</a:t>
                </a:r>
                <a:endParaRPr lang="en-IE" sz="1800" dirty="0"/>
              </a:p>
              <a:p>
                <a:pPr marL="0" indent="0">
                  <a:buNone/>
                </a:pPr>
                <a:r>
                  <a:rPr lang="en-IE" sz="2400" dirty="0" smtClean="0"/>
                  <a:t> </a:t>
                </a:r>
                <a:endParaRPr lang="en-US" sz="2400" dirty="0" smtClean="0"/>
              </a:p>
              <a:p>
                <a:pPr marL="0" indent="0" eaLnBrk="1" hangingPunct="1">
                  <a:buNone/>
                </a:pPr>
                <a:endParaRPr lang="en-US" sz="2400" dirty="0"/>
              </a:p>
              <a:p>
                <a:pPr marL="0" indent="0" eaLnBrk="1" hangingPunct="1">
                  <a:buNone/>
                </a:pPr>
                <a:endParaRPr lang="en-US" sz="2400" b="1" i="1" dirty="0" smtClean="0"/>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mc:Choice>
        <mc:Fallback xmlns="">
          <p:sp>
            <p:nvSpPr>
              <p:cNvPr id="25603" name="Rectangle 5"/>
              <p:cNvSpPr>
                <a:spLocks noGrp="1" noRot="1" noChangeAspect="1" noMove="1" noResize="1" noEditPoints="1" noAdjustHandles="1" noChangeArrowheads="1" noChangeShapeType="1" noTextEdit="1"/>
              </p:cNvSpPr>
              <p:nvPr>
                <p:ph idx="1"/>
              </p:nvPr>
            </p:nvSpPr>
            <p:spPr>
              <a:xfrm>
                <a:off x="0" y="1197426"/>
                <a:ext cx="7092280" cy="5414504"/>
              </a:xfrm>
              <a:blipFill rotWithShape="1">
                <a:blip r:embed="rId2"/>
                <a:stretch>
                  <a:fillRect b="-675"/>
                </a:stretch>
              </a:blipFill>
            </p:spPr>
            <p:txBody>
              <a:bodyPr/>
              <a:lstStyle/>
              <a:p>
                <a:r>
                  <a:rPr lang="en-GB">
                    <a:noFill/>
                  </a:rPr>
                  <a:t> </a:t>
                </a:r>
              </a:p>
            </p:txBody>
          </p:sp>
        </mc:Fallback>
      </mc:AlternateContent>
      <p:pic>
        <p:nvPicPr>
          <p:cNvPr id="8" name="Picture 7" descr="C:\Users\coraifeartaigh\Documents\Docs 12-14\Einstein papers\Einstein 1931\Zum problem\saw 1931 orig\figures\Scaler.jpg"/>
          <p:cNvPicPr/>
          <p:nvPr/>
        </p:nvPicPr>
        <p:blipFill>
          <a:blip r:embed="rId3">
            <a:extLst>
              <a:ext uri="{28A0092B-C50C-407E-A947-70E740481C1C}">
                <a14:useLocalDpi xmlns:a14="http://schemas.microsoft.com/office/drawing/2010/main" val="0"/>
              </a:ext>
            </a:extLst>
          </a:blip>
          <a:srcRect/>
          <a:stretch>
            <a:fillRect/>
          </a:stretch>
        </p:blipFill>
        <p:spPr bwMode="auto">
          <a:xfrm>
            <a:off x="6618604" y="188640"/>
            <a:ext cx="2502136" cy="3322216"/>
          </a:xfrm>
          <a:prstGeom prst="rect">
            <a:avLst/>
          </a:prstGeom>
          <a:noFill/>
          <a:ln>
            <a:noFill/>
          </a:ln>
        </p:spPr>
      </p:pic>
      <p:pic>
        <p:nvPicPr>
          <p:cNvPr id="7" name="Picture 6" descr="scan0005"/>
          <p:cNvPicPr/>
          <p:nvPr/>
        </p:nvPicPr>
        <p:blipFill rotWithShape="1">
          <a:blip r:embed="rId4" cstate="print">
            <a:extLst>
              <a:ext uri="{28A0092B-C50C-407E-A947-70E740481C1C}">
                <a14:useLocalDpi xmlns:a14="http://schemas.microsoft.com/office/drawing/2010/main" val="0"/>
              </a:ext>
            </a:extLst>
          </a:blip>
          <a:srcRect l="21149"/>
          <a:stretch/>
        </p:blipFill>
        <p:spPr bwMode="auto">
          <a:xfrm>
            <a:off x="6557157" y="4947666"/>
            <a:ext cx="2625030" cy="1856668"/>
          </a:xfrm>
          <a:prstGeom prst="rect">
            <a:avLst/>
          </a:prstGeom>
          <a:noFill/>
          <a:ln>
            <a:noFill/>
          </a:ln>
          <a:extLst>
            <a:ext uri="{53640926-AAD7-44D8-BBD7-CCE9431645EC}">
              <a14:shadowObscured xmlns:a14="http://schemas.microsoft.com/office/drawing/2010/main"/>
            </a:ext>
          </a:extLst>
        </p:spPr>
      </p:pic>
      <p:pic>
        <p:nvPicPr>
          <p:cNvPr id="11" name="Picture 10"/>
          <p:cNvPicPr/>
          <p:nvPr/>
        </p:nvPicPr>
        <p:blipFill rotWithShape="1">
          <a:blip r:embed="rId5"/>
          <a:srcRect l="47780" t="56425" r="46512" b="35307"/>
          <a:stretch/>
        </p:blipFill>
        <p:spPr bwMode="auto">
          <a:xfrm>
            <a:off x="5594670" y="4529115"/>
            <a:ext cx="564614" cy="591701"/>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5"/>
          <a:srcRect l="47298" t="37810" r="46846" b="56612"/>
          <a:stretch/>
        </p:blipFill>
        <p:spPr bwMode="auto">
          <a:xfrm>
            <a:off x="5594670" y="5552824"/>
            <a:ext cx="704853" cy="464034"/>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6"/>
          <a:srcRect l="30907" t="47944" r="35661" b="39575"/>
          <a:stretch/>
        </p:blipFill>
        <p:spPr bwMode="auto">
          <a:xfrm>
            <a:off x="4683430" y="1866480"/>
            <a:ext cx="1775544" cy="488864"/>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6"/>
          <a:srcRect l="17831" t="32888" r="46508" b="53640"/>
          <a:stretch/>
        </p:blipFill>
        <p:spPr bwMode="auto">
          <a:xfrm>
            <a:off x="4649307" y="2449594"/>
            <a:ext cx="1890726" cy="553767"/>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7"/>
          <a:srcRect l="28835" t="53398" r="44660" b="33980"/>
          <a:stretch/>
        </p:blipFill>
        <p:spPr bwMode="auto">
          <a:xfrm>
            <a:off x="4791319" y="3229736"/>
            <a:ext cx="1406429" cy="562239"/>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8"/>
          <a:srcRect l="53659" t="49510" r="34720" b="38751"/>
          <a:stretch/>
        </p:blipFill>
        <p:spPr bwMode="auto">
          <a:xfrm>
            <a:off x="7596336" y="3901528"/>
            <a:ext cx="1080120" cy="576064"/>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9"/>
          <a:srcRect l="52798" t="60483" r="33428" b="29564"/>
          <a:stretch/>
        </p:blipFill>
        <p:spPr bwMode="auto">
          <a:xfrm>
            <a:off x="4242821" y="4558577"/>
            <a:ext cx="1079550" cy="562239"/>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10"/>
          <a:srcRect l="50952" t="70886" r="32112" b="20000"/>
          <a:stretch/>
        </p:blipFill>
        <p:spPr bwMode="auto">
          <a:xfrm>
            <a:off x="4133569" y="5527585"/>
            <a:ext cx="1298054" cy="5682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396667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405304" y="692696"/>
            <a:ext cx="6169815" cy="638944"/>
          </a:xfrm>
        </p:spPr>
        <p:txBody>
          <a:bodyPr/>
          <a:lstStyle/>
          <a:p>
            <a:pPr eaLnBrk="1" hangingPunct="1"/>
            <a:r>
              <a:rPr lang="en-IE" sz="3200" dirty="0" smtClean="0"/>
              <a:t> Einstein’s 1931 model revisited</a:t>
            </a:r>
            <a:endParaRPr lang="en-GB" sz="3200" dirty="0" smtClean="0"/>
          </a:p>
        </p:txBody>
      </p:sp>
      <mc:AlternateContent xmlns:mc="http://schemas.openxmlformats.org/markup-compatibility/2006" xmlns:a14="http://schemas.microsoft.com/office/drawing/2010/main">
        <mc:Choice Requires="a14">
          <p:sp>
            <p:nvSpPr>
              <p:cNvPr id="25603" name="Rectangle 5"/>
              <p:cNvSpPr>
                <a:spLocks noGrp="1" noChangeArrowheads="1"/>
              </p:cNvSpPr>
              <p:nvPr>
                <p:ph idx="1"/>
              </p:nvPr>
            </p:nvSpPr>
            <p:spPr>
              <a:xfrm>
                <a:off x="0" y="1212585"/>
                <a:ext cx="6249777" cy="5589240"/>
              </a:xfrm>
            </p:spPr>
            <p:txBody>
              <a:bodyPr/>
              <a:lstStyle/>
              <a:p>
                <a:pPr marL="0" indent="0" eaLnBrk="1" hangingPunct="1">
                  <a:buNone/>
                </a:pPr>
                <a:endParaRPr lang="en-US" sz="2400" dirty="0" smtClean="0"/>
              </a:p>
              <a:p>
                <a:pPr eaLnBrk="1" hangingPunct="1"/>
                <a:r>
                  <a:rPr lang="en-US" sz="2000" b="1" dirty="0" smtClean="0"/>
                  <a:t>First translation into English</a:t>
                </a:r>
              </a:p>
              <a:p>
                <a:pPr marL="0" indent="0" eaLnBrk="1" hangingPunct="1">
                  <a:buNone/>
                </a:pPr>
                <a:r>
                  <a:rPr lang="en-US" sz="1800" i="1" dirty="0" smtClean="0"/>
                  <a:t>       </a:t>
                </a:r>
                <a:r>
                  <a:rPr lang="en-US" sz="1800" i="1" dirty="0" err="1" smtClean="0"/>
                  <a:t>O’Raifeartaigh</a:t>
                </a:r>
                <a:r>
                  <a:rPr lang="en-US" sz="1800" i="1" dirty="0" smtClean="0"/>
                  <a:t> and McCann 2014</a:t>
                </a:r>
              </a:p>
              <a:p>
                <a:pPr marL="0" indent="0" eaLnBrk="1" hangingPunct="1">
                  <a:buNone/>
                </a:pPr>
                <a:endParaRPr lang="en-US" sz="1800" i="1" dirty="0" smtClean="0"/>
              </a:p>
              <a:p>
                <a:r>
                  <a:rPr lang="en-IE" sz="2000" b="1" u="sng" dirty="0"/>
                  <a:t>Not a cyclic model</a:t>
                </a:r>
                <a:endParaRPr lang="en-IE" sz="2000" i="1" dirty="0"/>
              </a:p>
              <a:p>
                <a:pPr marL="0" indent="0">
                  <a:buNone/>
                </a:pPr>
                <a:r>
                  <a:rPr lang="en-IE" sz="2000" i="1" dirty="0"/>
                  <a:t>     </a:t>
                </a:r>
                <a:r>
                  <a:rPr lang="en-IE" sz="1800" i="1" dirty="0"/>
                  <a:t>“Model fails at P = 0 ”</a:t>
                </a:r>
              </a:p>
              <a:p>
                <a:pPr marL="0" indent="0">
                  <a:buNone/>
                </a:pPr>
                <a:r>
                  <a:rPr lang="en-IE" sz="1800" i="1" dirty="0"/>
                  <a:t>      Contrary to what is usually stated</a:t>
                </a:r>
                <a:endParaRPr lang="en-US" sz="1800" dirty="0"/>
              </a:p>
              <a:p>
                <a:endParaRPr lang="en-US" sz="2000" b="1" dirty="0" smtClean="0"/>
              </a:p>
              <a:p>
                <a:r>
                  <a:rPr lang="en-US" sz="2000" b="1" dirty="0" smtClean="0"/>
                  <a:t>Anomalies in calculations of </a:t>
                </a:r>
                <a:r>
                  <a:rPr lang="en-IE" sz="2000" b="1" dirty="0" smtClean="0"/>
                  <a:t>radius </a:t>
                </a:r>
                <a:r>
                  <a:rPr lang="en-IE" sz="2000" b="1" dirty="0"/>
                  <a:t>and density </a:t>
                </a:r>
                <a:endParaRPr lang="en-GB" sz="1800" dirty="0"/>
              </a:p>
              <a:p>
                <a:pPr marL="0" indent="0" eaLnBrk="1" hangingPunct="1">
                  <a:buNone/>
                </a:pPr>
                <a:r>
                  <a:rPr lang="en-GB" sz="1800" i="1" dirty="0" smtClean="0"/>
                  <a:t>       Einstein: </a:t>
                </a:r>
                <a:r>
                  <a:rPr lang="en-US" sz="1800" i="1" dirty="0" smtClean="0"/>
                  <a:t>P </a:t>
                </a:r>
                <a14:m>
                  <m:oMath xmlns:m="http://schemas.openxmlformats.org/officeDocument/2006/math">
                    <m:r>
                      <a:rPr lang="en-IE" sz="1800" i="1">
                        <a:latin typeface="Cambria Math"/>
                      </a:rPr>
                      <m:t>~ </m:t>
                    </m:r>
                  </m:oMath>
                </a14:m>
                <a:r>
                  <a:rPr lang="en-IE" sz="1800" dirty="0"/>
                  <a:t>10</a:t>
                </a:r>
                <a:r>
                  <a:rPr lang="en-IE" sz="1800" baseline="30000" dirty="0"/>
                  <a:t>8</a:t>
                </a:r>
                <a:r>
                  <a:rPr lang="en-IE" sz="1800" dirty="0"/>
                  <a:t> </a:t>
                </a:r>
                <a:r>
                  <a:rPr lang="en-IE" sz="1800" dirty="0" err="1" smtClean="0"/>
                  <a:t>lyr</a:t>
                </a:r>
                <a:r>
                  <a:rPr lang="en-IE" sz="1800" i="1" dirty="0" smtClean="0"/>
                  <a:t>, </a:t>
                </a:r>
                <a:r>
                  <a:rPr lang="en-IE" sz="1800" i="1" dirty="0"/>
                  <a:t>ρ </a:t>
                </a:r>
                <a14:m>
                  <m:oMath xmlns:m="http://schemas.openxmlformats.org/officeDocument/2006/math">
                    <m:r>
                      <a:rPr lang="en-IE" sz="1800" i="1">
                        <a:latin typeface="Cambria Math"/>
                      </a:rPr>
                      <m:t>~ </m:t>
                    </m:r>
                  </m:oMath>
                </a14:m>
                <a:r>
                  <a:rPr lang="en-IE" sz="1800" dirty="0"/>
                  <a:t>10</a:t>
                </a:r>
                <a:r>
                  <a:rPr lang="en-IE" sz="1800" baseline="30000" dirty="0"/>
                  <a:t>-26</a:t>
                </a:r>
                <a:r>
                  <a:rPr lang="en-IE" sz="1800" i="1" dirty="0"/>
                  <a:t> </a:t>
                </a:r>
                <a:r>
                  <a:rPr lang="en-IE" sz="1800" dirty="0" smtClean="0"/>
                  <a:t>g/cm</a:t>
                </a:r>
                <a:r>
                  <a:rPr lang="en-IE" sz="1800" baseline="30000" dirty="0" smtClean="0"/>
                  <a:t>3 </a:t>
                </a:r>
                <a:r>
                  <a:rPr lang="en-IE" sz="1800" i="1" dirty="0" smtClean="0"/>
                  <a:t>,  t</a:t>
                </a:r>
                <a:r>
                  <a:rPr lang="en-IE" sz="1800" dirty="0" smtClean="0"/>
                  <a:t> </a:t>
                </a:r>
                <a14:m>
                  <m:oMath xmlns:m="http://schemas.openxmlformats.org/officeDocument/2006/math">
                    <m:r>
                      <a:rPr lang="en-IE" sz="1800" i="1">
                        <a:latin typeface="Cambria Math"/>
                      </a:rPr>
                      <m:t>~ </m:t>
                    </m:r>
                  </m:oMath>
                </a14:m>
                <a:r>
                  <a:rPr lang="en-IE" sz="1800" dirty="0" smtClean="0"/>
                  <a:t>10</a:t>
                </a:r>
                <a:r>
                  <a:rPr lang="en-IE" sz="1800" baseline="30000" dirty="0" smtClean="0"/>
                  <a:t>10</a:t>
                </a:r>
                <a:r>
                  <a:rPr lang="en-IE" sz="1800" i="1" dirty="0" smtClean="0"/>
                  <a:t> </a:t>
                </a:r>
                <a:r>
                  <a:rPr lang="en-IE" sz="1800" dirty="0" err="1" smtClean="0"/>
                  <a:t>yr</a:t>
                </a:r>
                <a:r>
                  <a:rPr lang="en-IE" sz="1800" dirty="0" smtClean="0"/>
                  <a:t> </a:t>
                </a:r>
                <a:endParaRPr lang="en-IE" sz="1800" dirty="0"/>
              </a:p>
              <a:p>
                <a:pPr marL="0" indent="0" eaLnBrk="1" hangingPunct="1">
                  <a:buNone/>
                </a:pPr>
                <a:r>
                  <a:rPr lang="en-IE" sz="1800" i="1" baseline="30000" dirty="0"/>
                  <a:t> </a:t>
                </a:r>
                <a:r>
                  <a:rPr lang="en-IE" sz="1800" i="1" dirty="0" smtClean="0"/>
                  <a:t>     </a:t>
                </a:r>
                <a:r>
                  <a:rPr lang="en-US" sz="1800" i="1" dirty="0" smtClean="0"/>
                  <a:t>We get:     P </a:t>
                </a:r>
                <a14:m>
                  <m:oMath xmlns:m="http://schemas.openxmlformats.org/officeDocument/2006/math">
                    <m:r>
                      <a:rPr lang="en-IE" sz="1800" i="1">
                        <a:latin typeface="Cambria Math"/>
                      </a:rPr>
                      <m:t>~ </m:t>
                    </m:r>
                  </m:oMath>
                </a14:m>
                <a:r>
                  <a:rPr lang="en-IE" sz="1800" dirty="0"/>
                  <a:t>10</a:t>
                </a:r>
                <a:r>
                  <a:rPr lang="en-IE" sz="1800" baseline="30000" dirty="0"/>
                  <a:t>9</a:t>
                </a:r>
                <a:r>
                  <a:rPr lang="en-IE" sz="1800" i="1" dirty="0"/>
                  <a:t> </a:t>
                </a:r>
                <a:r>
                  <a:rPr lang="en-IE" sz="1800" dirty="0" err="1"/>
                  <a:t>lyr</a:t>
                </a:r>
                <a:r>
                  <a:rPr lang="en-IE" sz="1800" i="1" dirty="0"/>
                  <a:t>, ρ </a:t>
                </a:r>
                <a14:m>
                  <m:oMath xmlns:m="http://schemas.openxmlformats.org/officeDocument/2006/math">
                    <m:r>
                      <a:rPr lang="en-IE" sz="1800" i="1">
                        <a:latin typeface="Cambria Math"/>
                      </a:rPr>
                      <m:t>~ </m:t>
                    </m:r>
                  </m:oMath>
                </a14:m>
                <a:r>
                  <a:rPr lang="en-IE" sz="1800" dirty="0"/>
                  <a:t>10</a:t>
                </a:r>
                <a:r>
                  <a:rPr lang="en-IE" sz="1800" baseline="30000" dirty="0"/>
                  <a:t>-28</a:t>
                </a:r>
                <a:r>
                  <a:rPr lang="en-IE" sz="1800" i="1" dirty="0"/>
                  <a:t> </a:t>
                </a:r>
                <a:r>
                  <a:rPr lang="en-IE" sz="1800" dirty="0"/>
                  <a:t>g/cm</a:t>
                </a:r>
                <a:r>
                  <a:rPr lang="en-IE" sz="1800" baseline="30000" dirty="0"/>
                  <a:t>3</a:t>
                </a:r>
                <a:r>
                  <a:rPr lang="en-IE" sz="1800" dirty="0"/>
                  <a:t> </a:t>
                </a:r>
                <a:r>
                  <a:rPr lang="en-IE" sz="1800" dirty="0" smtClean="0"/>
                  <a:t>, </a:t>
                </a:r>
                <a:r>
                  <a:rPr lang="en-IE" sz="1800" i="1" dirty="0" smtClean="0"/>
                  <a:t>t</a:t>
                </a:r>
                <a:r>
                  <a:rPr lang="en-IE" sz="1800" dirty="0" smtClean="0"/>
                  <a:t> </a:t>
                </a:r>
                <a14:m>
                  <m:oMath xmlns:m="http://schemas.openxmlformats.org/officeDocument/2006/math">
                    <m:r>
                      <a:rPr lang="en-IE" sz="1800" i="1">
                        <a:latin typeface="Cambria Math"/>
                      </a:rPr>
                      <m:t>~ </m:t>
                    </m:r>
                  </m:oMath>
                </a14:m>
                <a:r>
                  <a:rPr lang="en-IE" sz="1800" dirty="0" smtClean="0"/>
                  <a:t>10</a:t>
                </a:r>
                <a:r>
                  <a:rPr lang="en-IE" sz="1800" baseline="30000" dirty="0"/>
                  <a:t>9</a:t>
                </a:r>
                <a:r>
                  <a:rPr lang="en-IE" sz="1800" dirty="0" smtClean="0"/>
                  <a:t> </a:t>
                </a:r>
                <a:r>
                  <a:rPr lang="en-IE" sz="1800" dirty="0" err="1"/>
                  <a:t>yr</a:t>
                </a:r>
                <a:r>
                  <a:rPr lang="en-IE" sz="1800" dirty="0"/>
                  <a:t> </a:t>
                </a:r>
              </a:p>
              <a:p>
                <a:pPr marL="0" indent="0" eaLnBrk="1" hangingPunct="1">
                  <a:buNone/>
                </a:pPr>
                <a:r>
                  <a:rPr lang="en-IE" sz="1800" i="1" dirty="0" smtClean="0"/>
                  <a:t>       </a:t>
                </a:r>
                <a:endParaRPr lang="en-IE" sz="2000" dirty="0" smtClean="0"/>
              </a:p>
              <a:p>
                <a:r>
                  <a:rPr lang="en-IE" sz="2000" b="1" dirty="0" smtClean="0"/>
                  <a:t>Source of error? </a:t>
                </a:r>
                <a:endParaRPr lang="en-IE" sz="2000" b="1" i="1" dirty="0"/>
              </a:p>
              <a:p>
                <a:pPr marL="0" indent="0">
                  <a:buNone/>
                </a:pPr>
                <a:r>
                  <a:rPr lang="en-IE" sz="1800" i="1" dirty="0" smtClean="0">
                    <a:latin typeface="+mj-lt"/>
                  </a:rPr>
                  <a:t>      </a:t>
                </a:r>
                <a:r>
                  <a:rPr lang="en-IE" sz="1800" i="1" dirty="0" smtClean="0"/>
                  <a:t>Oxford blackboard: D</a:t>
                </a:r>
                <a:r>
                  <a:rPr lang="en-IE" sz="1800" i="1" baseline="30000" dirty="0" smtClean="0"/>
                  <a:t>2</a:t>
                </a:r>
                <a:r>
                  <a:rPr lang="en-IE" sz="1800" i="1" dirty="0" smtClean="0"/>
                  <a:t> </a:t>
                </a:r>
                <a14:m>
                  <m:oMath xmlns:m="http://schemas.openxmlformats.org/officeDocument/2006/math">
                    <m:r>
                      <a:rPr lang="en-IE" sz="1800" i="1">
                        <a:latin typeface="Cambria Math"/>
                      </a:rPr>
                      <m:t>~</m:t>
                    </m:r>
                  </m:oMath>
                </a14:m>
                <a:r>
                  <a:rPr lang="en-IE" sz="1800" dirty="0" smtClean="0"/>
                  <a:t>10</a:t>
                </a:r>
                <a:r>
                  <a:rPr lang="en-IE" sz="1800" baseline="30000" dirty="0" smtClean="0"/>
                  <a:t>-53</a:t>
                </a:r>
                <a:r>
                  <a:rPr lang="en-IE" sz="1800" dirty="0" smtClean="0"/>
                  <a:t> cm</a:t>
                </a:r>
                <a:r>
                  <a:rPr lang="en-IE" sz="1800" baseline="30000" dirty="0" smtClean="0"/>
                  <a:t>-2 </a:t>
                </a:r>
                <a:r>
                  <a:rPr lang="en-IE" sz="1800" dirty="0" smtClean="0"/>
                  <a:t> </a:t>
                </a:r>
                <a:r>
                  <a:rPr lang="en-IE" sz="1800" i="1" dirty="0" smtClean="0"/>
                  <a:t>should</a:t>
                </a:r>
                <a:r>
                  <a:rPr lang="en-IE" sz="1800" dirty="0" smtClean="0"/>
                  <a:t> </a:t>
                </a:r>
                <a:r>
                  <a:rPr lang="en-IE" sz="1800" i="1" dirty="0" smtClean="0"/>
                  <a:t>be </a:t>
                </a:r>
                <a:r>
                  <a:rPr lang="en-IE" sz="1800" dirty="0" smtClean="0"/>
                  <a:t>10</a:t>
                </a:r>
                <a:r>
                  <a:rPr lang="en-IE" sz="1800" baseline="30000" dirty="0" smtClean="0"/>
                  <a:t>-55</a:t>
                </a:r>
                <a:r>
                  <a:rPr lang="en-IE" sz="1800" dirty="0" smtClean="0"/>
                  <a:t> </a:t>
                </a:r>
                <a:r>
                  <a:rPr lang="en-IE" sz="1800" dirty="0"/>
                  <a:t>cm</a:t>
                </a:r>
                <a:r>
                  <a:rPr lang="en-IE" sz="1800" baseline="30000" dirty="0"/>
                  <a:t>-2 </a:t>
                </a:r>
                <a:endParaRPr lang="en-IE" sz="1800" dirty="0" smtClean="0"/>
              </a:p>
              <a:p>
                <a:pPr marL="0" indent="0">
                  <a:buNone/>
                </a:pPr>
                <a:r>
                  <a:rPr lang="en-IE" sz="1800" i="1" dirty="0" smtClean="0"/>
                  <a:t>      Time </a:t>
                </a:r>
                <a:r>
                  <a:rPr lang="en-IE" sz="1800" i="1" dirty="0"/>
                  <a:t>miscalculation t </a:t>
                </a:r>
                <a14:m>
                  <m:oMath xmlns:m="http://schemas.openxmlformats.org/officeDocument/2006/math">
                    <m:r>
                      <a:rPr lang="en-GB" sz="1800" i="1">
                        <a:latin typeface="Cambria Math"/>
                      </a:rPr>
                      <m:t> </m:t>
                    </m:r>
                    <m:r>
                      <a:rPr lang="en-IE" sz="1800" i="1">
                        <a:latin typeface="Cambria Math"/>
                      </a:rPr>
                      <m:t>~</m:t>
                    </m:r>
                    <m:r>
                      <m:rPr>
                        <m:nor/>
                      </m:rPr>
                      <a:rPr lang="en-GB" sz="1800" i="1"/>
                      <m:t> </m:t>
                    </m:r>
                    <m:r>
                      <m:rPr>
                        <m:nor/>
                      </m:rPr>
                      <a:rPr lang="en-GB" sz="1800"/>
                      <m:t>10</m:t>
                    </m:r>
                    <m:r>
                      <m:rPr>
                        <m:nor/>
                      </m:rPr>
                      <a:rPr lang="en-GB" sz="1800" baseline="30000"/>
                      <m:t>10</m:t>
                    </m:r>
                    <m:r>
                      <m:rPr>
                        <m:nor/>
                      </m:rPr>
                      <a:rPr lang="en-GB" sz="1800" i="1" baseline="30000"/>
                      <m:t> </m:t>
                    </m:r>
                    <m:r>
                      <m:rPr>
                        <m:nor/>
                      </m:rPr>
                      <a:rPr lang="en-IE" sz="1800" dirty="0"/>
                      <m:t>y</m:t>
                    </m:r>
                    <m:r>
                      <m:rPr>
                        <m:nor/>
                      </m:rPr>
                      <a:rPr lang="en-GB" sz="1800" dirty="0"/>
                      <m:t>r</m:t>
                    </m:r>
                    <m:r>
                      <m:rPr>
                        <m:nor/>
                      </m:rPr>
                      <a:rPr lang="en-GB" sz="1800" b="0" i="0" dirty="0" smtClean="0"/>
                      <m:t> (</m:t>
                    </m:r>
                    <m:r>
                      <m:rPr>
                        <m:nor/>
                      </m:rPr>
                      <a:rPr lang="en-GB" sz="1800" b="0" i="1" dirty="0" smtClean="0"/>
                      <m:t>should</m:t>
                    </m:r>
                    <m:r>
                      <m:rPr>
                        <m:nor/>
                      </m:rPr>
                      <a:rPr lang="en-GB" sz="1800" b="0" i="1" dirty="0" smtClean="0"/>
                      <m:t> </m:t>
                    </m:r>
                    <m:r>
                      <m:rPr>
                        <m:nor/>
                      </m:rPr>
                      <a:rPr lang="en-GB" sz="1800" b="0" i="1" dirty="0" smtClean="0"/>
                      <m:t>be</m:t>
                    </m:r>
                    <m:r>
                      <m:rPr>
                        <m:nor/>
                      </m:rPr>
                      <a:rPr lang="en-GB" sz="1800" b="0" i="1" dirty="0" smtClean="0"/>
                      <m:t> </m:t>
                    </m:r>
                    <m:r>
                      <m:rPr>
                        <m:nor/>
                      </m:rPr>
                      <a:rPr lang="en-IE" sz="1800" dirty="0"/>
                      <m:t>10</m:t>
                    </m:r>
                    <m:r>
                      <m:rPr>
                        <m:nor/>
                      </m:rPr>
                      <a:rPr lang="en-IE" sz="1800" baseline="30000" dirty="0"/>
                      <m:t>9</m:t>
                    </m:r>
                    <m:r>
                      <m:rPr>
                        <m:nor/>
                      </m:rPr>
                      <a:rPr lang="en-IE" sz="1800" i="1" dirty="0"/>
                      <m:t> </m:t>
                    </m:r>
                    <m:r>
                      <m:rPr>
                        <m:nor/>
                      </m:rPr>
                      <a:rPr lang="en-IE" sz="1800" dirty="0"/>
                      <m:t>y</m:t>
                    </m:r>
                    <m:r>
                      <m:rPr>
                        <m:nor/>
                      </m:rPr>
                      <a:rPr lang="en-GB" sz="1800" dirty="0"/>
                      <m:t>r</m:t>
                    </m:r>
                  </m:oMath>
                </a14:m>
                <a:r>
                  <a:rPr lang="en-IE" sz="1800" dirty="0" smtClean="0"/>
                  <a:t>)</a:t>
                </a:r>
              </a:p>
              <a:p>
                <a:pPr marL="0" indent="0">
                  <a:buNone/>
                </a:pPr>
                <a:r>
                  <a:rPr lang="en-IE" sz="1800" dirty="0" smtClean="0"/>
                  <a:t>      </a:t>
                </a:r>
                <a:r>
                  <a:rPr lang="en-IE" sz="1800" i="1" dirty="0" smtClean="0"/>
                  <a:t>Non-trivial error: misses conflict with radioactivity</a:t>
                </a:r>
                <a:endParaRPr lang="en-IE" sz="1800" i="1" dirty="0"/>
              </a:p>
              <a:p>
                <a:pPr marL="0" indent="0">
                  <a:buNone/>
                </a:pPr>
                <a:endParaRPr lang="en-IE" sz="2000" dirty="0" smtClean="0"/>
              </a:p>
              <a:p>
                <a:pPr eaLnBrk="1" hangingPunct="1"/>
                <a:endParaRPr lang="en-US" sz="2400" dirty="0"/>
              </a:p>
              <a:p>
                <a:pPr marL="0" indent="0" eaLnBrk="1" hangingPunct="1">
                  <a:buNone/>
                </a:pPr>
                <a:endParaRPr lang="en-US" sz="2400" b="1" i="1" dirty="0" smtClean="0"/>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mc:Choice>
        <mc:Fallback xmlns="">
          <p:sp>
            <p:nvSpPr>
              <p:cNvPr id="25603" name="Rectangle 5"/>
              <p:cNvSpPr>
                <a:spLocks noGrp="1" noRot="1" noChangeAspect="1" noMove="1" noResize="1" noEditPoints="1" noAdjustHandles="1" noChangeArrowheads="1" noChangeShapeType="1" noTextEdit="1"/>
              </p:cNvSpPr>
              <p:nvPr>
                <p:ph idx="1"/>
              </p:nvPr>
            </p:nvSpPr>
            <p:spPr>
              <a:xfrm>
                <a:off x="0" y="1212585"/>
                <a:ext cx="6249777" cy="5589240"/>
              </a:xfrm>
              <a:blipFill rotWithShape="1">
                <a:blip r:embed="rId2"/>
                <a:stretch>
                  <a:fillRect b="-2181"/>
                </a:stretch>
              </a:blipFill>
            </p:spPr>
            <p:txBody>
              <a:bodyPr/>
              <a:lstStyle/>
              <a:p>
                <a:r>
                  <a:rPr lang="en-GB">
                    <a:noFill/>
                  </a:rPr>
                  <a:t> </a:t>
                </a:r>
              </a:p>
            </p:txBody>
          </p:sp>
        </mc:Fallback>
      </mc:AlternateContent>
      <p:sp>
        <p:nvSpPr>
          <p:cNvPr id="2" name="TextBox 1"/>
          <p:cNvSpPr txBox="1"/>
          <p:nvPr/>
        </p:nvSpPr>
        <p:spPr>
          <a:xfrm>
            <a:off x="6869763" y="3717032"/>
            <a:ext cx="1426160" cy="584775"/>
          </a:xfrm>
          <a:prstGeom prst="rect">
            <a:avLst/>
          </a:prstGeom>
          <a:noFill/>
        </p:spPr>
        <p:txBody>
          <a:bodyPr wrap="none" rtlCol="0">
            <a:spAutoFit/>
          </a:bodyPr>
          <a:lstStyle/>
          <a:p>
            <a:r>
              <a:rPr lang="en-US" sz="1600" i="1" dirty="0"/>
              <a:t>Oxford </a:t>
            </a:r>
            <a:r>
              <a:rPr lang="en-US" sz="1600" i="1" dirty="0" smtClean="0"/>
              <a:t>lecture </a:t>
            </a:r>
          </a:p>
          <a:p>
            <a:r>
              <a:rPr lang="en-US" sz="1600" i="1" dirty="0"/>
              <a:t> </a:t>
            </a:r>
            <a:r>
              <a:rPr lang="en-US" sz="1600" i="1" dirty="0" smtClean="0"/>
              <a:t>  (</a:t>
            </a:r>
            <a:r>
              <a:rPr lang="en-US" sz="1600" i="1" dirty="0"/>
              <a:t>May 1931</a:t>
            </a:r>
            <a:r>
              <a:rPr lang="en-US" sz="1600" i="1" dirty="0" smtClean="0"/>
              <a:t>)</a:t>
            </a:r>
            <a:endParaRPr lang="en-US" sz="1600" dirty="0"/>
          </a:p>
        </p:txBody>
      </p:sp>
      <p:pic>
        <p:nvPicPr>
          <p:cNvPr id="12" name="Picture 11"/>
          <p:cNvPicPr/>
          <p:nvPr/>
        </p:nvPicPr>
        <p:blipFill rotWithShape="1">
          <a:blip r:embed="rId3"/>
          <a:srcRect l="52798" t="60483" r="33428" b="29564"/>
          <a:stretch/>
        </p:blipFill>
        <p:spPr bwMode="auto">
          <a:xfrm>
            <a:off x="7043068" y="1644948"/>
            <a:ext cx="1079550" cy="648072"/>
          </a:xfrm>
          <a:prstGeom prst="rect">
            <a:avLst/>
          </a:prstGeom>
          <a:ln>
            <a:noFill/>
          </a:ln>
          <a:extLst>
            <a:ext uri="{53640926-AAD7-44D8-BBD7-CCE9431645EC}">
              <a14:shadowObscured xmlns:a14="http://schemas.microsoft.com/office/drawing/2010/main"/>
            </a:ext>
          </a:extLst>
        </p:spPr>
      </p:pic>
      <p:pic>
        <p:nvPicPr>
          <p:cNvPr id="2099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3980" y="4509120"/>
            <a:ext cx="3282279"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p:nvPr/>
        </p:nvPicPr>
        <p:blipFill rotWithShape="1">
          <a:blip r:embed="rId5"/>
          <a:srcRect l="50952" t="70886" r="32112" b="20000"/>
          <a:stretch/>
        </p:blipFill>
        <p:spPr bwMode="auto">
          <a:xfrm>
            <a:off x="6101178" y="2709181"/>
            <a:ext cx="1298054" cy="568254"/>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6"/>
          <a:srcRect l="47780" t="56425" r="46512" b="35307"/>
          <a:stretch/>
        </p:blipFill>
        <p:spPr bwMode="auto">
          <a:xfrm>
            <a:off x="6467898" y="2581514"/>
            <a:ext cx="564614" cy="591701"/>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6"/>
          <a:srcRect l="47298" t="37810" r="46846" b="56612"/>
          <a:stretch/>
        </p:blipFill>
        <p:spPr bwMode="auto">
          <a:xfrm>
            <a:off x="7770191" y="2645347"/>
            <a:ext cx="704853" cy="4640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616839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333811" y="620688"/>
            <a:ext cx="6553200" cy="710952"/>
          </a:xfrm>
        </p:spPr>
        <p:txBody>
          <a:bodyPr/>
          <a:lstStyle/>
          <a:p>
            <a:pPr eaLnBrk="1" hangingPunct="1"/>
            <a:r>
              <a:rPr lang="en-IE" sz="3600" dirty="0" smtClean="0"/>
              <a:t>   </a:t>
            </a:r>
            <a:r>
              <a:rPr lang="en-IE" sz="3200" dirty="0" smtClean="0"/>
              <a:t>Einstein-de Sitter model (1932)</a:t>
            </a:r>
            <a:endParaRPr lang="en-GB" sz="3200" dirty="0" smtClean="0"/>
          </a:p>
        </p:txBody>
      </p:sp>
      <p:sp>
        <p:nvSpPr>
          <p:cNvPr id="25603" name="Rectangle 5"/>
          <p:cNvSpPr>
            <a:spLocks noGrp="1" noChangeArrowheads="1"/>
          </p:cNvSpPr>
          <p:nvPr>
            <p:ph idx="1"/>
          </p:nvPr>
        </p:nvSpPr>
        <p:spPr>
          <a:xfrm>
            <a:off x="0" y="1196752"/>
            <a:ext cx="5062116" cy="4806133"/>
          </a:xfrm>
        </p:spPr>
        <p:txBody>
          <a:bodyPr/>
          <a:lstStyle/>
          <a:p>
            <a:pPr marL="0" indent="0" eaLnBrk="1" hangingPunct="1">
              <a:buNone/>
            </a:pPr>
            <a:endParaRPr lang="en-US" sz="2400" dirty="0" smtClean="0"/>
          </a:p>
          <a:p>
            <a:pPr eaLnBrk="1" hangingPunct="1"/>
            <a:r>
              <a:rPr lang="en-US" sz="2000" b="1" dirty="0"/>
              <a:t>Curvature not a given in dynamic </a:t>
            </a:r>
            <a:r>
              <a:rPr lang="en-US" sz="2000" b="1" dirty="0" smtClean="0"/>
              <a:t>models</a:t>
            </a:r>
            <a:endParaRPr lang="en-US" sz="1800" i="1" dirty="0"/>
          </a:p>
          <a:p>
            <a:pPr marL="0" indent="0" eaLnBrk="1" hangingPunct="1">
              <a:buNone/>
            </a:pPr>
            <a:r>
              <a:rPr lang="en-US" sz="1800" i="1" dirty="0" smtClean="0"/>
              <a:t>       Not observed empirically</a:t>
            </a:r>
          </a:p>
          <a:p>
            <a:pPr marL="0" indent="0" eaLnBrk="1" hangingPunct="1">
              <a:buNone/>
            </a:pPr>
            <a:r>
              <a:rPr lang="en-US" sz="1800" i="1" dirty="0" smtClean="0"/>
              <a:t>       Remove </a:t>
            </a:r>
            <a:r>
              <a:rPr lang="en-US" sz="1800" i="1" dirty="0"/>
              <a:t>spatial </a:t>
            </a:r>
            <a:r>
              <a:rPr lang="en-US" sz="1800" i="1" dirty="0" smtClean="0"/>
              <a:t>curvature (</a:t>
            </a:r>
            <a:r>
              <a:rPr lang="en-US" sz="1800" i="1" dirty="0"/>
              <a:t>Occam’s </a:t>
            </a:r>
            <a:r>
              <a:rPr lang="en-US" sz="1800" i="1" dirty="0" smtClean="0"/>
              <a:t>razor)</a:t>
            </a:r>
          </a:p>
          <a:p>
            <a:pPr marL="0" indent="0" eaLnBrk="1" hangingPunct="1">
              <a:buNone/>
            </a:pPr>
            <a:endParaRPr lang="en-US" sz="2000" i="1" dirty="0" smtClean="0"/>
          </a:p>
          <a:p>
            <a:pPr marL="0" indent="0" eaLnBrk="1" hangingPunct="1">
              <a:buNone/>
            </a:pPr>
            <a:endParaRPr lang="en-US" sz="2000" i="1" dirty="0"/>
          </a:p>
          <a:p>
            <a:pPr eaLnBrk="1" hangingPunct="1"/>
            <a:r>
              <a:rPr lang="en-US" sz="2000" b="1" dirty="0" smtClean="0"/>
              <a:t>Simplest Friedman model</a:t>
            </a:r>
          </a:p>
          <a:p>
            <a:pPr marL="0" indent="0" eaLnBrk="1" hangingPunct="1">
              <a:buNone/>
            </a:pPr>
            <a:r>
              <a:rPr lang="en-US" sz="1800" b="1" dirty="0"/>
              <a:t> </a:t>
            </a:r>
            <a:r>
              <a:rPr lang="en-US" sz="1800" b="1" dirty="0" smtClean="0"/>
              <a:t>     </a:t>
            </a:r>
            <a:r>
              <a:rPr lang="en-US" sz="1800" i="1" dirty="0" smtClean="0"/>
              <a:t>Time-varying </a:t>
            </a:r>
            <a:r>
              <a:rPr lang="en-US" sz="1800" i="1" dirty="0"/>
              <a:t>universe </a:t>
            </a:r>
            <a:r>
              <a:rPr lang="en-US" sz="1800" i="1" dirty="0" smtClean="0"/>
              <a:t>with </a:t>
            </a:r>
            <a:r>
              <a:rPr lang="en-IE" sz="1800" i="1" dirty="0" smtClean="0"/>
              <a:t>λ </a:t>
            </a:r>
            <a:r>
              <a:rPr lang="en-US" sz="1800" i="1" dirty="0"/>
              <a:t>= 0, k </a:t>
            </a:r>
            <a:r>
              <a:rPr lang="en-US" sz="1800" i="1" dirty="0" smtClean="0"/>
              <a:t>= 0</a:t>
            </a:r>
            <a:endParaRPr lang="en-US" sz="1800" dirty="0" smtClean="0"/>
          </a:p>
          <a:p>
            <a:pPr marL="0" indent="0" eaLnBrk="1" hangingPunct="1">
              <a:buNone/>
            </a:pPr>
            <a:r>
              <a:rPr lang="en-US" sz="1800" i="1" dirty="0" smtClean="0"/>
              <a:t>      Important hypothetical case: critical universe</a:t>
            </a:r>
          </a:p>
          <a:p>
            <a:pPr marL="0" indent="0" eaLnBrk="1" hangingPunct="1">
              <a:buNone/>
            </a:pPr>
            <a:r>
              <a:rPr lang="en-US" sz="1800" i="1" dirty="0" smtClean="0"/>
              <a:t>      Critical density : </a:t>
            </a:r>
            <a:r>
              <a:rPr lang="en-IE" sz="1800" i="1" dirty="0"/>
              <a:t>ρ </a:t>
            </a:r>
            <a:r>
              <a:rPr lang="en-IE" sz="1800" i="1" dirty="0" smtClean="0"/>
              <a:t>=10</a:t>
            </a:r>
            <a:r>
              <a:rPr lang="en-IE" sz="1800" i="1" baseline="30000" dirty="0" smtClean="0"/>
              <a:t>-28</a:t>
            </a:r>
            <a:r>
              <a:rPr lang="en-IE" sz="1800" i="1" dirty="0" smtClean="0"/>
              <a:t> </a:t>
            </a:r>
            <a:r>
              <a:rPr lang="en-IE" sz="1800" i="1" dirty="0"/>
              <a:t>g/cm</a:t>
            </a:r>
            <a:r>
              <a:rPr lang="en-IE" sz="1800" i="1" baseline="30000" dirty="0"/>
              <a:t>3</a:t>
            </a:r>
            <a:r>
              <a:rPr lang="en-IE" sz="1800" i="1" dirty="0"/>
              <a:t> </a:t>
            </a:r>
            <a:endParaRPr lang="en-US" sz="1800" dirty="0"/>
          </a:p>
          <a:p>
            <a:pPr marL="0" indent="0" eaLnBrk="1" hangingPunct="1">
              <a:buNone/>
            </a:pPr>
            <a:endParaRPr lang="en-US" sz="1800" i="1" dirty="0" smtClean="0"/>
          </a:p>
          <a:p>
            <a:pPr eaLnBrk="1" hangingPunct="1"/>
            <a:r>
              <a:rPr lang="en-US" sz="2000" b="1" u="sng" dirty="0" smtClean="0"/>
              <a:t>Becomes standard model </a:t>
            </a:r>
            <a:r>
              <a:rPr lang="en-US" sz="2400" b="1" u="sng" dirty="0" smtClean="0"/>
              <a:t> </a:t>
            </a:r>
          </a:p>
          <a:p>
            <a:pPr marL="0" indent="0" eaLnBrk="1" hangingPunct="1">
              <a:buNone/>
            </a:pPr>
            <a:r>
              <a:rPr lang="en-US" sz="1800" b="1" i="1" dirty="0" smtClean="0"/>
              <a:t>      </a:t>
            </a:r>
            <a:r>
              <a:rPr lang="en-US" sz="1800" i="1" dirty="0" smtClean="0"/>
              <a:t>Despite high density of matter</a:t>
            </a:r>
          </a:p>
          <a:p>
            <a:pPr marL="0" indent="0" eaLnBrk="1" hangingPunct="1">
              <a:buNone/>
            </a:pPr>
            <a:r>
              <a:rPr lang="en-US" sz="1800" i="1" dirty="0" smtClean="0"/>
              <a:t>     Despite age problem </a:t>
            </a:r>
            <a:endParaRPr lang="en-US" sz="1800" i="1" dirty="0"/>
          </a:p>
          <a:p>
            <a:pPr marL="0" indent="0" eaLnBrk="1" hangingPunct="1">
              <a:buNone/>
            </a:pPr>
            <a:endParaRPr lang="en-US" sz="2400" b="1" i="1" dirty="0" smtClean="0"/>
          </a:p>
          <a:p>
            <a:pPr eaLnBrk="1" hangingPunct="1">
              <a:buNone/>
            </a:pPr>
            <a:r>
              <a:rPr lang="en-IE" sz="2000" b="1" i="1" dirty="0" smtClean="0"/>
              <a:t>	</a:t>
            </a:r>
          </a:p>
        </p:txBody>
      </p:sp>
      <p:pic>
        <p:nvPicPr>
          <p:cNvPr id="155653" name="Picture 5" descr="http://www.aip.org/history/einstein/images/ae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772816"/>
            <a:ext cx="2175668" cy="2079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3"/>
          <a:srcRect l="8647" t="13312" r="5324" b="20129"/>
          <a:stretch/>
        </p:blipFill>
        <p:spPr bwMode="auto">
          <a:xfrm>
            <a:off x="5169620" y="4013696"/>
            <a:ext cx="3974380" cy="285750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4"/>
          <a:srcRect l="43095" t="54324" r="33777" b="37024"/>
          <a:stretch/>
        </p:blipFill>
        <p:spPr bwMode="auto">
          <a:xfrm>
            <a:off x="4990309" y="2636912"/>
            <a:ext cx="1597915" cy="571281"/>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5"/>
          <a:srcRect l="51414" t="45898" r="35441" b="46337"/>
          <a:stretch/>
        </p:blipFill>
        <p:spPr bwMode="auto">
          <a:xfrm>
            <a:off x="5350792" y="3429000"/>
            <a:ext cx="898859" cy="454720"/>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6"/>
          <a:srcRect l="36918" t="48780" r="37971" b="38803"/>
          <a:stretch/>
        </p:blipFill>
        <p:spPr bwMode="auto">
          <a:xfrm>
            <a:off x="5012220" y="1628800"/>
            <a:ext cx="1576004" cy="777425"/>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281726" y="6300028"/>
            <a:ext cx="4844018" cy="369332"/>
          </a:xfrm>
          <a:prstGeom prst="rect">
            <a:avLst/>
          </a:prstGeom>
          <a:noFill/>
        </p:spPr>
        <p:txBody>
          <a:bodyPr wrap="none" rtlCol="0">
            <a:spAutoFit/>
          </a:bodyPr>
          <a:lstStyle/>
          <a:p>
            <a:r>
              <a:rPr lang="en-US" sz="1800" b="1" i="1" u="sng" dirty="0"/>
              <a:t>Time evolution not considered in </a:t>
            </a:r>
            <a:r>
              <a:rPr lang="en-US" sz="1800" b="1" i="1" u="sng" dirty="0" smtClean="0"/>
              <a:t>paper – see title</a:t>
            </a:r>
            <a:endParaRPr lang="en-US" sz="1800" b="1" i="1" dirty="0"/>
          </a:p>
        </p:txBody>
      </p:sp>
      <p:pic>
        <p:nvPicPr>
          <p:cNvPr id="10" name="Picture 9"/>
          <p:cNvPicPr/>
          <p:nvPr/>
        </p:nvPicPr>
        <p:blipFill rotWithShape="1">
          <a:blip r:embed="rId7"/>
          <a:srcRect l="29565" t="55426" r="30580" b="36840"/>
          <a:stretch/>
        </p:blipFill>
        <p:spPr bwMode="auto">
          <a:xfrm>
            <a:off x="1187624" y="2927226"/>
            <a:ext cx="2672468" cy="2857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119519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86328" y="260648"/>
            <a:ext cx="5988114" cy="1143000"/>
          </a:xfrm>
        </p:spPr>
        <p:txBody>
          <a:bodyPr/>
          <a:lstStyle/>
          <a:p>
            <a:pPr eaLnBrk="1" hangingPunct="1"/>
            <a:r>
              <a:rPr lang="en-IE" sz="3600" dirty="0"/>
              <a:t> </a:t>
            </a:r>
            <a:r>
              <a:rPr lang="en-IE" sz="3200" dirty="0" smtClean="0"/>
              <a:t>Einstein-de Sitter model revisited</a:t>
            </a:r>
            <a:endParaRPr lang="en-GB" sz="3200" dirty="0" smtClean="0"/>
          </a:p>
        </p:txBody>
      </p:sp>
      <p:sp>
        <p:nvSpPr>
          <p:cNvPr id="25603" name="Rectangle 5"/>
          <p:cNvSpPr>
            <a:spLocks noGrp="1" noChangeArrowheads="1"/>
          </p:cNvSpPr>
          <p:nvPr>
            <p:ph idx="1"/>
          </p:nvPr>
        </p:nvSpPr>
        <p:spPr>
          <a:xfrm>
            <a:off x="-8234" y="1152128"/>
            <a:ext cx="6152220" cy="5616624"/>
          </a:xfrm>
        </p:spPr>
        <p:txBody>
          <a:bodyPr/>
          <a:lstStyle/>
          <a:p>
            <a:pPr marL="0" indent="0" eaLnBrk="1" hangingPunct="1">
              <a:buNone/>
            </a:pPr>
            <a:endParaRPr lang="en-US" sz="2400" dirty="0" smtClean="0"/>
          </a:p>
          <a:p>
            <a:pPr eaLnBrk="1" hangingPunct="1"/>
            <a:r>
              <a:rPr lang="en-US" sz="2000" b="1" dirty="0" smtClean="0"/>
              <a:t>Einstein’s cosmology review of 1933 </a:t>
            </a:r>
          </a:p>
          <a:p>
            <a:pPr marL="0" indent="0" eaLnBrk="1" hangingPunct="1">
              <a:buNone/>
            </a:pPr>
            <a:r>
              <a:rPr lang="en-US" sz="2000" b="1" dirty="0" smtClean="0"/>
              <a:t>      </a:t>
            </a:r>
            <a:r>
              <a:rPr lang="en-US" sz="1800" i="1" dirty="0"/>
              <a:t>R</a:t>
            </a:r>
            <a:r>
              <a:rPr lang="en-US" sz="1800" i="1" dirty="0" smtClean="0"/>
              <a:t>eview of dynamic models from first principles </a:t>
            </a:r>
          </a:p>
          <a:p>
            <a:pPr marL="0" indent="0" eaLnBrk="1" hangingPunct="1">
              <a:buNone/>
            </a:pPr>
            <a:r>
              <a:rPr lang="en-IE" sz="1800" i="1" dirty="0" smtClean="0"/>
              <a:t>       Cosmic </a:t>
            </a:r>
            <a:r>
              <a:rPr lang="en-IE" sz="1800" i="1" dirty="0"/>
              <a:t>constant banished </a:t>
            </a:r>
          </a:p>
          <a:p>
            <a:pPr marL="0" indent="0" eaLnBrk="1" hangingPunct="1">
              <a:buNone/>
            </a:pPr>
            <a:r>
              <a:rPr lang="en-IE" sz="1800" i="1" dirty="0" smtClean="0"/>
              <a:t>      Curved </a:t>
            </a:r>
            <a:r>
              <a:rPr lang="en-IE" sz="1800" b="1" i="1" u="sng" dirty="0" smtClean="0"/>
              <a:t>or</a:t>
            </a:r>
            <a:r>
              <a:rPr lang="en-IE" sz="1800" i="1" dirty="0" smtClean="0"/>
              <a:t>  flat geometry</a:t>
            </a:r>
            <a:r>
              <a:rPr lang="en-US" sz="1800" i="1" dirty="0" smtClean="0"/>
              <a:t> </a:t>
            </a:r>
            <a:endParaRPr lang="en-US" sz="1800" i="1" dirty="0"/>
          </a:p>
          <a:p>
            <a:pPr marL="0" indent="0" eaLnBrk="1" hangingPunct="1">
              <a:buNone/>
            </a:pPr>
            <a:endParaRPr lang="en-US" sz="1800" b="1" dirty="0"/>
          </a:p>
          <a:p>
            <a:pPr eaLnBrk="1" hangingPunct="1"/>
            <a:r>
              <a:rPr lang="en-IE" sz="2000" b="1" dirty="0"/>
              <a:t>Parameters extracted</a:t>
            </a:r>
          </a:p>
          <a:p>
            <a:pPr marL="0" indent="0" eaLnBrk="1" hangingPunct="1">
              <a:buNone/>
            </a:pPr>
            <a:r>
              <a:rPr lang="en-IE" sz="2000" i="1" dirty="0"/>
              <a:t>      </a:t>
            </a:r>
            <a:r>
              <a:rPr lang="en-IE" sz="1800" i="1" dirty="0"/>
              <a:t>Critical density of 10</a:t>
            </a:r>
            <a:r>
              <a:rPr lang="en-IE" sz="1800" i="1" baseline="30000" dirty="0"/>
              <a:t>-28</a:t>
            </a:r>
            <a:r>
              <a:rPr lang="en-IE" sz="1800" i="1" dirty="0"/>
              <a:t> g/cm</a:t>
            </a:r>
            <a:r>
              <a:rPr lang="en-IE" sz="1800" i="1" baseline="30000" dirty="0"/>
              <a:t>3</a:t>
            </a:r>
            <a:r>
              <a:rPr lang="en-IE" sz="1800" i="1" dirty="0"/>
              <a:t> </a:t>
            </a:r>
            <a:r>
              <a:rPr lang="en-IE" sz="1800" dirty="0"/>
              <a:t>: </a:t>
            </a:r>
            <a:r>
              <a:rPr lang="en-IE" sz="1800" i="1" dirty="0"/>
              <a:t> reasonable</a:t>
            </a:r>
          </a:p>
          <a:p>
            <a:pPr marL="0" indent="0" eaLnBrk="1" hangingPunct="1">
              <a:buNone/>
            </a:pPr>
            <a:r>
              <a:rPr lang="en-IE" sz="1800" i="1" dirty="0"/>
              <a:t> </a:t>
            </a:r>
            <a:r>
              <a:rPr lang="en-IE" sz="1800" i="1" dirty="0" smtClean="0"/>
              <a:t>      </a:t>
            </a:r>
            <a:r>
              <a:rPr lang="en-IE" sz="1800" i="1" u="sng" dirty="0" smtClean="0"/>
              <a:t>Timespan of 10</a:t>
            </a:r>
            <a:r>
              <a:rPr lang="en-IE" sz="1800" i="1" u="sng" baseline="30000" dirty="0" smtClean="0"/>
              <a:t>10</a:t>
            </a:r>
            <a:r>
              <a:rPr lang="en-IE" sz="1800" i="1" u="sng" dirty="0" smtClean="0"/>
              <a:t> years</a:t>
            </a:r>
            <a:r>
              <a:rPr lang="en-IE" sz="1800" i="1" dirty="0" smtClean="0"/>
              <a:t>: conflict with astrophysics</a:t>
            </a:r>
            <a:endParaRPr lang="en-IE" sz="1800" i="1" dirty="0"/>
          </a:p>
          <a:p>
            <a:pPr marL="0" indent="0" eaLnBrk="1" hangingPunct="1">
              <a:buNone/>
            </a:pPr>
            <a:r>
              <a:rPr lang="en-IE" sz="1800" i="1" dirty="0"/>
              <a:t> </a:t>
            </a:r>
            <a:r>
              <a:rPr lang="en-IE" sz="1800" i="1" dirty="0" smtClean="0"/>
              <a:t>      Attributed </a:t>
            </a:r>
            <a:r>
              <a:rPr lang="en-IE" sz="1800" i="1" dirty="0"/>
              <a:t>to simplifications </a:t>
            </a:r>
            <a:r>
              <a:rPr lang="en-IE" sz="1800" i="1" dirty="0" smtClean="0"/>
              <a:t>(incorrect estimate)</a:t>
            </a:r>
          </a:p>
          <a:p>
            <a:pPr marL="0" indent="0" eaLnBrk="1" hangingPunct="1">
              <a:buNone/>
            </a:pPr>
            <a:endParaRPr lang="en-US" sz="2000" i="1" dirty="0"/>
          </a:p>
          <a:p>
            <a:pPr eaLnBrk="1" hangingPunct="1"/>
            <a:r>
              <a:rPr lang="en-US" sz="2000" b="1" dirty="0" smtClean="0"/>
              <a:t>Published in 1933!</a:t>
            </a:r>
          </a:p>
          <a:p>
            <a:pPr marL="0" indent="0" eaLnBrk="1" hangingPunct="1">
              <a:buNone/>
            </a:pPr>
            <a:r>
              <a:rPr lang="en-US" sz="1800" i="1" dirty="0" smtClean="0"/>
              <a:t>      French </a:t>
            </a:r>
            <a:r>
              <a:rPr lang="en-US" sz="1800" i="1" dirty="0"/>
              <a:t>book; small print </a:t>
            </a:r>
            <a:r>
              <a:rPr lang="en-US" sz="1800" i="1" dirty="0" smtClean="0"/>
              <a:t>run</a:t>
            </a:r>
            <a:endParaRPr lang="en-US" sz="1800" i="1" dirty="0"/>
          </a:p>
          <a:p>
            <a:pPr marL="0" indent="0" eaLnBrk="1" hangingPunct="1">
              <a:buNone/>
            </a:pPr>
            <a:r>
              <a:rPr lang="en-US" sz="1800" i="1" dirty="0"/>
              <a:t>      Intended for scientific journal; not </a:t>
            </a:r>
            <a:r>
              <a:rPr lang="en-US" sz="1800" i="1" dirty="0" smtClean="0"/>
              <a:t>submitted</a:t>
            </a:r>
          </a:p>
          <a:p>
            <a:pPr marL="0" indent="0" eaLnBrk="1" hangingPunct="1">
              <a:buNone/>
            </a:pPr>
            <a:r>
              <a:rPr lang="en-US" sz="1800" i="1" dirty="0"/>
              <a:t> </a:t>
            </a:r>
            <a:r>
              <a:rPr lang="en-US" sz="1800" i="1" dirty="0" smtClean="0"/>
              <a:t>     Significant paper</a:t>
            </a:r>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p:pic>
        <p:nvPicPr>
          <p:cNvPr id="6" name="Picture 5" descr="C:\Users\coraifeartaigh\Desktop\EdS\figures\fig 2a.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7068" y="2492896"/>
            <a:ext cx="1399428" cy="2126914"/>
          </a:xfrm>
          <a:prstGeom prst="rect">
            <a:avLst/>
          </a:prstGeom>
          <a:noFill/>
          <a:ln>
            <a:noFill/>
          </a:ln>
        </p:spPr>
      </p:pic>
      <p:pic>
        <p:nvPicPr>
          <p:cNvPr id="9" name="Picture 8" descr="C:\Users\clmeeting\Downloads\IMG_001 Y (1).jpg"/>
          <p:cNvPicPr/>
          <p:nvPr/>
        </p:nvPicPr>
        <p:blipFill rotWithShape="1">
          <a:blip r:embed="rId3" cstate="print">
            <a:extLst>
              <a:ext uri="{28A0092B-C50C-407E-A947-70E740481C1C}">
                <a14:useLocalDpi xmlns:a14="http://schemas.microsoft.com/office/drawing/2010/main" val="0"/>
              </a:ext>
            </a:extLst>
          </a:blip>
          <a:srcRect l="13594" t="17835" r="15643" b="38432"/>
          <a:stretch/>
        </p:blipFill>
        <p:spPr bwMode="auto">
          <a:xfrm>
            <a:off x="7651731" y="4741918"/>
            <a:ext cx="1384765" cy="2071458"/>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rotWithShape="1">
          <a:blip r:embed="rId4"/>
          <a:srcRect l="38569" t="67508" r="36185" b="13417"/>
          <a:stretch/>
        </p:blipFill>
        <p:spPr bwMode="auto">
          <a:xfrm>
            <a:off x="5289159" y="2394900"/>
            <a:ext cx="1714500" cy="971550"/>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5"/>
          <a:srcRect l="43036" t="71191" r="43482" b="22976"/>
          <a:stretch/>
        </p:blipFill>
        <p:spPr bwMode="auto">
          <a:xfrm>
            <a:off x="5316711" y="4869160"/>
            <a:ext cx="1343521" cy="515615"/>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6"/>
          <a:srcRect l="37710" t="52484" r="46298" b="41856"/>
          <a:stretch/>
        </p:blipFill>
        <p:spPr bwMode="auto">
          <a:xfrm>
            <a:off x="5289159" y="4005064"/>
            <a:ext cx="1410153" cy="516750"/>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7" cstate="print">
            <a:extLst>
              <a:ext uri="{28A0092B-C50C-407E-A947-70E740481C1C}">
                <a14:useLocalDpi xmlns:a14="http://schemas.microsoft.com/office/drawing/2010/main" val="0"/>
              </a:ext>
            </a:extLst>
          </a:blip>
          <a:srcRect b="37795"/>
          <a:stretch/>
        </p:blipFill>
        <p:spPr bwMode="auto">
          <a:xfrm>
            <a:off x="7209519" y="0"/>
            <a:ext cx="1934481" cy="2304256"/>
          </a:xfrm>
          <a:prstGeom prst="rect">
            <a:avLst/>
          </a:prstGeom>
          <a:noFill/>
          <a:ln>
            <a:noFill/>
          </a:ln>
          <a:extLst>
            <a:ext uri="{53640926-AAD7-44D8-BBD7-CCE9431645EC}">
              <a14:shadowObscured xmlns:a14="http://schemas.microsoft.com/office/drawing/2010/main"/>
            </a:ext>
          </a:extLst>
        </p:spPr>
      </p:pic>
      <p:pic>
        <p:nvPicPr>
          <p:cNvPr id="12" name="Picture 11"/>
          <p:cNvPicPr/>
          <p:nvPr/>
        </p:nvPicPr>
        <p:blipFill rotWithShape="1">
          <a:blip r:embed="rId8"/>
          <a:srcRect l="45750" t="69195" r="37320" b="20000"/>
          <a:stretch/>
        </p:blipFill>
        <p:spPr bwMode="auto">
          <a:xfrm>
            <a:off x="5364088" y="5717629"/>
            <a:ext cx="1335224" cy="4476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104529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3954" y="260648"/>
            <a:ext cx="6995864" cy="1143000"/>
          </a:xfrm>
        </p:spPr>
        <p:txBody>
          <a:bodyPr/>
          <a:lstStyle/>
          <a:p>
            <a:r>
              <a:rPr lang="en-IE" sz="2800" b="1" dirty="0" smtClean="0"/>
              <a:t>  Cosmic prediction:  the big bang</a:t>
            </a:r>
            <a:endParaRPr lang="en-GB" sz="2800" b="1" dirty="0"/>
          </a:p>
        </p:txBody>
      </p:sp>
      <p:sp>
        <p:nvSpPr>
          <p:cNvPr id="12" name="Rectangle 4"/>
          <p:cNvSpPr txBox="1">
            <a:spLocks noChangeArrowheads="1"/>
          </p:cNvSpPr>
          <p:nvPr/>
        </p:nvSpPr>
        <p:spPr>
          <a:xfrm>
            <a:off x="191214" y="1886606"/>
            <a:ext cx="5748938" cy="3744416"/>
          </a:xfrm>
          <a:prstGeom prst="rect">
            <a:avLst/>
          </a:prstGeom>
        </p:spPr>
        <p:txBody>
          <a:bodyPr/>
          <a:lstStyle>
            <a:lvl1pPr marL="342900" indent="-342900" algn="l" rtl="0" eaLnBrk="0" fontAlgn="base" hangingPunct="0">
              <a:spcBef>
                <a:spcPct val="20000"/>
              </a:spcBef>
              <a:spcAft>
                <a:spcPct val="0"/>
              </a:spcAft>
              <a:buSzPct val="85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SzPct val="7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SzPct val="7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r>
              <a:rPr lang="en-IE" sz="2000" b="1" kern="0" dirty="0" err="1"/>
              <a:t>Lemaître</a:t>
            </a:r>
            <a:r>
              <a:rPr lang="en-IE" sz="2000" b="1" kern="0" dirty="0"/>
              <a:t> </a:t>
            </a:r>
            <a:r>
              <a:rPr lang="en-IE" sz="2000" b="1" kern="0" dirty="0" smtClean="0"/>
              <a:t>1931</a:t>
            </a:r>
            <a:r>
              <a:rPr lang="en-IE" sz="2000" kern="0" dirty="0" smtClean="0"/>
              <a:t>: expanding </a:t>
            </a:r>
            <a:r>
              <a:rPr lang="en-IE" sz="2000" i="1" kern="0" dirty="0" smtClean="0"/>
              <a:t>U </a:t>
            </a:r>
            <a:r>
              <a:rPr lang="en-IE" sz="2000" kern="0" dirty="0" smtClean="0"/>
              <a:t>smaller in the past</a:t>
            </a:r>
          </a:p>
          <a:p>
            <a:pPr marL="0" indent="0" eaLnBrk="1" hangingPunct="1">
              <a:buFontTx/>
              <a:buNone/>
            </a:pPr>
            <a:endParaRPr lang="en-IE" sz="2400" kern="0" dirty="0" smtClean="0"/>
          </a:p>
          <a:p>
            <a:pPr eaLnBrk="1" hangingPunct="1"/>
            <a:r>
              <a:rPr lang="en-IE" sz="2000" u="sng" kern="0" dirty="0" smtClean="0"/>
              <a:t>Extrapolate</a:t>
            </a:r>
            <a:r>
              <a:rPr lang="en-IE" sz="2000" kern="0" dirty="0" smtClean="0"/>
              <a:t> to very early epochs</a:t>
            </a:r>
          </a:p>
          <a:p>
            <a:pPr marL="0" indent="0" eaLnBrk="1" hangingPunct="1">
              <a:buFontTx/>
              <a:buNone/>
            </a:pPr>
            <a:endParaRPr lang="en-IE" sz="2000" u="sng" kern="0" dirty="0" smtClean="0"/>
          </a:p>
          <a:p>
            <a:pPr eaLnBrk="1" hangingPunct="1"/>
            <a:r>
              <a:rPr lang="en-IE" sz="2000" kern="0" dirty="0" smtClean="0"/>
              <a:t>Extremely dense, extremely hot</a:t>
            </a:r>
          </a:p>
          <a:p>
            <a:pPr marL="0" indent="0" eaLnBrk="1" hangingPunct="1">
              <a:buFontTx/>
              <a:buNone/>
            </a:pPr>
            <a:endParaRPr lang="en-IE" sz="2000" b="1" kern="0" dirty="0" smtClean="0"/>
          </a:p>
          <a:p>
            <a:pPr eaLnBrk="1" hangingPunct="1"/>
            <a:r>
              <a:rPr lang="en-IE" sz="2000" kern="0" dirty="0" smtClean="0"/>
              <a:t>Expanding and cooling ever since</a:t>
            </a:r>
          </a:p>
          <a:p>
            <a:pPr eaLnBrk="1" hangingPunct="1"/>
            <a:endParaRPr lang="en-IE" sz="2000" b="1" kern="0" dirty="0" smtClean="0"/>
          </a:p>
          <a:p>
            <a:pPr eaLnBrk="1" hangingPunct="1"/>
            <a:r>
              <a:rPr lang="en-IE" sz="2000" u="sng" kern="0" dirty="0" smtClean="0"/>
              <a:t>‘Fireworks beginning’ at </a:t>
            </a:r>
            <a:r>
              <a:rPr lang="en-IE" sz="2000" i="1" u="sng" kern="0" dirty="0" smtClean="0"/>
              <a:t>R</a:t>
            </a:r>
            <a:r>
              <a:rPr lang="en-IE" sz="2000" u="sng" kern="0" dirty="0" smtClean="0"/>
              <a:t> = 0?</a:t>
            </a:r>
          </a:p>
        </p:txBody>
      </p:sp>
      <p:graphicFrame>
        <p:nvGraphicFramePr>
          <p:cNvPr id="6" name="Object 5"/>
          <p:cNvGraphicFramePr>
            <a:graphicFrameLocks noGrp="1" noChangeAspect="1"/>
          </p:cNvGraphicFramePr>
          <p:nvPr>
            <p:extLst>
              <p:ext uri="{D42A27DB-BD31-4B8C-83A1-F6EECF244321}">
                <p14:modId xmlns:p14="http://schemas.microsoft.com/office/powerpoint/2010/main" val="3168367386"/>
              </p:ext>
            </p:extLst>
          </p:nvPr>
        </p:nvGraphicFramePr>
        <p:xfrm>
          <a:off x="7380312" y="260648"/>
          <a:ext cx="1503363" cy="2200275"/>
        </p:xfrm>
        <a:graphic>
          <a:graphicData uri="http://schemas.openxmlformats.org/presentationml/2006/ole">
            <mc:AlternateContent xmlns:mc="http://schemas.openxmlformats.org/markup-compatibility/2006">
              <mc:Choice xmlns:v="urn:schemas-microsoft-com:vml" Requires="v">
                <p:oleObj spid="_x0000_s211669" name="Photo Editor Photo" r:id="rId4" imgW="13076190" imgH="19133333" progId="">
                  <p:embed/>
                </p:oleObj>
              </mc:Choice>
              <mc:Fallback>
                <p:oleObj name="Photo Editor Photo" r:id="rId4" imgW="13076190" imgH="19133333" progId="">
                  <p:embed/>
                  <p:pic>
                    <p:nvPicPr>
                      <p:cNvPr id="0" name="Object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260648"/>
                        <a:ext cx="1503363"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p:nvPr/>
        </p:nvSpPr>
        <p:spPr>
          <a:xfrm>
            <a:off x="7092280" y="2719331"/>
            <a:ext cx="1915076" cy="338554"/>
          </a:xfrm>
          <a:prstGeom prst="rect">
            <a:avLst/>
          </a:prstGeom>
        </p:spPr>
        <p:txBody>
          <a:bodyPr wrap="none">
            <a:spAutoFit/>
          </a:bodyPr>
          <a:lstStyle/>
          <a:p>
            <a:pPr eaLnBrk="0" hangingPunct="0"/>
            <a:r>
              <a:rPr lang="en-IE" sz="1600" i="1" dirty="0"/>
              <a:t>Fr Georges </a:t>
            </a:r>
            <a:r>
              <a:rPr lang="en-GB" sz="1600" i="1" dirty="0" err="1"/>
              <a:t>Lemaître</a:t>
            </a:r>
            <a:endParaRPr lang="en-IE" sz="1600" i="1" dirty="0"/>
          </a:p>
        </p:txBody>
      </p:sp>
      <p:sp>
        <p:nvSpPr>
          <p:cNvPr id="10" name="TextBox 9"/>
          <p:cNvSpPr txBox="1"/>
          <p:nvPr/>
        </p:nvSpPr>
        <p:spPr>
          <a:xfrm>
            <a:off x="1331640" y="5848408"/>
            <a:ext cx="4370107" cy="677108"/>
          </a:xfrm>
          <a:prstGeom prst="rect">
            <a:avLst/>
          </a:prstGeom>
          <a:noFill/>
        </p:spPr>
        <p:txBody>
          <a:bodyPr wrap="none" rtlCol="0">
            <a:spAutoFit/>
          </a:bodyPr>
          <a:lstStyle/>
          <a:p>
            <a:r>
              <a:rPr lang="en-IE" sz="2000" b="1" dirty="0" smtClean="0"/>
              <a:t>Not endorsed </a:t>
            </a:r>
            <a:r>
              <a:rPr lang="en-IE" sz="2000" b="1" dirty="0"/>
              <a:t>by </a:t>
            </a:r>
            <a:r>
              <a:rPr lang="en-IE" sz="2000" b="1" dirty="0" smtClean="0"/>
              <a:t>community (1930-60)</a:t>
            </a:r>
          </a:p>
          <a:p>
            <a:r>
              <a:rPr lang="en-IE" sz="1800" i="1" dirty="0" smtClean="0"/>
              <a:t>        Simplified models: </a:t>
            </a:r>
            <a:r>
              <a:rPr lang="en-GB" sz="1800" i="1" dirty="0"/>
              <a:t>t</a:t>
            </a:r>
            <a:r>
              <a:rPr lang="en-GB" sz="1800" i="1" dirty="0" smtClean="0"/>
              <a:t>imescale problem</a:t>
            </a:r>
            <a:endParaRPr lang="en-GB" sz="1800" i="1" dirty="0"/>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5911" y="3299519"/>
            <a:ext cx="2413305" cy="2812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162109" y="6186962"/>
            <a:ext cx="2864887" cy="369332"/>
          </a:xfrm>
          <a:prstGeom prst="rect">
            <a:avLst/>
          </a:prstGeom>
          <a:noFill/>
        </p:spPr>
        <p:txBody>
          <a:bodyPr wrap="none" rtlCol="0">
            <a:spAutoFit/>
          </a:bodyPr>
          <a:lstStyle/>
          <a:p>
            <a:r>
              <a:rPr lang="en-IE" sz="1800" dirty="0"/>
              <a:t>Later called   </a:t>
            </a:r>
            <a:r>
              <a:rPr lang="en-IE" sz="1800" i="1" u="sng" dirty="0"/>
              <a:t>‘</a:t>
            </a:r>
            <a:r>
              <a:rPr lang="en-IE" sz="1800" b="1" i="1" u="sng" dirty="0"/>
              <a:t>The big bang</a:t>
            </a:r>
            <a:r>
              <a:rPr lang="en-IE" sz="1800" b="1" i="1" u="sng" dirty="0" smtClean="0"/>
              <a:t>’</a:t>
            </a:r>
            <a:endParaRPr lang="en-IE" sz="1800" b="1" i="1" u="sng" dirty="0"/>
          </a:p>
        </p:txBody>
      </p:sp>
    </p:spTree>
    <p:extLst>
      <p:ext uri="{BB962C8B-B14F-4D97-AF65-F5344CB8AC3E}">
        <p14:creationId xmlns:p14="http://schemas.microsoft.com/office/powerpoint/2010/main" val="12713654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descr="Large confetti"/>
          <p:cNvSpPr>
            <a:spLocks noGrp="1" noChangeArrowheads="1"/>
          </p:cNvSpPr>
          <p:nvPr>
            <p:ph type="title"/>
          </p:nvPr>
        </p:nvSpPr>
        <p:spPr>
          <a:xfrm>
            <a:off x="1187625" y="836712"/>
            <a:ext cx="6584582" cy="762000"/>
          </a:xfrm>
        </p:spPr>
        <p:txBody>
          <a:bodyPr/>
          <a:lstStyle/>
          <a:p>
            <a:pPr eaLnBrk="1" hangingPunct="1"/>
            <a:r>
              <a:rPr lang="en-IE" sz="3600" dirty="0" smtClean="0"/>
              <a:t>        A new line of evidence </a:t>
            </a:r>
            <a:endParaRPr lang="en-GB" sz="3600" i="1" dirty="0" smtClean="0"/>
          </a:p>
        </p:txBody>
      </p:sp>
      <p:graphicFrame>
        <p:nvGraphicFramePr>
          <p:cNvPr id="7170" name="Object 3"/>
          <p:cNvGraphicFramePr>
            <a:graphicFrameLocks noGrp="1" noChangeAspect="1"/>
          </p:cNvGraphicFramePr>
          <p:nvPr>
            <p:ph type="body" sz="half" idx="1"/>
          </p:nvPr>
        </p:nvGraphicFramePr>
        <p:xfrm>
          <a:off x="7020272" y="1700808"/>
          <a:ext cx="1530350" cy="2057400"/>
        </p:xfrm>
        <a:graphic>
          <a:graphicData uri="http://schemas.openxmlformats.org/presentationml/2006/ole">
            <mc:AlternateContent xmlns:mc="http://schemas.openxmlformats.org/markup-compatibility/2006">
              <mc:Choice xmlns:v="urn:schemas-microsoft-com:vml" Requires="v">
                <p:oleObj spid="_x0000_s219575" name="Photo Editor Photo" r:id="rId3" imgW="1609524" imgH="2161905" progId="">
                  <p:embed/>
                </p:oleObj>
              </mc:Choice>
              <mc:Fallback>
                <p:oleObj name="Photo Editor Photo" r:id="rId3" imgW="1609524" imgH="2161905"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1700808"/>
                        <a:ext cx="1530350" cy="205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2" name="Rectangle 4"/>
          <p:cNvSpPr>
            <a:spLocks noGrp="1" noChangeArrowheads="1"/>
          </p:cNvSpPr>
          <p:nvPr>
            <p:ph type="body" sz="half" idx="2"/>
          </p:nvPr>
        </p:nvSpPr>
        <p:spPr>
          <a:xfrm>
            <a:off x="0" y="1616656"/>
            <a:ext cx="6588224" cy="5105918"/>
          </a:xfrm>
        </p:spPr>
        <p:txBody>
          <a:bodyPr/>
          <a:lstStyle/>
          <a:p>
            <a:pPr eaLnBrk="1" hangingPunct="1">
              <a:lnSpc>
                <a:spcPct val="90000"/>
              </a:lnSpc>
              <a:buFontTx/>
              <a:buNone/>
            </a:pPr>
            <a:endParaRPr lang="en-IE" sz="2400" dirty="0" smtClean="0"/>
          </a:p>
          <a:p>
            <a:pPr eaLnBrk="1" hangingPunct="1">
              <a:lnSpc>
                <a:spcPct val="90000"/>
              </a:lnSpc>
            </a:pPr>
            <a:r>
              <a:rPr lang="en-IE" sz="2000" b="1" dirty="0" smtClean="0"/>
              <a:t>Gamow and nuclear </a:t>
            </a:r>
            <a:r>
              <a:rPr lang="en-IE" sz="2000" b="1" dirty="0"/>
              <a:t>physics </a:t>
            </a:r>
            <a:r>
              <a:rPr lang="en-IE" sz="2000" b="1" dirty="0" smtClean="0"/>
              <a:t>(1940s)</a:t>
            </a:r>
          </a:p>
          <a:p>
            <a:pPr marL="0" indent="0" eaLnBrk="1" hangingPunct="1">
              <a:lnSpc>
                <a:spcPct val="90000"/>
              </a:lnSpc>
              <a:buNone/>
            </a:pPr>
            <a:r>
              <a:rPr lang="en-IE" sz="2000" i="1" dirty="0" smtClean="0"/>
              <a:t>       </a:t>
            </a:r>
            <a:r>
              <a:rPr lang="en-IE" sz="1800" i="1" dirty="0" smtClean="0"/>
              <a:t>Student of </a:t>
            </a:r>
            <a:r>
              <a:rPr lang="en-IE" sz="1800" i="1" dirty="0"/>
              <a:t>F</a:t>
            </a:r>
            <a:r>
              <a:rPr lang="en-IE" sz="1800" i="1" dirty="0" smtClean="0"/>
              <a:t>riedman</a:t>
            </a:r>
          </a:p>
          <a:p>
            <a:pPr eaLnBrk="1" hangingPunct="1">
              <a:lnSpc>
                <a:spcPct val="90000"/>
              </a:lnSpc>
            </a:pPr>
            <a:endParaRPr lang="en-IE" sz="1800" i="1" dirty="0"/>
          </a:p>
          <a:p>
            <a:pPr eaLnBrk="1" hangingPunct="1">
              <a:lnSpc>
                <a:spcPct val="90000"/>
              </a:lnSpc>
            </a:pPr>
            <a:r>
              <a:rPr lang="en-IE" sz="2000" b="1" dirty="0" smtClean="0"/>
              <a:t>How were </a:t>
            </a:r>
            <a:r>
              <a:rPr lang="en-IE" sz="2000" b="1" dirty="0"/>
              <a:t>the chemical elements </a:t>
            </a:r>
            <a:r>
              <a:rPr lang="en-IE" sz="2000" b="1" dirty="0" smtClean="0"/>
              <a:t>formed?</a:t>
            </a:r>
            <a:endParaRPr lang="en-IE" sz="2000" b="1" dirty="0"/>
          </a:p>
          <a:p>
            <a:pPr marL="0" indent="0" eaLnBrk="1" hangingPunct="1">
              <a:lnSpc>
                <a:spcPct val="90000"/>
              </a:lnSpc>
              <a:buNone/>
            </a:pPr>
            <a:r>
              <a:rPr lang="en-IE" sz="1800" i="1" dirty="0" smtClean="0"/>
              <a:t>      Problems with stellar nucleosynthesis</a:t>
            </a:r>
            <a:endParaRPr lang="en-IE" sz="1800" i="1" dirty="0"/>
          </a:p>
          <a:p>
            <a:pPr marL="0" indent="0" eaLnBrk="1" hangingPunct="1">
              <a:lnSpc>
                <a:spcPct val="90000"/>
              </a:lnSpc>
              <a:buNone/>
            </a:pPr>
            <a:endParaRPr lang="en-IE" sz="2400" dirty="0" smtClean="0"/>
          </a:p>
          <a:p>
            <a:pPr eaLnBrk="1" hangingPunct="1">
              <a:lnSpc>
                <a:spcPct val="90000"/>
              </a:lnSpc>
            </a:pPr>
            <a:r>
              <a:rPr lang="en-IE" sz="2000" b="1" dirty="0" smtClean="0"/>
              <a:t>Elements formed in the infant hot universe?</a:t>
            </a:r>
          </a:p>
          <a:p>
            <a:pPr marL="0" indent="0" eaLnBrk="1" hangingPunct="1">
              <a:lnSpc>
                <a:spcPct val="90000"/>
              </a:lnSpc>
              <a:buNone/>
            </a:pPr>
            <a:r>
              <a:rPr lang="en-IE" sz="2000" i="1" dirty="0" smtClean="0"/>
              <a:t>     </a:t>
            </a:r>
            <a:r>
              <a:rPr lang="en-IE" sz="1800" i="1" dirty="0" smtClean="0"/>
              <a:t>Theory predicts U = 75% Hydrogen,  25% Helium</a:t>
            </a:r>
          </a:p>
          <a:p>
            <a:pPr marL="0" indent="0" eaLnBrk="1" hangingPunct="1">
              <a:lnSpc>
                <a:spcPct val="90000"/>
              </a:lnSpc>
              <a:buNone/>
            </a:pPr>
            <a:r>
              <a:rPr lang="en-IE" sz="2000" i="1" dirty="0" smtClean="0"/>
              <a:t> </a:t>
            </a:r>
          </a:p>
          <a:p>
            <a:pPr eaLnBrk="1" hangingPunct="1">
              <a:lnSpc>
                <a:spcPct val="90000"/>
              </a:lnSpc>
            </a:pPr>
            <a:r>
              <a:rPr lang="en-IE" sz="2000" b="1" dirty="0" smtClean="0"/>
              <a:t>Agreement with observation</a:t>
            </a:r>
          </a:p>
          <a:p>
            <a:pPr marL="0" indent="0" eaLnBrk="1" hangingPunct="1">
              <a:lnSpc>
                <a:spcPct val="90000"/>
              </a:lnSpc>
              <a:buNone/>
            </a:pPr>
            <a:r>
              <a:rPr lang="en-IE" sz="2400" b="1" dirty="0" smtClean="0"/>
              <a:t>     </a:t>
            </a:r>
            <a:r>
              <a:rPr lang="en-IE" sz="1800" i="1" dirty="0" smtClean="0"/>
              <a:t>Support </a:t>
            </a:r>
            <a:r>
              <a:rPr lang="en-IE" sz="1800" i="1" dirty="0" smtClean="0"/>
              <a:t>for </a:t>
            </a:r>
            <a:r>
              <a:rPr lang="en-IE" sz="1800" i="1" dirty="0" smtClean="0"/>
              <a:t>big bang </a:t>
            </a:r>
            <a:r>
              <a:rPr lang="en-IE" sz="1800" i="1" dirty="0" smtClean="0"/>
              <a:t>model?</a:t>
            </a:r>
            <a:r>
              <a:rPr lang="en-IE" sz="2400" dirty="0" smtClean="0"/>
              <a:t>		</a:t>
            </a:r>
            <a:r>
              <a:rPr lang="en-IE" sz="2000" dirty="0" smtClean="0"/>
              <a:t>					</a:t>
            </a:r>
            <a:endParaRPr lang="en-GB" sz="2000" dirty="0" smtClean="0"/>
          </a:p>
        </p:txBody>
      </p:sp>
      <p:sp>
        <p:nvSpPr>
          <p:cNvPr id="7173" name="Text Box 5"/>
          <p:cNvSpPr txBox="1">
            <a:spLocks noChangeArrowheads="1"/>
          </p:cNvSpPr>
          <p:nvPr/>
        </p:nvSpPr>
        <p:spPr bwMode="auto">
          <a:xfrm>
            <a:off x="6876256" y="3861048"/>
            <a:ext cx="1791901" cy="369332"/>
          </a:xfrm>
          <a:prstGeom prst="rect">
            <a:avLst/>
          </a:prstGeom>
          <a:noFill/>
          <a:ln w="9525">
            <a:noFill/>
            <a:miter lim="800000"/>
            <a:headEnd/>
            <a:tailEnd/>
          </a:ln>
        </p:spPr>
        <p:txBody>
          <a:bodyPr wrap="none">
            <a:spAutoFit/>
          </a:bodyPr>
          <a:lstStyle/>
          <a:p>
            <a:r>
              <a:rPr lang="en-IE" sz="1800" i="1" dirty="0"/>
              <a:t>Georges Gamow </a:t>
            </a:r>
            <a:endParaRPr lang="en-GB" sz="1800" i="1" dirty="0"/>
          </a:p>
        </p:txBody>
      </p:sp>
      <p:pic>
        <p:nvPicPr>
          <p:cNvPr id="7174" name="Picture 9" descr="bigbang image"/>
          <p:cNvPicPr>
            <a:picLocks noChangeAspect="1" noChangeArrowheads="1"/>
          </p:cNvPicPr>
          <p:nvPr/>
        </p:nvPicPr>
        <p:blipFill>
          <a:blip r:embed="rId5" cstate="print"/>
          <a:srcRect/>
          <a:stretch>
            <a:fillRect/>
          </a:stretch>
        </p:blipFill>
        <p:spPr bwMode="auto">
          <a:xfrm>
            <a:off x="6876256" y="4653136"/>
            <a:ext cx="1905000" cy="1666875"/>
          </a:xfrm>
          <a:prstGeom prst="rect">
            <a:avLst/>
          </a:prstGeom>
          <a:noFill/>
          <a:ln w="9525">
            <a:noFill/>
            <a:miter lim="800000"/>
            <a:headEnd/>
            <a:tailEnd/>
          </a:ln>
        </p:spPr>
      </p:pic>
      <p:sp>
        <p:nvSpPr>
          <p:cNvPr id="2" name="TextBox 1"/>
          <p:cNvSpPr txBox="1"/>
          <p:nvPr/>
        </p:nvSpPr>
        <p:spPr>
          <a:xfrm>
            <a:off x="2411760" y="6320011"/>
            <a:ext cx="3368230" cy="400110"/>
          </a:xfrm>
          <a:prstGeom prst="rect">
            <a:avLst/>
          </a:prstGeom>
          <a:noFill/>
        </p:spPr>
        <p:txBody>
          <a:bodyPr wrap="none" rtlCol="0">
            <a:spAutoFit/>
          </a:bodyPr>
          <a:lstStyle/>
          <a:p>
            <a:r>
              <a:rPr lang="en-IE" sz="2000" b="1" i="1" u="sng" dirty="0"/>
              <a:t>Heavier atoms formed in </a:t>
            </a:r>
            <a:r>
              <a:rPr lang="en-IE" sz="2000" b="1" i="1" u="sng" dirty="0" smtClean="0"/>
              <a:t>stars</a:t>
            </a:r>
            <a:endParaRPr lang="en-IE" sz="2000" b="1" i="1" u="sng"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descr="Large confetti"/>
          <p:cNvSpPr>
            <a:spLocks noGrp="1" noChangeArrowheads="1"/>
          </p:cNvSpPr>
          <p:nvPr>
            <p:ph type="title"/>
          </p:nvPr>
        </p:nvSpPr>
        <p:spPr>
          <a:xfrm>
            <a:off x="1187624" y="692696"/>
            <a:ext cx="7518920" cy="762000"/>
          </a:xfrm>
        </p:spPr>
        <p:txBody>
          <a:bodyPr/>
          <a:lstStyle/>
          <a:p>
            <a:pPr eaLnBrk="1" hangingPunct="1"/>
            <a:r>
              <a:rPr lang="en-IE" sz="3600" dirty="0" smtClean="0"/>
              <a:t> Bonus: </a:t>
            </a:r>
            <a:r>
              <a:rPr lang="en-IE" sz="3600" dirty="0" smtClean="0"/>
              <a:t>a curious prediction</a:t>
            </a:r>
            <a:endParaRPr lang="en-GB" sz="3600" dirty="0" smtClean="0"/>
          </a:p>
        </p:txBody>
      </p:sp>
      <p:graphicFrame>
        <p:nvGraphicFramePr>
          <p:cNvPr id="8194" name="Object 3"/>
          <p:cNvGraphicFramePr>
            <a:graphicFrameLocks noGrp="1" noChangeAspect="1"/>
          </p:cNvGraphicFramePr>
          <p:nvPr>
            <p:ph type="body" sz="half" idx="1"/>
            <p:extLst>
              <p:ext uri="{D42A27DB-BD31-4B8C-83A1-F6EECF244321}">
                <p14:modId xmlns:p14="http://schemas.microsoft.com/office/powerpoint/2010/main" val="374303236"/>
              </p:ext>
            </p:extLst>
          </p:nvPr>
        </p:nvGraphicFramePr>
        <p:xfrm>
          <a:off x="6012160" y="1864375"/>
          <a:ext cx="2667000" cy="2637874"/>
        </p:xfrm>
        <a:graphic>
          <a:graphicData uri="http://schemas.openxmlformats.org/presentationml/2006/ole">
            <mc:AlternateContent xmlns:mc="http://schemas.openxmlformats.org/markup-compatibility/2006">
              <mc:Choice xmlns:v="urn:schemas-microsoft-com:vml" Requires="v">
                <p:oleObj spid="_x0000_s220599" name="Photo Editor Photo" r:id="rId3" imgW="6190476" imgH="5238095" progId="">
                  <p:embed/>
                </p:oleObj>
              </mc:Choice>
              <mc:Fallback>
                <p:oleObj name="Photo Editor Photo" r:id="rId3" imgW="6190476" imgH="5238095"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864375"/>
                        <a:ext cx="2667000" cy="26378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6" name="Rectangle 4"/>
          <p:cNvSpPr>
            <a:spLocks noGrp="1" noChangeArrowheads="1"/>
          </p:cNvSpPr>
          <p:nvPr>
            <p:ph type="body" sz="half" idx="2"/>
          </p:nvPr>
        </p:nvSpPr>
        <p:spPr>
          <a:xfrm>
            <a:off x="59117" y="2132856"/>
            <a:ext cx="6624736" cy="3749576"/>
          </a:xfrm>
        </p:spPr>
        <p:txBody>
          <a:bodyPr/>
          <a:lstStyle/>
          <a:p>
            <a:pPr eaLnBrk="1" hangingPunct="1">
              <a:lnSpc>
                <a:spcPct val="90000"/>
              </a:lnSpc>
            </a:pPr>
            <a:r>
              <a:rPr lang="en-IE" sz="2000" b="1" dirty="0"/>
              <a:t>I</a:t>
            </a:r>
            <a:r>
              <a:rPr lang="en-IE" sz="2000" b="1" dirty="0" smtClean="0"/>
              <a:t>nfant universe very hot </a:t>
            </a:r>
          </a:p>
          <a:p>
            <a:pPr eaLnBrk="1" hangingPunct="1">
              <a:lnSpc>
                <a:spcPct val="90000"/>
              </a:lnSpc>
            </a:pPr>
            <a:endParaRPr lang="en-IE" sz="2400" dirty="0"/>
          </a:p>
          <a:p>
            <a:pPr eaLnBrk="1" hangingPunct="1">
              <a:lnSpc>
                <a:spcPct val="90000"/>
              </a:lnSpc>
            </a:pPr>
            <a:r>
              <a:rPr lang="en-IE" sz="2000" b="1" dirty="0" smtClean="0"/>
              <a:t>Dominated by radiation</a:t>
            </a:r>
          </a:p>
          <a:p>
            <a:pPr eaLnBrk="1" hangingPunct="1">
              <a:lnSpc>
                <a:spcPct val="90000"/>
              </a:lnSpc>
            </a:pPr>
            <a:endParaRPr lang="en-IE" sz="2400" dirty="0" smtClean="0"/>
          </a:p>
          <a:p>
            <a:pPr eaLnBrk="1" hangingPunct="1">
              <a:lnSpc>
                <a:spcPct val="90000"/>
              </a:lnSpc>
            </a:pPr>
            <a:r>
              <a:rPr lang="en-IE" sz="2000" b="1" dirty="0" smtClean="0"/>
              <a:t>Radiation still </a:t>
            </a:r>
            <a:r>
              <a:rPr lang="en-IE" sz="2000" b="1" dirty="0"/>
              <a:t>observable today</a:t>
            </a:r>
            <a:r>
              <a:rPr lang="en-IE" sz="2000" b="1" dirty="0" smtClean="0"/>
              <a:t>?</a:t>
            </a:r>
          </a:p>
          <a:p>
            <a:pPr marL="0" indent="0" eaLnBrk="1" hangingPunct="1">
              <a:lnSpc>
                <a:spcPct val="90000"/>
              </a:lnSpc>
              <a:buNone/>
            </a:pPr>
            <a:r>
              <a:rPr lang="en-IE" sz="2000" i="1" dirty="0" smtClean="0"/>
              <a:t>     </a:t>
            </a:r>
            <a:r>
              <a:rPr lang="en-IE" sz="1800" i="1" dirty="0" smtClean="0"/>
              <a:t>Low temp, microwave frequency</a:t>
            </a:r>
            <a:endParaRPr lang="en-IE" sz="1800" dirty="0" smtClean="0"/>
          </a:p>
          <a:p>
            <a:pPr eaLnBrk="1" hangingPunct="1">
              <a:lnSpc>
                <a:spcPct val="90000"/>
              </a:lnSpc>
            </a:pPr>
            <a:endParaRPr lang="en-IE" sz="2400" dirty="0" smtClean="0"/>
          </a:p>
          <a:p>
            <a:pPr eaLnBrk="1" hangingPunct="1">
              <a:lnSpc>
                <a:spcPct val="90000"/>
              </a:lnSpc>
            </a:pPr>
            <a:r>
              <a:rPr lang="en-IE" sz="2000" b="1" dirty="0" smtClean="0"/>
              <a:t>A fossil from the early universe! </a:t>
            </a:r>
          </a:p>
          <a:p>
            <a:pPr marL="0" indent="0" eaLnBrk="1" hangingPunct="1">
              <a:lnSpc>
                <a:spcPct val="90000"/>
              </a:lnSpc>
              <a:buNone/>
            </a:pPr>
            <a:r>
              <a:rPr lang="en-IE" sz="2000" i="1" dirty="0" smtClean="0"/>
              <a:t>     </a:t>
            </a:r>
            <a:r>
              <a:rPr lang="en-IE" sz="1800" i="1" dirty="0" smtClean="0"/>
              <a:t>Released when atoms formed </a:t>
            </a:r>
            <a:r>
              <a:rPr lang="en-IE" sz="1800" i="1" dirty="0"/>
              <a:t> </a:t>
            </a:r>
            <a:r>
              <a:rPr lang="en-IE" sz="1800" i="1" dirty="0" smtClean="0"/>
              <a:t>(</a:t>
            </a:r>
            <a:r>
              <a:rPr lang="en-IE" sz="1800" i="1" dirty="0"/>
              <a:t>300,000 </a:t>
            </a:r>
            <a:r>
              <a:rPr lang="en-IE" sz="1800" i="1" dirty="0" err="1"/>
              <a:t>yr</a:t>
            </a:r>
            <a:r>
              <a:rPr lang="en-IE" sz="1800" i="1" dirty="0"/>
              <a:t>)</a:t>
            </a:r>
            <a:endParaRPr lang="en-IE" sz="1800" dirty="0"/>
          </a:p>
          <a:p>
            <a:pPr marL="0" indent="0" eaLnBrk="1" hangingPunct="1">
              <a:lnSpc>
                <a:spcPct val="90000"/>
              </a:lnSpc>
              <a:buNone/>
            </a:pPr>
            <a:r>
              <a:rPr lang="en-IE" sz="2000" i="1" dirty="0" smtClean="0"/>
              <a:t>	</a:t>
            </a:r>
          </a:p>
        </p:txBody>
      </p:sp>
      <p:sp>
        <p:nvSpPr>
          <p:cNvPr id="8197" name="Text Box 5"/>
          <p:cNvSpPr txBox="1">
            <a:spLocks noChangeArrowheads="1"/>
          </p:cNvSpPr>
          <p:nvPr/>
        </p:nvSpPr>
        <p:spPr bwMode="auto">
          <a:xfrm>
            <a:off x="5940102" y="4653865"/>
            <a:ext cx="2838450" cy="366713"/>
          </a:xfrm>
          <a:prstGeom prst="rect">
            <a:avLst/>
          </a:prstGeom>
          <a:noFill/>
          <a:ln w="9525">
            <a:noFill/>
            <a:miter lim="800000"/>
            <a:headEnd/>
            <a:tailEnd/>
          </a:ln>
        </p:spPr>
        <p:txBody>
          <a:bodyPr wrap="none">
            <a:spAutoFit/>
          </a:bodyPr>
          <a:lstStyle/>
          <a:p>
            <a:r>
              <a:rPr lang="en-IE" sz="1800" i="1" dirty="0" err="1"/>
              <a:t>Alpher</a:t>
            </a:r>
            <a:r>
              <a:rPr lang="en-IE" sz="1800" i="1" dirty="0"/>
              <a:t>, Gamow and Herman</a:t>
            </a:r>
            <a:endParaRPr lang="en-GB" sz="1800" i="1" dirty="0"/>
          </a:p>
        </p:txBody>
      </p:sp>
      <p:sp>
        <p:nvSpPr>
          <p:cNvPr id="8201" name="TextBox 8"/>
          <p:cNvSpPr txBox="1">
            <a:spLocks noChangeArrowheads="1"/>
          </p:cNvSpPr>
          <p:nvPr/>
        </p:nvSpPr>
        <p:spPr bwMode="auto">
          <a:xfrm>
            <a:off x="827584" y="6059370"/>
            <a:ext cx="2089033" cy="461665"/>
          </a:xfrm>
          <a:prstGeom prst="rect">
            <a:avLst/>
          </a:prstGeom>
          <a:noFill/>
          <a:ln w="9525">
            <a:noFill/>
            <a:miter lim="800000"/>
            <a:headEnd/>
            <a:tailEnd/>
          </a:ln>
        </p:spPr>
        <p:txBody>
          <a:bodyPr wrap="none">
            <a:spAutoFit/>
          </a:bodyPr>
          <a:lstStyle/>
          <a:p>
            <a:r>
              <a:rPr lang="en-GB" dirty="0" smtClean="0"/>
              <a:t>   </a:t>
            </a:r>
            <a:r>
              <a:rPr lang="en-GB" sz="2000" b="1" i="1" u="sng" dirty="0" smtClean="0"/>
              <a:t>No-one </a:t>
            </a:r>
            <a:r>
              <a:rPr lang="en-GB" sz="2000" b="1" i="1" u="sng" dirty="0"/>
              <a:t>looked  </a:t>
            </a:r>
            <a:endParaRPr lang="en-GB" sz="2000" b="1" i="1" dirty="0"/>
          </a:p>
        </p:txBody>
      </p:sp>
      <p:pic>
        <p:nvPicPr>
          <p:cNvPr id="8" name="Picture 8"/>
          <p:cNvPicPr>
            <a:picLocks noChangeAspect="1" noChangeArrowheads="1"/>
          </p:cNvPicPr>
          <p:nvPr/>
        </p:nvPicPr>
        <p:blipFill>
          <a:blip r:embed="rId5" cstate="print"/>
          <a:srcRect/>
          <a:stretch>
            <a:fillRect/>
          </a:stretch>
        </p:blipFill>
        <p:spPr bwMode="auto">
          <a:xfrm>
            <a:off x="4657673" y="5704374"/>
            <a:ext cx="4454403" cy="10202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331640" y="188640"/>
            <a:ext cx="6553200" cy="1143000"/>
          </a:xfrm>
        </p:spPr>
        <p:txBody>
          <a:bodyPr/>
          <a:lstStyle/>
          <a:p>
            <a:pPr eaLnBrk="1" hangingPunct="1"/>
            <a:r>
              <a:rPr lang="en-IE" sz="3200" dirty="0" smtClean="0"/>
              <a:t>     </a:t>
            </a:r>
            <a:r>
              <a:rPr lang="en-IE" sz="3200" b="1" dirty="0" smtClean="0"/>
              <a:t>The steady-state universe (1948)</a:t>
            </a:r>
            <a:endParaRPr lang="en-GB" sz="3200" b="1" dirty="0" smtClean="0"/>
          </a:p>
        </p:txBody>
      </p:sp>
      <p:sp>
        <p:nvSpPr>
          <p:cNvPr id="20483" name="Rectangle 4"/>
          <p:cNvSpPr>
            <a:spLocks noGrp="1" noChangeArrowheads="1"/>
          </p:cNvSpPr>
          <p:nvPr>
            <p:ph idx="1"/>
          </p:nvPr>
        </p:nvSpPr>
        <p:spPr>
          <a:xfrm>
            <a:off x="0" y="1389166"/>
            <a:ext cx="5364088" cy="5381365"/>
          </a:xfrm>
        </p:spPr>
        <p:txBody>
          <a:bodyPr/>
          <a:lstStyle/>
          <a:p>
            <a:pPr marL="0" indent="0" eaLnBrk="1" hangingPunct="1">
              <a:buNone/>
            </a:pPr>
            <a:endParaRPr lang="en-US" sz="2000" dirty="0" smtClean="0"/>
          </a:p>
          <a:p>
            <a:pPr eaLnBrk="1" hangingPunct="1"/>
            <a:r>
              <a:rPr lang="en-US" sz="2000" b="1" dirty="0" smtClean="0"/>
              <a:t>Expanding but unchanging universe</a:t>
            </a:r>
            <a:endParaRPr lang="en-US" sz="1800" i="1" dirty="0" smtClean="0"/>
          </a:p>
          <a:p>
            <a:pPr marL="0" indent="0" eaLnBrk="1" hangingPunct="1">
              <a:buNone/>
            </a:pPr>
            <a:r>
              <a:rPr lang="en-US" sz="1800" i="1" dirty="0" smtClean="0"/>
              <a:t>       Time independent</a:t>
            </a:r>
          </a:p>
          <a:p>
            <a:pPr marL="0" indent="0" eaLnBrk="1" hangingPunct="1">
              <a:buNone/>
            </a:pPr>
            <a:r>
              <a:rPr lang="en-US" sz="1800" i="1" dirty="0" smtClean="0"/>
              <a:t>       No </a:t>
            </a:r>
            <a:r>
              <a:rPr lang="en-US" sz="1800" i="1" dirty="0"/>
              <a:t>extrapolation to early </a:t>
            </a:r>
            <a:r>
              <a:rPr lang="en-US" sz="1800" i="1" dirty="0" smtClean="0"/>
              <a:t>epochs necessary</a:t>
            </a:r>
          </a:p>
          <a:p>
            <a:pPr marL="0" indent="0" eaLnBrk="1" hangingPunct="1">
              <a:buNone/>
            </a:pPr>
            <a:r>
              <a:rPr lang="en-US" sz="1800" i="1" dirty="0" smtClean="0"/>
              <a:t>       No </a:t>
            </a:r>
            <a:r>
              <a:rPr lang="en-US" sz="1800" i="1" dirty="0"/>
              <a:t>beginning, no </a:t>
            </a:r>
            <a:r>
              <a:rPr lang="en-US" sz="1800" i="1" dirty="0" smtClean="0"/>
              <a:t>timescale paradox</a:t>
            </a:r>
            <a:endParaRPr lang="en-US" sz="1800" i="1" dirty="0"/>
          </a:p>
          <a:p>
            <a:pPr marL="0" indent="0" eaLnBrk="1" hangingPunct="1">
              <a:buNone/>
            </a:pPr>
            <a:endParaRPr lang="en-US" sz="1800" i="1" dirty="0" smtClean="0"/>
          </a:p>
          <a:p>
            <a:pPr eaLnBrk="1" hangingPunct="1"/>
            <a:r>
              <a:rPr lang="en-US" sz="2000" b="1" dirty="0" smtClean="0"/>
              <a:t>Requires continuous </a:t>
            </a:r>
            <a:r>
              <a:rPr lang="en-US" sz="2000" b="1" dirty="0"/>
              <a:t>creation of </a:t>
            </a:r>
            <a:r>
              <a:rPr lang="en-US" sz="2000" b="1" dirty="0" smtClean="0"/>
              <a:t>matter</a:t>
            </a:r>
          </a:p>
          <a:p>
            <a:pPr marL="0" indent="0" eaLnBrk="1" hangingPunct="1">
              <a:buNone/>
            </a:pPr>
            <a:r>
              <a:rPr lang="en-US" sz="2000" i="1" dirty="0" smtClean="0"/>
              <a:t>      </a:t>
            </a:r>
            <a:r>
              <a:rPr lang="en-US" sz="1800" i="1" dirty="0" smtClean="0"/>
              <a:t>Very </a:t>
            </a:r>
            <a:r>
              <a:rPr lang="en-US" sz="1800" i="1" dirty="0"/>
              <a:t>little matter required </a:t>
            </a:r>
            <a:endParaRPr lang="en-US" sz="1800" i="1" dirty="0" smtClean="0"/>
          </a:p>
          <a:p>
            <a:pPr marL="0" indent="0" eaLnBrk="1" hangingPunct="1">
              <a:buNone/>
            </a:pPr>
            <a:r>
              <a:rPr lang="en-US" sz="1800" i="1" dirty="0" smtClean="0"/>
              <a:t>      </a:t>
            </a:r>
            <a:endParaRPr lang="en-US" sz="2000" b="1" dirty="0" smtClean="0"/>
          </a:p>
          <a:p>
            <a:pPr eaLnBrk="1" hangingPunct="1"/>
            <a:r>
              <a:rPr lang="en-US" sz="2000" b="1" dirty="0" smtClean="0"/>
              <a:t>Replace </a:t>
            </a:r>
            <a:r>
              <a:rPr lang="en-GB" sz="2000" b="1" dirty="0" smtClean="0"/>
              <a:t>λ with creation term </a:t>
            </a:r>
            <a:r>
              <a:rPr lang="en-GB" sz="2000" dirty="0" smtClean="0"/>
              <a:t>(</a:t>
            </a:r>
            <a:r>
              <a:rPr lang="en-GB" sz="2000" dirty="0"/>
              <a:t>H</a:t>
            </a:r>
            <a:r>
              <a:rPr lang="en-GB" sz="2000" dirty="0" smtClean="0"/>
              <a:t>oyle)</a:t>
            </a:r>
            <a:endParaRPr lang="en-US" sz="1800" i="1" dirty="0" smtClean="0"/>
          </a:p>
          <a:p>
            <a:pPr marL="0" indent="0" eaLnBrk="1" hangingPunct="1">
              <a:buNone/>
            </a:pPr>
            <a:r>
              <a:rPr lang="en-US" sz="1800" i="1" dirty="0" smtClean="0"/>
              <a:t>       </a:t>
            </a:r>
          </a:p>
          <a:p>
            <a:pPr marL="0" indent="0" eaLnBrk="1" hangingPunct="1">
              <a:buNone/>
            </a:pPr>
            <a:endParaRPr lang="en-US" sz="1800" i="1" dirty="0"/>
          </a:p>
          <a:p>
            <a:pPr eaLnBrk="1" hangingPunct="1"/>
            <a:r>
              <a:rPr lang="en-US" sz="2000" b="1" dirty="0" smtClean="0"/>
              <a:t>Other steady-state models</a:t>
            </a:r>
          </a:p>
          <a:p>
            <a:pPr marL="0" indent="0" eaLnBrk="1" hangingPunct="1">
              <a:buNone/>
            </a:pPr>
            <a:r>
              <a:rPr lang="en-US" sz="1800" i="1" dirty="0" smtClean="0"/>
              <a:t>      Arrhenius, Thomson and </a:t>
            </a:r>
            <a:r>
              <a:rPr lang="en-US" sz="1800" i="1" u="sng" dirty="0" smtClean="0"/>
              <a:t>Einstein</a:t>
            </a:r>
          </a:p>
          <a:p>
            <a:pPr marL="0" indent="0" eaLnBrk="1" hangingPunct="1">
              <a:buNone/>
            </a:pPr>
            <a:endParaRPr lang="en-US" sz="2000" b="1" dirty="0" smtClean="0"/>
          </a:p>
          <a:p>
            <a:pPr marL="0" indent="0" eaLnBrk="1" hangingPunct="1">
              <a:buNone/>
            </a:pPr>
            <a:endParaRPr lang="en-US" sz="2000" b="1" dirty="0" smtClean="0"/>
          </a:p>
          <a:p>
            <a:pPr marL="0" indent="0" eaLnBrk="1" hangingPunct="1">
              <a:buNone/>
            </a:pPr>
            <a:r>
              <a:rPr lang="en-US" sz="1800" i="1" dirty="0" smtClean="0"/>
              <a:t>      </a:t>
            </a:r>
            <a:endParaRPr lang="en-US" sz="1800" i="1" dirty="0"/>
          </a:p>
          <a:p>
            <a:pPr marL="0" indent="0" eaLnBrk="1" hangingPunct="1">
              <a:buNone/>
            </a:pPr>
            <a:endParaRPr lang="en-US" sz="1800" i="1" dirty="0" smtClean="0"/>
          </a:p>
          <a:p>
            <a:pPr marL="0" indent="0" eaLnBrk="1" hangingPunct="1">
              <a:buNone/>
            </a:pPr>
            <a:endParaRPr lang="en-US" sz="1800" i="1" dirty="0" smtClean="0"/>
          </a:p>
          <a:p>
            <a:pPr marL="0" indent="0" eaLnBrk="1" hangingPunct="1">
              <a:buNone/>
            </a:pPr>
            <a:endParaRPr lang="en-US" sz="1800" i="1" dirty="0" smtClean="0"/>
          </a:p>
          <a:p>
            <a:pPr marL="0" indent="0" eaLnBrk="1" hangingPunct="1">
              <a:buNone/>
            </a:pPr>
            <a:endParaRPr lang="en-US" sz="1800" i="1" dirty="0"/>
          </a:p>
          <a:p>
            <a:pPr marL="0" indent="0" eaLnBrk="1" hangingPunct="1">
              <a:buNone/>
            </a:pPr>
            <a:endParaRPr lang="en-GB" sz="1800" i="1" dirty="0" smtClean="0"/>
          </a:p>
        </p:txBody>
      </p:sp>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sp>
        <p:nvSpPr>
          <p:cNvPr id="3" name="TextBox 2"/>
          <p:cNvSpPr txBox="1"/>
          <p:nvPr/>
        </p:nvSpPr>
        <p:spPr>
          <a:xfrm>
            <a:off x="6286806" y="6256476"/>
            <a:ext cx="2393604" cy="338554"/>
          </a:xfrm>
          <a:prstGeom prst="rect">
            <a:avLst/>
          </a:prstGeom>
          <a:noFill/>
        </p:spPr>
        <p:txBody>
          <a:bodyPr wrap="none" rtlCol="0">
            <a:spAutoFit/>
          </a:bodyPr>
          <a:lstStyle/>
          <a:p>
            <a:r>
              <a:rPr lang="en-GB" sz="1600" i="1" dirty="0" smtClean="0"/>
              <a:t>Hoyle and </a:t>
            </a:r>
            <a:r>
              <a:rPr lang="en-GB" sz="1600" i="1" dirty="0" err="1" smtClean="0"/>
              <a:t>Narlikar</a:t>
            </a:r>
            <a:r>
              <a:rPr lang="en-GB" sz="1600" i="1" dirty="0" smtClean="0"/>
              <a:t> (1962)</a:t>
            </a:r>
            <a:endParaRPr lang="en-GB" sz="1600" i="1" dirty="0"/>
          </a:p>
        </p:txBody>
      </p:sp>
      <p:sp>
        <p:nvSpPr>
          <p:cNvPr id="4" name="Rectangle 3"/>
          <p:cNvSpPr/>
          <p:nvPr/>
        </p:nvSpPr>
        <p:spPr>
          <a:xfrm>
            <a:off x="827584" y="4962654"/>
            <a:ext cx="2808312" cy="338554"/>
          </a:xfrm>
          <a:prstGeom prst="rect">
            <a:avLst/>
          </a:prstGeom>
        </p:spPr>
        <p:txBody>
          <a:bodyPr wrap="square">
            <a:spAutoFit/>
          </a:bodyPr>
          <a:lstStyle/>
          <a:p>
            <a:pPr eaLnBrk="1" hangingPunct="1">
              <a:buNone/>
            </a:pPr>
            <a:r>
              <a:rPr lang="en-GB" sz="1600" b="1" i="1" dirty="0" err="1">
                <a:cs typeface="Times New Roman" pitchFamily="18" charset="0"/>
              </a:rPr>
              <a:t>G</a:t>
            </a:r>
            <a:r>
              <a:rPr lang="en-GB" sz="1600" i="1" baseline="-30000" dirty="0" err="1">
                <a:cs typeface="Times New Roman" pitchFamily="18" charset="0"/>
              </a:rPr>
              <a:t>μν</a:t>
            </a:r>
            <a:r>
              <a:rPr lang="en-GB" sz="1600" dirty="0">
                <a:cs typeface="Times New Roman" pitchFamily="18" charset="0"/>
              </a:rPr>
              <a:t> </a:t>
            </a:r>
            <a:r>
              <a:rPr lang="en-IE" sz="1600" dirty="0">
                <a:cs typeface="Times New Roman" pitchFamily="18" charset="0"/>
              </a:rPr>
              <a:t> </a:t>
            </a:r>
            <a:r>
              <a:rPr lang="en-GB" sz="1600" dirty="0">
                <a:cs typeface="Times New Roman" pitchFamily="18" charset="0"/>
              </a:rPr>
              <a:t>+ </a:t>
            </a:r>
            <a:r>
              <a:rPr lang="en-GB" sz="1600" dirty="0" smtClean="0">
                <a:cs typeface="Times New Roman" pitchFamily="18" charset="0"/>
              </a:rPr>
              <a:t> </a:t>
            </a:r>
            <a:r>
              <a:rPr lang="en-GB" sz="1600" b="1" i="1" dirty="0" err="1" smtClean="0"/>
              <a:t>C</a:t>
            </a:r>
            <a:r>
              <a:rPr lang="en-GB" sz="1600" i="1" baseline="-25000" dirty="0" err="1" smtClean="0"/>
              <a:t>μν</a:t>
            </a:r>
            <a:r>
              <a:rPr lang="en-GB" sz="1600" i="1" baseline="-25000" dirty="0" smtClean="0"/>
              <a:t> </a:t>
            </a:r>
            <a:r>
              <a:rPr lang="en-GB" sz="1600" dirty="0" smtClean="0">
                <a:cs typeface="Times New Roman" pitchFamily="18" charset="0"/>
              </a:rPr>
              <a:t>  </a:t>
            </a:r>
            <a:r>
              <a:rPr lang="en-GB" sz="1600" i="1" dirty="0">
                <a:cs typeface="Times New Roman" pitchFamily="18" charset="0"/>
              </a:rPr>
              <a:t>=     </a:t>
            </a:r>
            <a:r>
              <a:rPr lang="en-GB" sz="1600" i="1" dirty="0" smtClean="0">
                <a:cs typeface="Times New Roman" pitchFamily="18" charset="0"/>
              </a:rPr>
              <a:t> - k</a:t>
            </a:r>
            <a:r>
              <a:rPr lang="en-GB" sz="1600" dirty="0" smtClean="0">
                <a:cs typeface="Times New Roman" pitchFamily="18" charset="0"/>
              </a:rPr>
              <a:t> </a:t>
            </a:r>
            <a:r>
              <a:rPr lang="en-GB" sz="1600" b="1" i="1" dirty="0" err="1" smtClean="0">
                <a:cs typeface="Times New Roman" pitchFamily="18" charset="0"/>
              </a:rPr>
              <a:t>T</a:t>
            </a:r>
            <a:r>
              <a:rPr lang="en-GB" sz="1600" i="1" baseline="-30000" dirty="0" err="1" smtClean="0">
                <a:cs typeface="Times New Roman" pitchFamily="18" charset="0"/>
              </a:rPr>
              <a:t>μν</a:t>
            </a:r>
            <a:endParaRPr lang="en-IE" sz="1600" dirty="0"/>
          </a:p>
        </p:txBody>
      </p:sp>
      <p:pic>
        <p:nvPicPr>
          <p:cNvPr id="207874" name="Picture 2" descr="http://www.iucaa.ernet.in/~library/photogal/visit/VR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5103" y="4263069"/>
            <a:ext cx="2868478" cy="18972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of Gold,  Bondi and Hoyle at a conference. By permission of the Master and Fellows of St John's College, Cambrid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2855" y="1844824"/>
            <a:ext cx="3331247" cy="155017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275103" y="3572135"/>
            <a:ext cx="2380780" cy="338554"/>
          </a:xfrm>
          <a:prstGeom prst="rect">
            <a:avLst/>
          </a:prstGeom>
          <a:noFill/>
        </p:spPr>
        <p:txBody>
          <a:bodyPr wrap="none" rtlCol="0">
            <a:spAutoFit/>
          </a:bodyPr>
          <a:lstStyle/>
          <a:p>
            <a:r>
              <a:rPr lang="en-GB" sz="1600" i="1" dirty="0" smtClean="0"/>
              <a:t>Hoyle, Bondi, Gold (1948)</a:t>
            </a:r>
            <a:endParaRPr lang="en-GB" sz="1600" i="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279985" y="548680"/>
            <a:ext cx="6649143" cy="864096"/>
          </a:xfrm>
        </p:spPr>
        <p:txBody>
          <a:bodyPr/>
          <a:lstStyle/>
          <a:p>
            <a:pPr eaLnBrk="1" hangingPunct="1"/>
            <a:r>
              <a:rPr lang="en-IE" sz="3200" dirty="0" smtClean="0"/>
              <a:t>Bonus:  Einstein’s steady-state model</a:t>
            </a:r>
            <a:endParaRPr lang="en-GB" sz="3200" dirty="0" smtClean="0"/>
          </a:p>
        </p:txBody>
      </p:sp>
      <p:sp>
        <p:nvSpPr>
          <p:cNvPr id="22531" name="Rectangle 3"/>
          <p:cNvSpPr>
            <a:spLocks noGrp="1" noChangeArrowheads="1"/>
          </p:cNvSpPr>
          <p:nvPr>
            <p:ph type="body" idx="1"/>
          </p:nvPr>
        </p:nvSpPr>
        <p:spPr>
          <a:xfrm>
            <a:off x="-4936" y="1816182"/>
            <a:ext cx="5760640" cy="4031618"/>
          </a:xfrm>
        </p:spPr>
        <p:txBody>
          <a:bodyPr/>
          <a:lstStyle/>
          <a:p>
            <a:pPr eaLnBrk="1" hangingPunct="1"/>
            <a:r>
              <a:rPr lang="en-IE" sz="2000" b="1" dirty="0" smtClean="0"/>
              <a:t>Unpublished manuscript</a:t>
            </a:r>
          </a:p>
          <a:p>
            <a:pPr marL="0" indent="0" eaLnBrk="1" hangingPunct="1">
              <a:buNone/>
            </a:pPr>
            <a:r>
              <a:rPr lang="en-IE" sz="2000" b="1" dirty="0"/>
              <a:t> </a:t>
            </a:r>
            <a:r>
              <a:rPr lang="en-IE" sz="2000" b="1" dirty="0" smtClean="0"/>
              <a:t>     </a:t>
            </a:r>
            <a:r>
              <a:rPr lang="en-US" sz="1800" i="1" dirty="0" smtClean="0"/>
              <a:t>Archived </a:t>
            </a:r>
            <a:r>
              <a:rPr lang="en-US" sz="1800" i="1" dirty="0"/>
              <a:t>as draft of </a:t>
            </a:r>
            <a:r>
              <a:rPr lang="en-US" sz="1800" i="1" dirty="0" smtClean="0"/>
              <a:t>Friedman-Einstein model</a:t>
            </a:r>
            <a:endParaRPr lang="en-US" sz="1800" i="1" dirty="0"/>
          </a:p>
          <a:p>
            <a:pPr marL="0" indent="0" eaLnBrk="1" hangingPunct="1">
              <a:buNone/>
            </a:pPr>
            <a:r>
              <a:rPr lang="en-US" sz="1800" i="1" dirty="0"/>
              <a:t>      Similar title, </a:t>
            </a:r>
            <a:r>
              <a:rPr lang="en-US" sz="1800" i="1" dirty="0" smtClean="0"/>
              <a:t>opening</a:t>
            </a:r>
            <a:endParaRPr lang="en-IE" sz="1800" i="1" dirty="0" smtClean="0"/>
          </a:p>
          <a:p>
            <a:pPr marL="0" indent="0" eaLnBrk="1" hangingPunct="1">
              <a:buNone/>
            </a:pPr>
            <a:endParaRPr lang="en-IE" sz="2000" dirty="0" smtClean="0"/>
          </a:p>
          <a:p>
            <a:pPr eaLnBrk="1" hangingPunct="1"/>
            <a:r>
              <a:rPr lang="en-IE" sz="2000" b="1" dirty="0" smtClean="0"/>
              <a:t>Something different</a:t>
            </a:r>
          </a:p>
          <a:p>
            <a:pPr marL="0" indent="0" eaLnBrk="1" hangingPunct="1">
              <a:buNone/>
            </a:pPr>
            <a:r>
              <a:rPr lang="en-IE" sz="1800" i="1" dirty="0" smtClean="0"/>
              <a:t>       </a:t>
            </a:r>
            <a:r>
              <a:rPr lang="en-US" sz="1800" i="1" dirty="0" smtClean="0"/>
              <a:t>Cosmological constant </a:t>
            </a:r>
            <a:r>
              <a:rPr lang="en-GB" sz="1800" b="1" i="1" dirty="0"/>
              <a:t>λ</a:t>
            </a:r>
            <a:endParaRPr lang="en-US" sz="1800" i="1" dirty="0"/>
          </a:p>
          <a:p>
            <a:pPr marL="0" indent="0" eaLnBrk="1" hangingPunct="1">
              <a:buNone/>
            </a:pPr>
            <a:r>
              <a:rPr lang="en-IE" sz="1800" i="1" dirty="0" smtClean="0"/>
              <a:t>      “The density is constant and determines the expansion”</a:t>
            </a:r>
          </a:p>
          <a:p>
            <a:pPr marL="0" indent="0" eaLnBrk="1" hangingPunct="1">
              <a:buNone/>
            </a:pPr>
            <a:r>
              <a:rPr lang="en-IE" sz="1800" i="1" dirty="0"/>
              <a:t> </a:t>
            </a:r>
            <a:r>
              <a:rPr lang="en-IE" sz="1800" i="1" dirty="0" smtClean="0"/>
              <a:t>     </a:t>
            </a:r>
          </a:p>
          <a:p>
            <a:pPr eaLnBrk="1" hangingPunct="1"/>
            <a:r>
              <a:rPr lang="en-IE" sz="2000" b="1" dirty="0" smtClean="0"/>
              <a:t>Steady-state</a:t>
            </a:r>
            <a:r>
              <a:rPr lang="en-IE" sz="2000" b="1" dirty="0"/>
              <a:t> </a:t>
            </a:r>
            <a:r>
              <a:rPr lang="en-IE" sz="2000" b="1" dirty="0" smtClean="0"/>
              <a:t>model</a:t>
            </a:r>
          </a:p>
          <a:p>
            <a:pPr marL="0" indent="0" eaLnBrk="1" hangingPunct="1">
              <a:buNone/>
            </a:pPr>
            <a:r>
              <a:rPr lang="en-IE" sz="1800" i="1" dirty="0" smtClean="0"/>
              <a:t>       </a:t>
            </a:r>
            <a:r>
              <a:rPr lang="en-IE" sz="1800" i="1" dirty="0"/>
              <a:t>Continuous formation of matter from vacuum</a:t>
            </a:r>
          </a:p>
          <a:p>
            <a:pPr marL="0" indent="0" eaLnBrk="1" hangingPunct="1">
              <a:buNone/>
            </a:pPr>
            <a:r>
              <a:rPr lang="en-IE" sz="1800" i="1" dirty="0" smtClean="0"/>
              <a:t>       </a:t>
            </a:r>
            <a:r>
              <a:rPr lang="en-IE" sz="1800" i="1" dirty="0"/>
              <a:t>A</a:t>
            </a:r>
            <a:r>
              <a:rPr lang="en-IE" sz="1800" i="1" dirty="0" smtClean="0"/>
              <a:t>nticipates Hoyle’s model</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600427"/>
            <a:ext cx="2919554" cy="3268734"/>
          </a:xfrm>
          <a:prstGeom prst="rect">
            <a:avLst/>
          </a:prstGeom>
          <a:noFill/>
          <a:ln>
            <a:noFill/>
          </a:ln>
        </p:spPr>
      </p:pic>
      <p:sp>
        <p:nvSpPr>
          <p:cNvPr id="3" name="TextBox 2"/>
          <p:cNvSpPr txBox="1"/>
          <p:nvPr/>
        </p:nvSpPr>
        <p:spPr>
          <a:xfrm>
            <a:off x="860500" y="5860273"/>
            <a:ext cx="2661306" cy="400110"/>
          </a:xfrm>
          <a:prstGeom prst="rect">
            <a:avLst/>
          </a:prstGeom>
          <a:noFill/>
        </p:spPr>
        <p:txBody>
          <a:bodyPr wrap="none" rtlCol="0">
            <a:spAutoFit/>
          </a:bodyPr>
          <a:lstStyle/>
          <a:p>
            <a:pPr marL="0" indent="0" eaLnBrk="1" hangingPunct="1">
              <a:buNone/>
            </a:pPr>
            <a:r>
              <a:rPr lang="en-IE" sz="2000" b="1" i="1" u="sng" dirty="0" smtClean="0"/>
              <a:t>Fatal flaw: abandoned</a:t>
            </a:r>
            <a:endParaRPr lang="en-IE" sz="2000" b="1" i="1" u="sng" dirty="0"/>
          </a:p>
        </p:txBody>
      </p:sp>
      <p:pic>
        <p:nvPicPr>
          <p:cNvPr id="1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4557" y="5262657"/>
            <a:ext cx="4539443" cy="159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77976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346472" y="188640"/>
            <a:ext cx="6593017" cy="1143000"/>
          </a:xfrm>
        </p:spPr>
        <p:txBody>
          <a:bodyPr/>
          <a:lstStyle/>
          <a:p>
            <a:r>
              <a:rPr lang="en-GB" sz="3200" b="1" dirty="0"/>
              <a:t>S</a:t>
            </a:r>
            <a:r>
              <a:rPr lang="en-GB" sz="3200" b="1" dirty="0" smtClean="0"/>
              <a:t>teady-state vs big bang (1950-70) </a:t>
            </a:r>
          </a:p>
        </p:txBody>
      </p:sp>
      <p:sp>
        <p:nvSpPr>
          <p:cNvPr id="22531" name="Content Placeholder 2"/>
          <p:cNvSpPr>
            <a:spLocks noGrp="1"/>
          </p:cNvSpPr>
          <p:nvPr>
            <p:ph idx="1"/>
          </p:nvPr>
        </p:nvSpPr>
        <p:spPr>
          <a:xfrm>
            <a:off x="179512" y="1381998"/>
            <a:ext cx="5472608" cy="5575394"/>
          </a:xfrm>
        </p:spPr>
        <p:txBody>
          <a:bodyPr/>
          <a:lstStyle/>
          <a:p>
            <a:pPr>
              <a:buNone/>
            </a:pPr>
            <a:endParaRPr lang="en-GB" sz="2400" dirty="0" smtClean="0"/>
          </a:p>
          <a:p>
            <a:r>
              <a:rPr lang="en-GB" sz="2000" b="1" dirty="0"/>
              <a:t>Nucleosynthesis of light elements</a:t>
            </a:r>
          </a:p>
          <a:p>
            <a:pPr marL="0" indent="0">
              <a:buNone/>
            </a:pPr>
            <a:r>
              <a:rPr lang="en-GB" sz="2000" b="1" dirty="0"/>
              <a:t>     </a:t>
            </a:r>
            <a:r>
              <a:rPr lang="en-GB" sz="1800" i="1" dirty="0" err="1"/>
              <a:t>Alpher</a:t>
            </a:r>
            <a:r>
              <a:rPr lang="en-GB" sz="1800" i="1" dirty="0"/>
              <a:t>, Hermann and Gamow (1948)</a:t>
            </a:r>
          </a:p>
          <a:p>
            <a:endParaRPr lang="en-GB" sz="2000" b="1" dirty="0" smtClean="0"/>
          </a:p>
          <a:p>
            <a:r>
              <a:rPr lang="en-GB" sz="2000" b="1" dirty="0" smtClean="0"/>
              <a:t>Optical </a:t>
            </a:r>
            <a:r>
              <a:rPr lang="en-GB" sz="2000" b="1" dirty="0"/>
              <a:t>astronomy </a:t>
            </a:r>
            <a:r>
              <a:rPr lang="en-GB" sz="2000" b="1" dirty="0" smtClean="0"/>
              <a:t>(1950s)</a:t>
            </a:r>
            <a:endParaRPr lang="en-GB" sz="2000" b="1" dirty="0"/>
          </a:p>
          <a:p>
            <a:pPr marL="0" indent="0">
              <a:buNone/>
            </a:pPr>
            <a:r>
              <a:rPr lang="en-GB" sz="1800" b="1" dirty="0"/>
              <a:t>     </a:t>
            </a:r>
            <a:r>
              <a:rPr lang="en-GB" sz="1800" b="1" dirty="0" smtClean="0"/>
              <a:t> </a:t>
            </a:r>
            <a:r>
              <a:rPr lang="en-GB" sz="1800" i="1" dirty="0" smtClean="0"/>
              <a:t>Revised distances to the nebulae </a:t>
            </a:r>
            <a:r>
              <a:rPr lang="en-GB" sz="1800" i="1" dirty="0"/>
              <a:t>(Baade, </a:t>
            </a:r>
            <a:r>
              <a:rPr lang="en-GB" sz="1800" i="1" dirty="0" err="1"/>
              <a:t>Sandage</a:t>
            </a:r>
            <a:r>
              <a:rPr lang="en-GB" sz="1800" i="1" dirty="0" smtClean="0"/>
              <a:t>)</a:t>
            </a:r>
          </a:p>
          <a:p>
            <a:pPr marL="0" indent="0">
              <a:buNone/>
            </a:pPr>
            <a:r>
              <a:rPr lang="en-GB" sz="1800" i="1" dirty="0" smtClean="0"/>
              <a:t>     </a:t>
            </a:r>
            <a:r>
              <a:rPr lang="en-GB" sz="1800" i="1" dirty="0"/>
              <a:t>T</a:t>
            </a:r>
            <a:r>
              <a:rPr lang="en-GB" sz="1800" i="1" dirty="0" smtClean="0"/>
              <a:t>imescale problem resolved</a:t>
            </a:r>
          </a:p>
          <a:p>
            <a:pPr marL="0" indent="0">
              <a:buNone/>
            </a:pPr>
            <a:endParaRPr lang="en-GB" sz="2000" b="1" dirty="0" smtClean="0"/>
          </a:p>
          <a:p>
            <a:r>
              <a:rPr lang="en-GB" sz="2000" b="1" dirty="0" smtClean="0"/>
              <a:t>Radio-astronomy (1960s)</a:t>
            </a:r>
            <a:endParaRPr lang="en-GB" sz="2000" b="1" dirty="0"/>
          </a:p>
          <a:p>
            <a:pPr marL="0" indent="0">
              <a:buNone/>
            </a:pPr>
            <a:r>
              <a:rPr lang="en-GB" sz="2000" i="1" dirty="0"/>
              <a:t>     </a:t>
            </a:r>
            <a:r>
              <a:rPr lang="en-GB" sz="1800" i="1" dirty="0" smtClean="0"/>
              <a:t>Galaxy distributions at different epochs</a:t>
            </a:r>
            <a:endParaRPr lang="en-GB" sz="1800" i="1" dirty="0"/>
          </a:p>
          <a:p>
            <a:pPr marL="0" indent="0">
              <a:buNone/>
            </a:pPr>
            <a:r>
              <a:rPr lang="en-GB" sz="1800" i="1" dirty="0"/>
              <a:t>     </a:t>
            </a:r>
            <a:r>
              <a:rPr lang="en-GB" sz="1800" i="1" dirty="0" smtClean="0"/>
              <a:t>Cambridge  </a:t>
            </a:r>
            <a:r>
              <a:rPr lang="en-GB" sz="1800" i="1" dirty="0"/>
              <a:t>3C Survey (Ryle</a:t>
            </a:r>
            <a:r>
              <a:rPr lang="en-GB" sz="1800" i="1" dirty="0" smtClean="0"/>
              <a:t>)</a:t>
            </a:r>
            <a:endParaRPr lang="en-GB" sz="2000" b="1" dirty="0"/>
          </a:p>
          <a:p>
            <a:endParaRPr lang="en-GB" sz="1800" i="1" dirty="0"/>
          </a:p>
          <a:p>
            <a:r>
              <a:rPr lang="en-GB" sz="2000" b="1" dirty="0" smtClean="0"/>
              <a:t>Cosmic </a:t>
            </a:r>
            <a:r>
              <a:rPr lang="en-GB" sz="2000" b="1" dirty="0"/>
              <a:t>microwave </a:t>
            </a:r>
            <a:r>
              <a:rPr lang="en-GB" sz="2000" b="1" dirty="0" smtClean="0"/>
              <a:t>background (1965)</a:t>
            </a:r>
          </a:p>
          <a:p>
            <a:pPr marL="0" indent="0">
              <a:buNone/>
            </a:pPr>
            <a:r>
              <a:rPr lang="en-GB" sz="2000" b="1" dirty="0"/>
              <a:t> </a:t>
            </a:r>
            <a:r>
              <a:rPr lang="en-GB" sz="2000" b="1" dirty="0" smtClean="0"/>
              <a:t>     </a:t>
            </a:r>
            <a:r>
              <a:rPr lang="en-GB" sz="1800" i="1" dirty="0" smtClean="0"/>
              <a:t>Microwave frequencies</a:t>
            </a:r>
            <a:endParaRPr lang="en-GB" sz="1800" i="1" dirty="0"/>
          </a:p>
          <a:p>
            <a:pPr marL="0" indent="0">
              <a:buNone/>
            </a:pPr>
            <a:r>
              <a:rPr lang="en-GB" sz="1800" i="1" dirty="0"/>
              <a:t>      Remnant of young, hot </a:t>
            </a:r>
            <a:r>
              <a:rPr lang="en-GB" sz="1800" i="1" dirty="0" smtClean="0"/>
              <a:t>universe</a:t>
            </a:r>
            <a:r>
              <a:rPr lang="en-GB" sz="2000" i="1" dirty="0" smtClean="0"/>
              <a:t>      </a:t>
            </a:r>
            <a:endParaRPr lang="en-GB" sz="2000" b="1" dirty="0" smtClean="0"/>
          </a:p>
          <a:p>
            <a:endParaRPr lang="en-GB" sz="2000" b="1" dirty="0" smtClean="0"/>
          </a:p>
          <a:p>
            <a:pPr marL="0" indent="0">
              <a:buNone/>
            </a:pPr>
            <a:endParaRPr lang="en-GB" sz="2000" b="1" i="1" dirty="0" smtClean="0"/>
          </a:p>
        </p:txBody>
      </p:sp>
      <p:pic>
        <p:nvPicPr>
          <p:cNvPr id="22534" name="Picture 2"/>
          <p:cNvPicPr>
            <a:picLocks noChangeAspect="1" noChangeArrowheads="1"/>
          </p:cNvPicPr>
          <p:nvPr/>
        </p:nvPicPr>
        <p:blipFill>
          <a:blip r:embed="rId2" cstate="print"/>
          <a:srcRect/>
          <a:stretch>
            <a:fillRect/>
          </a:stretch>
        </p:blipFill>
        <p:spPr bwMode="auto">
          <a:xfrm>
            <a:off x="7341124" y="4293096"/>
            <a:ext cx="1500046" cy="1944216"/>
          </a:xfrm>
          <a:prstGeom prst="rect">
            <a:avLst/>
          </a:prstGeom>
          <a:noFill/>
          <a:ln w="9525">
            <a:noFill/>
            <a:miter lim="800000"/>
            <a:headEnd/>
            <a:tailEnd/>
          </a:ln>
        </p:spPr>
      </p:pic>
      <p:sp>
        <p:nvSpPr>
          <p:cNvPr id="2" name="TextBox 1"/>
          <p:cNvSpPr txBox="1"/>
          <p:nvPr/>
        </p:nvSpPr>
        <p:spPr>
          <a:xfrm>
            <a:off x="7341124" y="6421050"/>
            <a:ext cx="1289777" cy="369332"/>
          </a:xfrm>
          <a:prstGeom prst="rect">
            <a:avLst/>
          </a:prstGeom>
          <a:noFill/>
        </p:spPr>
        <p:txBody>
          <a:bodyPr wrap="none" rtlCol="0">
            <a:spAutoFit/>
          </a:bodyPr>
          <a:lstStyle/>
          <a:p>
            <a:r>
              <a:rPr lang="en-GB" sz="1800" i="1" dirty="0" smtClean="0"/>
              <a:t>Martin Ryle</a:t>
            </a:r>
            <a:endParaRPr lang="en-GB" sz="1800" i="1" dirty="0"/>
          </a:p>
        </p:txBody>
      </p:sp>
      <p:pic>
        <p:nvPicPr>
          <p:cNvPr id="9" name="Picture 6" descr="http://www.metrolic.com/wp-content/uploads/2010/11/sandage_allan_b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9055" y="1556792"/>
            <a:ext cx="2232791" cy="1800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36296" y="3534836"/>
            <a:ext cx="1537600" cy="369332"/>
          </a:xfrm>
          <a:prstGeom prst="rect">
            <a:avLst/>
          </a:prstGeom>
          <a:noFill/>
        </p:spPr>
        <p:txBody>
          <a:bodyPr wrap="none" rtlCol="0">
            <a:spAutoFit/>
          </a:bodyPr>
          <a:lstStyle/>
          <a:p>
            <a:r>
              <a:rPr lang="en-GB" sz="1800" i="1" dirty="0" smtClean="0"/>
              <a:t>Allen </a:t>
            </a:r>
            <a:r>
              <a:rPr lang="en-GB" sz="1800" i="1" dirty="0" err="1" smtClean="0"/>
              <a:t>Sandage</a:t>
            </a:r>
            <a:endParaRPr lang="en-GB" sz="1800" i="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descr="Large confetti"/>
          <p:cNvSpPr>
            <a:spLocks noGrp="1" noChangeArrowheads="1"/>
          </p:cNvSpPr>
          <p:nvPr>
            <p:ph type="title"/>
          </p:nvPr>
        </p:nvSpPr>
        <p:spPr>
          <a:xfrm>
            <a:off x="1403648" y="764704"/>
            <a:ext cx="6843092" cy="762000"/>
          </a:xfrm>
        </p:spPr>
        <p:txBody>
          <a:bodyPr/>
          <a:lstStyle/>
          <a:p>
            <a:pPr eaLnBrk="1" hangingPunct="1"/>
            <a:r>
              <a:rPr lang="en-IE" sz="3200" b="1" dirty="0" smtClean="0"/>
              <a:t>Cosmic background radiation </a:t>
            </a:r>
            <a:r>
              <a:rPr lang="en-IE" sz="3200" b="1" dirty="0" smtClean="0"/>
              <a:t>(1965)</a:t>
            </a:r>
            <a:r>
              <a:rPr lang="en-IE" sz="3200" b="1" dirty="0" smtClean="0"/>
              <a:t> </a:t>
            </a:r>
            <a:endParaRPr lang="en-GB" sz="3200" b="1" dirty="0" smtClean="0"/>
          </a:p>
        </p:txBody>
      </p:sp>
      <p:sp>
        <p:nvSpPr>
          <p:cNvPr id="23555" name="Rectangle 4"/>
          <p:cNvSpPr>
            <a:spLocks noGrp="1" noChangeArrowheads="1"/>
          </p:cNvSpPr>
          <p:nvPr>
            <p:ph type="body" sz="half" idx="2"/>
          </p:nvPr>
        </p:nvSpPr>
        <p:spPr>
          <a:xfrm>
            <a:off x="255779" y="3008311"/>
            <a:ext cx="4536504" cy="2417763"/>
          </a:xfrm>
        </p:spPr>
        <p:txBody>
          <a:bodyPr/>
          <a:lstStyle/>
          <a:p>
            <a:pPr eaLnBrk="1" hangingPunct="1"/>
            <a:r>
              <a:rPr lang="en-US" sz="2400" dirty="0" smtClean="0"/>
              <a:t>Ubiquitous </a:t>
            </a:r>
            <a:r>
              <a:rPr lang="en-US" sz="2400" dirty="0" smtClean="0"/>
              <a:t>signal </a:t>
            </a:r>
          </a:p>
          <a:p>
            <a:pPr eaLnBrk="1" hangingPunct="1">
              <a:buFontTx/>
              <a:buNone/>
            </a:pPr>
            <a:endParaRPr lang="en-US" sz="2400" dirty="0" smtClean="0"/>
          </a:p>
          <a:p>
            <a:pPr eaLnBrk="1" hangingPunct="1"/>
            <a:r>
              <a:rPr lang="en-US" sz="2400" dirty="0" smtClean="0"/>
              <a:t>Low frequency (microwave)</a:t>
            </a:r>
          </a:p>
          <a:p>
            <a:pPr eaLnBrk="1" hangingPunct="1"/>
            <a:endParaRPr lang="en-US" sz="2400" dirty="0" smtClean="0"/>
          </a:p>
          <a:p>
            <a:pPr eaLnBrk="1" hangingPunct="1"/>
            <a:r>
              <a:rPr lang="en-US" sz="2400" dirty="0" smtClean="0"/>
              <a:t>Low temperature  (3K)</a:t>
            </a:r>
            <a:endParaRPr lang="en-GB" sz="2400" dirty="0" smtClean="0"/>
          </a:p>
        </p:txBody>
      </p:sp>
      <p:pic>
        <p:nvPicPr>
          <p:cNvPr id="23556" name="Picture 5" descr="penzias-and-wilson"/>
          <p:cNvPicPr>
            <a:picLocks noGrp="1" noChangeAspect="1" noChangeArrowheads="1"/>
          </p:cNvPicPr>
          <p:nvPr>
            <p:ph type="body" sz="half" idx="1"/>
          </p:nvPr>
        </p:nvPicPr>
        <p:blipFill>
          <a:blip r:embed="rId2" cstate="print"/>
          <a:srcRect l="5537" t="5200" r="6551" b="3600"/>
          <a:stretch>
            <a:fillRect/>
          </a:stretch>
        </p:blipFill>
        <p:spPr>
          <a:xfrm>
            <a:off x="5004048" y="1844824"/>
            <a:ext cx="3976553" cy="2758098"/>
          </a:xfrm>
          <a:noFill/>
        </p:spPr>
      </p:pic>
      <p:sp>
        <p:nvSpPr>
          <p:cNvPr id="23557" name="Text Box 7"/>
          <p:cNvSpPr txBox="1">
            <a:spLocks noChangeArrowheads="1"/>
          </p:cNvSpPr>
          <p:nvPr/>
        </p:nvSpPr>
        <p:spPr bwMode="auto">
          <a:xfrm>
            <a:off x="683568" y="5855493"/>
            <a:ext cx="2587625" cy="461962"/>
          </a:xfrm>
          <a:prstGeom prst="rect">
            <a:avLst/>
          </a:prstGeom>
          <a:noFill/>
          <a:ln w="9525">
            <a:noFill/>
            <a:miter lim="800000"/>
            <a:headEnd/>
            <a:tailEnd/>
          </a:ln>
        </p:spPr>
        <p:txBody>
          <a:bodyPr wrap="none">
            <a:spAutoFit/>
          </a:bodyPr>
          <a:lstStyle/>
          <a:p>
            <a:r>
              <a:rPr lang="en-US" b="1" i="1" dirty="0"/>
              <a:t>Echo of </a:t>
            </a:r>
            <a:r>
              <a:rPr lang="en-US" b="1" i="1" dirty="0">
                <a:solidFill>
                  <a:srgbClr val="FF0000"/>
                </a:solidFill>
              </a:rPr>
              <a:t>Big Bang!</a:t>
            </a:r>
            <a:endParaRPr lang="en-GB" b="1" i="1" dirty="0">
              <a:solidFill>
                <a:srgbClr val="FF0000"/>
              </a:solidFill>
            </a:endParaRPr>
          </a:p>
        </p:txBody>
      </p:sp>
      <p:sp>
        <p:nvSpPr>
          <p:cNvPr id="23558" name="Text Box 10"/>
          <p:cNvSpPr txBox="1">
            <a:spLocks noChangeArrowheads="1"/>
          </p:cNvSpPr>
          <p:nvPr/>
        </p:nvSpPr>
        <p:spPr bwMode="auto">
          <a:xfrm>
            <a:off x="228193" y="2157413"/>
            <a:ext cx="4032448" cy="424732"/>
          </a:xfrm>
          <a:prstGeom prst="rect">
            <a:avLst/>
          </a:prstGeom>
          <a:noFill/>
          <a:ln w="9525">
            <a:noFill/>
            <a:miter lim="800000"/>
            <a:headEnd/>
            <a:tailEnd/>
          </a:ln>
        </p:spPr>
        <p:txBody>
          <a:bodyPr wrap="square">
            <a:spAutoFit/>
          </a:bodyPr>
          <a:lstStyle/>
          <a:p>
            <a:pPr>
              <a:lnSpc>
                <a:spcPct val="90000"/>
              </a:lnSpc>
              <a:spcBef>
                <a:spcPct val="20000"/>
              </a:spcBef>
              <a:buSzPct val="85000"/>
            </a:pPr>
            <a:r>
              <a:rPr lang="en-US" b="1" i="1" u="sng" dirty="0"/>
              <a:t>CMB </a:t>
            </a:r>
            <a:r>
              <a:rPr lang="en-US" b="1" i="1" u="sng" dirty="0" smtClean="0"/>
              <a:t>discovered </a:t>
            </a:r>
            <a:r>
              <a:rPr lang="en-US" b="1" i="1" u="sng" dirty="0"/>
              <a:t>accidentally</a:t>
            </a:r>
            <a:endParaRPr lang="en-GB" u="sng" dirty="0"/>
          </a:p>
        </p:txBody>
      </p:sp>
      <p:sp>
        <p:nvSpPr>
          <p:cNvPr id="23559"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sp>
        <p:nvSpPr>
          <p:cNvPr id="23561" name="Text Box 10"/>
          <p:cNvSpPr txBox="1">
            <a:spLocks noChangeArrowheads="1"/>
          </p:cNvSpPr>
          <p:nvPr/>
        </p:nvSpPr>
        <p:spPr bwMode="auto">
          <a:xfrm>
            <a:off x="5436096" y="4869160"/>
            <a:ext cx="3123090" cy="400110"/>
          </a:xfrm>
          <a:prstGeom prst="rect">
            <a:avLst/>
          </a:prstGeom>
          <a:noFill/>
          <a:ln w="9525">
            <a:noFill/>
            <a:miter lim="800000"/>
            <a:headEnd/>
            <a:tailEnd/>
          </a:ln>
        </p:spPr>
        <p:txBody>
          <a:bodyPr wrap="square">
            <a:spAutoFit/>
          </a:bodyPr>
          <a:lstStyle/>
          <a:p>
            <a:r>
              <a:rPr lang="en-IE" sz="2000" i="1" dirty="0"/>
              <a:t>Penzias and </a:t>
            </a:r>
            <a:r>
              <a:rPr lang="en-IE" sz="2000" i="1" dirty="0" smtClean="0"/>
              <a:t>Wilson  (1965)</a:t>
            </a:r>
            <a:endParaRPr lang="en-GB" sz="2000" i="1" dirty="0"/>
          </a:p>
        </p:txBody>
      </p:sp>
      <p:pic>
        <p:nvPicPr>
          <p:cNvPr id="10" name="Picture 8"/>
          <p:cNvPicPr>
            <a:picLocks noChangeAspect="1" noChangeArrowheads="1"/>
          </p:cNvPicPr>
          <p:nvPr/>
        </p:nvPicPr>
        <p:blipFill>
          <a:blip r:embed="rId3" cstate="print"/>
          <a:srcRect/>
          <a:stretch>
            <a:fillRect/>
          </a:stretch>
        </p:blipFill>
        <p:spPr bwMode="auto">
          <a:xfrm>
            <a:off x="4574875" y="5578196"/>
            <a:ext cx="4585070" cy="1050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descr="Large confetti"/>
          <p:cNvSpPr>
            <a:spLocks noGrp="1" noChangeArrowheads="1"/>
          </p:cNvSpPr>
          <p:nvPr>
            <p:ph type="title"/>
          </p:nvPr>
        </p:nvSpPr>
        <p:spPr>
          <a:xfrm>
            <a:off x="1043608" y="476672"/>
            <a:ext cx="7673280" cy="1143000"/>
          </a:xfrm>
        </p:spPr>
        <p:txBody>
          <a:bodyPr/>
          <a:lstStyle/>
          <a:p>
            <a:pPr eaLnBrk="1" hangingPunct="1"/>
            <a:r>
              <a:rPr lang="en-IE" sz="3600" dirty="0" smtClean="0"/>
              <a:t> </a:t>
            </a:r>
            <a:r>
              <a:rPr lang="en-IE" sz="3600" dirty="0"/>
              <a:t> </a:t>
            </a:r>
            <a:r>
              <a:rPr lang="en-IE" sz="3600" dirty="0" smtClean="0"/>
              <a:t> Modern measurements of the CMB</a:t>
            </a:r>
            <a:endParaRPr lang="en-GB" sz="3600" dirty="0" smtClean="0"/>
          </a:p>
        </p:txBody>
      </p:sp>
      <p:pic>
        <p:nvPicPr>
          <p:cNvPr id="24579" name="Picture 5" descr="cobesa"/>
          <p:cNvPicPr>
            <a:picLocks noGrp="1" noChangeAspect="1" noChangeArrowheads="1"/>
          </p:cNvPicPr>
          <p:nvPr>
            <p:ph type="body" sz="half" idx="1"/>
          </p:nvPr>
        </p:nvPicPr>
        <p:blipFill>
          <a:blip r:embed="rId2" cstate="print"/>
          <a:srcRect/>
          <a:stretch>
            <a:fillRect/>
          </a:stretch>
        </p:blipFill>
        <p:spPr>
          <a:xfrm>
            <a:off x="4728565" y="2060848"/>
            <a:ext cx="4022037" cy="3753592"/>
          </a:xfrm>
          <a:noFill/>
        </p:spPr>
      </p:pic>
      <p:sp>
        <p:nvSpPr>
          <p:cNvPr id="24581" name="Rectangle 7"/>
          <p:cNvSpPr>
            <a:spLocks noChangeArrowheads="1"/>
          </p:cNvSpPr>
          <p:nvPr/>
        </p:nvSpPr>
        <p:spPr bwMode="auto">
          <a:xfrm>
            <a:off x="107504" y="2276872"/>
            <a:ext cx="4479765" cy="2123658"/>
          </a:xfrm>
          <a:prstGeom prst="rect">
            <a:avLst/>
          </a:prstGeom>
          <a:noFill/>
          <a:ln w="9525">
            <a:noFill/>
            <a:miter lim="800000"/>
            <a:headEnd/>
            <a:tailEnd/>
          </a:ln>
        </p:spPr>
        <p:txBody>
          <a:bodyPr wrap="square">
            <a:spAutoFit/>
          </a:bodyPr>
          <a:lstStyle/>
          <a:p>
            <a:pPr eaLnBrk="0" hangingPunct="0">
              <a:spcBef>
                <a:spcPct val="50000"/>
              </a:spcBef>
              <a:buFontTx/>
              <a:buChar char="•"/>
            </a:pPr>
            <a:r>
              <a:rPr lang="en-US" dirty="0"/>
              <a:t> </a:t>
            </a:r>
            <a:r>
              <a:rPr lang="en-US" dirty="0" smtClean="0"/>
              <a:t> Details of background radiation </a:t>
            </a:r>
            <a:endParaRPr lang="en-US" dirty="0"/>
          </a:p>
          <a:p>
            <a:pPr eaLnBrk="0" hangingPunct="0">
              <a:spcBef>
                <a:spcPct val="50000"/>
              </a:spcBef>
              <a:buFontTx/>
              <a:buChar char="•"/>
            </a:pPr>
            <a:r>
              <a:rPr lang="en-US" dirty="0"/>
              <a:t> </a:t>
            </a:r>
            <a:r>
              <a:rPr lang="en-US" dirty="0" smtClean="0"/>
              <a:t> Full spectrum</a:t>
            </a:r>
            <a:endParaRPr lang="en-US" dirty="0"/>
          </a:p>
          <a:p>
            <a:pPr eaLnBrk="0" hangingPunct="0">
              <a:spcBef>
                <a:spcPct val="50000"/>
              </a:spcBef>
              <a:buFontTx/>
              <a:buChar char="•"/>
            </a:pPr>
            <a:r>
              <a:rPr lang="en-US" dirty="0"/>
              <a:t> </a:t>
            </a:r>
            <a:r>
              <a:rPr lang="en-US" dirty="0" smtClean="0"/>
              <a:t> Comparison </a:t>
            </a:r>
            <a:r>
              <a:rPr lang="en-US" dirty="0"/>
              <a:t>with </a:t>
            </a:r>
            <a:r>
              <a:rPr lang="en-US" dirty="0" smtClean="0"/>
              <a:t>theory</a:t>
            </a:r>
          </a:p>
          <a:p>
            <a:pPr eaLnBrk="0" hangingPunct="0">
              <a:spcBef>
                <a:spcPct val="50000"/>
              </a:spcBef>
              <a:buFontTx/>
              <a:buChar char="•"/>
            </a:pPr>
            <a:r>
              <a:rPr lang="en-US" dirty="0"/>
              <a:t> </a:t>
            </a:r>
            <a:r>
              <a:rPr lang="en-US" dirty="0" smtClean="0"/>
              <a:t> Perturbations?</a:t>
            </a:r>
            <a:endParaRPr lang="en-US" dirty="0"/>
          </a:p>
        </p:txBody>
      </p:sp>
      <p:sp>
        <p:nvSpPr>
          <p:cNvPr id="24582" name="Text Box 8"/>
          <p:cNvSpPr txBox="1">
            <a:spLocks noChangeArrowheads="1"/>
          </p:cNvSpPr>
          <p:nvPr/>
        </p:nvSpPr>
        <p:spPr bwMode="auto">
          <a:xfrm>
            <a:off x="5508104" y="6070595"/>
            <a:ext cx="2452688" cy="396875"/>
          </a:xfrm>
          <a:prstGeom prst="rect">
            <a:avLst/>
          </a:prstGeom>
          <a:noFill/>
          <a:ln w="9525">
            <a:noFill/>
            <a:miter lim="800000"/>
            <a:headEnd/>
            <a:tailEnd/>
          </a:ln>
        </p:spPr>
        <p:txBody>
          <a:bodyPr wrap="none">
            <a:spAutoFit/>
          </a:bodyPr>
          <a:lstStyle/>
          <a:p>
            <a:r>
              <a:rPr lang="en-IE" sz="2000" i="1" dirty="0"/>
              <a:t>COBE satellite (1992)</a:t>
            </a:r>
            <a:endParaRPr lang="en-GB" sz="2000" i="1" dirty="0"/>
          </a:p>
        </p:txBody>
      </p:sp>
      <p:sp>
        <p:nvSpPr>
          <p:cNvPr id="3" name="TextBox 2"/>
          <p:cNvSpPr txBox="1"/>
          <p:nvPr/>
        </p:nvSpPr>
        <p:spPr>
          <a:xfrm>
            <a:off x="467543" y="4897810"/>
            <a:ext cx="3005951" cy="1569660"/>
          </a:xfrm>
          <a:prstGeom prst="rect">
            <a:avLst/>
          </a:prstGeom>
          <a:noFill/>
        </p:spPr>
        <p:txBody>
          <a:bodyPr wrap="none" rtlCol="0">
            <a:spAutoFit/>
          </a:bodyPr>
          <a:lstStyle/>
          <a:p>
            <a:pPr eaLnBrk="0" hangingPunct="0">
              <a:spcBef>
                <a:spcPct val="50000"/>
              </a:spcBef>
              <a:buFontTx/>
              <a:buChar char="•"/>
            </a:pPr>
            <a:r>
              <a:rPr lang="en-US" dirty="0" smtClean="0"/>
              <a:t> </a:t>
            </a:r>
            <a:r>
              <a:rPr lang="en-US" b="1" i="1" dirty="0"/>
              <a:t>G</a:t>
            </a:r>
            <a:r>
              <a:rPr lang="en-US" b="1" i="1" dirty="0" smtClean="0"/>
              <a:t>round telescopes</a:t>
            </a:r>
          </a:p>
          <a:p>
            <a:pPr eaLnBrk="0" hangingPunct="0">
              <a:spcBef>
                <a:spcPct val="50000"/>
              </a:spcBef>
              <a:buFontTx/>
              <a:buChar char="•"/>
            </a:pPr>
            <a:r>
              <a:rPr lang="en-US" b="1" i="1" dirty="0" smtClean="0"/>
              <a:t> Balloon </a:t>
            </a:r>
            <a:r>
              <a:rPr lang="en-US" b="1" i="1" dirty="0"/>
              <a:t>experiments</a:t>
            </a:r>
          </a:p>
          <a:p>
            <a:pPr eaLnBrk="0" hangingPunct="0">
              <a:spcBef>
                <a:spcPct val="50000"/>
              </a:spcBef>
              <a:buFontTx/>
              <a:buChar char="•"/>
            </a:pPr>
            <a:r>
              <a:rPr lang="en-US" b="1" i="1" dirty="0"/>
              <a:t> Satellite </a:t>
            </a:r>
            <a:r>
              <a:rPr lang="en-US" b="1" i="1" dirty="0" smtClean="0"/>
              <a:t>experiments</a:t>
            </a:r>
            <a:endParaRPr lang="en-US" b="1" i="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descr="Large confetti"/>
          <p:cNvSpPr>
            <a:spLocks noGrp="1" noChangeArrowheads="1"/>
          </p:cNvSpPr>
          <p:nvPr>
            <p:ph type="title"/>
          </p:nvPr>
        </p:nvSpPr>
        <p:spPr>
          <a:xfrm>
            <a:off x="1676400" y="838200"/>
            <a:ext cx="6705600" cy="762000"/>
          </a:xfrm>
        </p:spPr>
        <p:txBody>
          <a:bodyPr/>
          <a:lstStyle/>
          <a:p>
            <a:pPr eaLnBrk="1" hangingPunct="1"/>
            <a:r>
              <a:rPr lang="en-IE" sz="3600" dirty="0" smtClean="0"/>
              <a:t>COBE measurements of CMB</a:t>
            </a:r>
            <a:endParaRPr lang="en-GB" dirty="0" smtClean="0"/>
          </a:p>
        </p:txBody>
      </p:sp>
      <p:sp>
        <p:nvSpPr>
          <p:cNvPr id="9220" name="Rectangle 7"/>
          <p:cNvSpPr>
            <a:spLocks noChangeArrowheads="1"/>
          </p:cNvSpPr>
          <p:nvPr/>
        </p:nvSpPr>
        <p:spPr bwMode="auto">
          <a:xfrm>
            <a:off x="251520" y="2238028"/>
            <a:ext cx="4038600" cy="1570037"/>
          </a:xfrm>
          <a:prstGeom prst="rect">
            <a:avLst/>
          </a:prstGeom>
          <a:noFill/>
          <a:ln w="9525">
            <a:noFill/>
            <a:miter lim="800000"/>
            <a:headEnd/>
            <a:tailEnd/>
          </a:ln>
        </p:spPr>
        <p:txBody>
          <a:bodyPr>
            <a:spAutoFit/>
          </a:bodyPr>
          <a:lstStyle/>
          <a:p>
            <a:pPr eaLnBrk="0" hangingPunct="0">
              <a:spcBef>
                <a:spcPct val="50000"/>
              </a:spcBef>
              <a:buFontTx/>
              <a:buChar char="•"/>
            </a:pPr>
            <a:r>
              <a:rPr lang="en-US" dirty="0"/>
              <a:t> </a:t>
            </a:r>
            <a:r>
              <a:rPr lang="en-US" dirty="0" smtClean="0"/>
              <a:t>Expected </a:t>
            </a:r>
            <a:r>
              <a:rPr lang="en-US" dirty="0"/>
              <a:t>temperature</a:t>
            </a:r>
          </a:p>
          <a:p>
            <a:pPr eaLnBrk="0" hangingPunct="0">
              <a:spcBef>
                <a:spcPct val="50000"/>
              </a:spcBef>
              <a:buFontTx/>
              <a:buChar char="•"/>
            </a:pPr>
            <a:r>
              <a:rPr lang="en-US" dirty="0"/>
              <a:t> </a:t>
            </a:r>
            <a:r>
              <a:rPr lang="en-US" dirty="0" smtClean="0"/>
              <a:t>Expected </a:t>
            </a:r>
            <a:r>
              <a:rPr lang="en-US" dirty="0"/>
              <a:t>frequency</a:t>
            </a:r>
          </a:p>
          <a:p>
            <a:pPr eaLnBrk="0" hangingPunct="0">
              <a:spcBef>
                <a:spcPct val="50000"/>
              </a:spcBef>
              <a:buFontTx/>
              <a:buChar char="•"/>
            </a:pPr>
            <a:r>
              <a:rPr lang="en-US" dirty="0"/>
              <a:t> </a:t>
            </a:r>
            <a:r>
              <a:rPr lang="en-US" dirty="0" smtClean="0"/>
              <a:t>Perfect </a:t>
            </a:r>
            <a:r>
              <a:rPr lang="en-US" dirty="0"/>
              <a:t>blackbody spectrum</a:t>
            </a:r>
          </a:p>
        </p:txBody>
      </p:sp>
      <p:graphicFrame>
        <p:nvGraphicFramePr>
          <p:cNvPr id="9218" name="Object 8"/>
          <p:cNvGraphicFramePr>
            <a:graphicFrameLocks noGrp="1" noChangeAspect="1"/>
          </p:cNvGraphicFramePr>
          <p:nvPr>
            <p:ph type="body" sz="half" idx="1"/>
          </p:nvPr>
        </p:nvGraphicFramePr>
        <p:xfrm>
          <a:off x="4716016" y="2060848"/>
          <a:ext cx="4191000" cy="3359150"/>
        </p:xfrm>
        <a:graphic>
          <a:graphicData uri="http://schemas.openxmlformats.org/presentationml/2006/ole">
            <mc:AlternateContent xmlns:mc="http://schemas.openxmlformats.org/markup-compatibility/2006">
              <mc:Choice xmlns:v="urn:schemas-microsoft-com:vml" Requires="v">
                <p:oleObj spid="_x0000_s221616" name="Photo Editor Photo" r:id="rId3" imgW="3648584" imgH="2924583" progId="">
                  <p:embed/>
                </p:oleObj>
              </mc:Choice>
              <mc:Fallback>
                <p:oleObj name="Photo Editor Photo" r:id="rId3" imgW="3648584" imgH="2924583"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2060848"/>
                        <a:ext cx="4191000" cy="3359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1" name="Text Box 11"/>
          <p:cNvSpPr txBox="1">
            <a:spLocks noChangeArrowheads="1"/>
          </p:cNvSpPr>
          <p:nvPr/>
        </p:nvSpPr>
        <p:spPr bwMode="auto">
          <a:xfrm>
            <a:off x="6876256" y="5877272"/>
            <a:ext cx="1603375" cy="396875"/>
          </a:xfrm>
          <a:prstGeom prst="rect">
            <a:avLst/>
          </a:prstGeom>
          <a:noFill/>
          <a:ln w="9525">
            <a:noFill/>
            <a:miter lim="800000"/>
            <a:headEnd/>
            <a:tailEnd/>
          </a:ln>
        </p:spPr>
        <p:txBody>
          <a:bodyPr wrap="none">
            <a:spAutoFit/>
          </a:bodyPr>
          <a:lstStyle/>
          <a:p>
            <a:r>
              <a:rPr lang="en-IE" sz="2000" dirty="0"/>
              <a:t>COBE (1992)</a:t>
            </a:r>
            <a:endParaRPr lang="en-GB" sz="2000" dirty="0"/>
          </a:p>
        </p:txBody>
      </p:sp>
      <p:sp>
        <p:nvSpPr>
          <p:cNvPr id="9222" name="Text Box 12"/>
          <p:cNvSpPr txBox="1">
            <a:spLocks noChangeArrowheads="1"/>
          </p:cNvSpPr>
          <p:nvPr/>
        </p:nvSpPr>
        <p:spPr bwMode="auto">
          <a:xfrm>
            <a:off x="3550937" y="6045547"/>
            <a:ext cx="1662635" cy="461665"/>
          </a:xfrm>
          <a:prstGeom prst="rect">
            <a:avLst/>
          </a:prstGeom>
          <a:noFill/>
          <a:ln w="9525">
            <a:noFill/>
            <a:miter lim="800000"/>
            <a:headEnd/>
            <a:tailEnd/>
          </a:ln>
        </p:spPr>
        <p:txBody>
          <a:bodyPr wrap="none">
            <a:spAutoFit/>
          </a:bodyPr>
          <a:lstStyle/>
          <a:p>
            <a:r>
              <a:rPr lang="en-IE" b="1" i="1" u="sng" dirty="0"/>
              <a:t>Nobel </a:t>
            </a:r>
            <a:r>
              <a:rPr lang="en-IE" b="1" i="1" u="sng" dirty="0" smtClean="0"/>
              <a:t>Prize</a:t>
            </a:r>
            <a:endParaRPr lang="en-GB" b="1" i="1" u="sng" dirty="0"/>
          </a:p>
        </p:txBody>
      </p:sp>
      <p:sp>
        <p:nvSpPr>
          <p:cNvPr id="9223" name="Text Box 7"/>
          <p:cNvSpPr txBox="1">
            <a:spLocks noChangeArrowheads="1"/>
          </p:cNvSpPr>
          <p:nvPr/>
        </p:nvSpPr>
        <p:spPr bwMode="auto">
          <a:xfrm>
            <a:off x="312550" y="4539328"/>
            <a:ext cx="3238387" cy="1569660"/>
          </a:xfrm>
          <a:prstGeom prst="rect">
            <a:avLst/>
          </a:prstGeom>
          <a:noFill/>
          <a:ln w="9525">
            <a:noFill/>
            <a:miter lim="800000"/>
            <a:headEnd/>
            <a:tailEnd/>
          </a:ln>
        </p:spPr>
        <p:txBody>
          <a:bodyPr wrap="none">
            <a:spAutoFit/>
          </a:bodyPr>
          <a:lstStyle/>
          <a:p>
            <a:pPr eaLnBrk="0" hangingPunct="0">
              <a:spcBef>
                <a:spcPct val="50000"/>
              </a:spcBef>
              <a:buFontTx/>
              <a:buChar char="•"/>
            </a:pPr>
            <a:r>
              <a:rPr lang="en-US" i="1" dirty="0"/>
              <a:t> </a:t>
            </a:r>
            <a:r>
              <a:rPr lang="en-US" i="1" dirty="0" smtClean="0"/>
              <a:t>Radiation very uniform</a:t>
            </a:r>
          </a:p>
          <a:p>
            <a:pPr eaLnBrk="0" hangingPunct="0">
              <a:spcBef>
                <a:spcPct val="50000"/>
              </a:spcBef>
              <a:buFontTx/>
              <a:buChar char="•"/>
            </a:pPr>
            <a:r>
              <a:rPr lang="en-US" i="1" dirty="0" smtClean="0"/>
              <a:t> </a:t>
            </a:r>
            <a:r>
              <a:rPr lang="en-US" i="1" dirty="0"/>
              <a:t>Variation of 1 in </a:t>
            </a:r>
            <a:r>
              <a:rPr lang="en-IE" dirty="0"/>
              <a:t>10</a:t>
            </a:r>
            <a:r>
              <a:rPr lang="en-IE" baseline="30000" dirty="0"/>
              <a:t>5</a:t>
            </a:r>
          </a:p>
          <a:p>
            <a:pPr eaLnBrk="0" hangingPunct="0">
              <a:spcBef>
                <a:spcPct val="50000"/>
              </a:spcBef>
              <a:buFontTx/>
              <a:buChar char="•"/>
            </a:pPr>
            <a:r>
              <a:rPr lang="en-US" i="1" dirty="0" smtClean="0"/>
              <a:t> </a:t>
            </a:r>
            <a:r>
              <a:rPr lang="en-US" i="1" dirty="0"/>
              <a:t>S</a:t>
            </a:r>
            <a:r>
              <a:rPr lang="en-US" i="1" dirty="0" smtClean="0"/>
              <a:t>eeds of galaxies ?</a:t>
            </a:r>
            <a:endParaRPr lang="en-GB"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188640"/>
            <a:ext cx="4968552" cy="1143000"/>
          </a:xfrm>
        </p:spPr>
        <p:txBody>
          <a:bodyPr/>
          <a:lstStyle/>
          <a:p>
            <a:r>
              <a:rPr lang="en-GB" sz="3200" dirty="0" smtClean="0"/>
              <a:t>Big bang puzzles </a:t>
            </a:r>
            <a:endParaRPr lang="en-GB" sz="3200" dirty="0"/>
          </a:p>
        </p:txBody>
      </p:sp>
      <p:sp>
        <p:nvSpPr>
          <p:cNvPr id="3" name="Content Placeholder 2"/>
          <p:cNvSpPr>
            <a:spLocks noGrp="1"/>
          </p:cNvSpPr>
          <p:nvPr>
            <p:ph idx="1"/>
          </p:nvPr>
        </p:nvSpPr>
        <p:spPr>
          <a:xfrm>
            <a:off x="0" y="1679607"/>
            <a:ext cx="8352928" cy="5045791"/>
          </a:xfrm>
        </p:spPr>
        <p:txBody>
          <a:bodyPr/>
          <a:lstStyle/>
          <a:p>
            <a:r>
              <a:rPr lang="en-IE" sz="2000" b="1" dirty="0" smtClean="0"/>
              <a:t>Characteristics </a:t>
            </a:r>
            <a:r>
              <a:rPr lang="en-IE" sz="2000" b="1" dirty="0"/>
              <a:t>of </a:t>
            </a:r>
            <a:r>
              <a:rPr lang="en-IE" sz="2000" b="1" dirty="0" smtClean="0"/>
              <a:t>background radiation</a:t>
            </a:r>
            <a:endParaRPr lang="en-IE" sz="2000" b="1" dirty="0"/>
          </a:p>
          <a:p>
            <a:pPr marL="0" indent="0">
              <a:buNone/>
            </a:pPr>
            <a:r>
              <a:rPr lang="en-IE" sz="1800" i="1" dirty="0" smtClean="0"/>
              <a:t>       </a:t>
            </a:r>
            <a:r>
              <a:rPr lang="en-IE" sz="1800" i="1" dirty="0"/>
              <a:t>H</a:t>
            </a:r>
            <a:r>
              <a:rPr lang="en-IE" sz="1800" i="1" dirty="0" smtClean="0"/>
              <a:t>omogeneity, flatness, galaxy formation?(1970-80)</a:t>
            </a:r>
          </a:p>
          <a:p>
            <a:pPr marL="0" indent="0">
              <a:buNone/>
            </a:pPr>
            <a:endParaRPr lang="en-IE" sz="1800" b="1" dirty="0" smtClean="0"/>
          </a:p>
          <a:p>
            <a:r>
              <a:rPr lang="en-IE" sz="2000" b="1" dirty="0" smtClean="0"/>
              <a:t>The theory of inflation (1981) </a:t>
            </a:r>
          </a:p>
          <a:p>
            <a:pPr marL="0" indent="0">
              <a:buNone/>
            </a:pPr>
            <a:r>
              <a:rPr lang="en-GB" sz="1800" b="0" dirty="0" smtClean="0">
                <a:latin typeface="+mj-lt"/>
              </a:rPr>
              <a:t>       </a:t>
            </a:r>
            <a:r>
              <a:rPr lang="en-IE" sz="1800" i="1" dirty="0" smtClean="0"/>
              <a:t>Exponential expansion within first second</a:t>
            </a:r>
            <a:r>
              <a:rPr lang="en-IE" sz="1800" i="1" dirty="0" smtClean="0"/>
              <a:t>?</a:t>
            </a:r>
            <a:endParaRPr lang="en-IE" sz="1800" i="1" dirty="0" smtClean="0"/>
          </a:p>
          <a:p>
            <a:pPr marL="0" indent="0">
              <a:buNone/>
            </a:pPr>
            <a:r>
              <a:rPr lang="en-IE" sz="1800" i="1" dirty="0" smtClean="0"/>
              <a:t>      Initial </a:t>
            </a:r>
            <a:r>
              <a:rPr lang="en-IE" sz="1800" i="1" dirty="0"/>
              <a:t>conditions</a:t>
            </a:r>
            <a:r>
              <a:rPr lang="en-IE" sz="1800" i="1" dirty="0" smtClean="0"/>
              <a:t>?</a:t>
            </a:r>
          </a:p>
          <a:p>
            <a:pPr marL="0" indent="0">
              <a:buNone/>
            </a:pPr>
            <a:r>
              <a:rPr lang="en-IE" sz="1800" i="1" dirty="0" smtClean="0"/>
              <a:t>      Which </a:t>
            </a:r>
            <a:r>
              <a:rPr lang="en-IE" sz="1800" i="1" dirty="0"/>
              <a:t>model of inflation?</a:t>
            </a:r>
            <a:endParaRPr lang="en-IE" sz="1800" i="1" dirty="0" smtClean="0"/>
          </a:p>
          <a:p>
            <a:pPr marL="0" indent="0">
              <a:buNone/>
            </a:pPr>
            <a:endParaRPr lang="en-IE" sz="1800" i="1" dirty="0"/>
          </a:p>
          <a:p>
            <a:pPr eaLnBrk="1" hangingPunct="1"/>
            <a:r>
              <a:rPr lang="en-US" sz="1800" b="1" dirty="0"/>
              <a:t>Dark energy (1998)</a:t>
            </a:r>
          </a:p>
          <a:p>
            <a:pPr marL="0" indent="0" eaLnBrk="1" hangingPunct="1">
              <a:buNone/>
            </a:pPr>
            <a:r>
              <a:rPr lang="en-US" sz="1600" i="1" dirty="0"/>
              <a:t>       </a:t>
            </a:r>
            <a:r>
              <a:rPr lang="en-US" sz="1800" i="1" dirty="0" smtClean="0"/>
              <a:t>Observation of accelerated </a:t>
            </a:r>
            <a:r>
              <a:rPr lang="en-US" sz="1800" i="1" dirty="0"/>
              <a:t>expansion </a:t>
            </a:r>
          </a:p>
          <a:p>
            <a:pPr marL="0" indent="0" eaLnBrk="1" hangingPunct="1">
              <a:buNone/>
            </a:pPr>
            <a:r>
              <a:rPr lang="en-US" sz="1800" i="1" dirty="0"/>
              <a:t>      </a:t>
            </a:r>
            <a:r>
              <a:rPr lang="en-US" sz="1800" i="1" dirty="0" smtClean="0"/>
              <a:t>The return of the </a:t>
            </a:r>
            <a:r>
              <a:rPr lang="en-US" sz="1800" i="1" dirty="0"/>
              <a:t>cosmological </a:t>
            </a:r>
            <a:r>
              <a:rPr lang="en-US" sz="1800" i="1" dirty="0" smtClean="0"/>
              <a:t>constant</a:t>
            </a:r>
          </a:p>
          <a:p>
            <a:pPr marL="0" indent="0" eaLnBrk="1" hangingPunct="1">
              <a:buNone/>
            </a:pPr>
            <a:r>
              <a:rPr lang="en-US" sz="1800" b="1" i="1" dirty="0" smtClean="0"/>
              <a:t>      </a:t>
            </a:r>
            <a:r>
              <a:rPr lang="en-US" sz="1800" i="1" dirty="0" smtClean="0"/>
              <a:t>Problems of interpretation</a:t>
            </a:r>
            <a:endParaRPr lang="en-GB" sz="1600" i="1" dirty="0"/>
          </a:p>
          <a:p>
            <a:pPr marL="0" indent="0">
              <a:buNone/>
            </a:pPr>
            <a:r>
              <a:rPr lang="en-IE" sz="1800" i="1" dirty="0"/>
              <a:t>     	</a:t>
            </a:r>
          </a:p>
          <a:p>
            <a:pPr marL="0" indent="0">
              <a:buNone/>
            </a:pPr>
            <a:endParaRPr lang="en-GB" sz="1800" i="1" dirty="0"/>
          </a:p>
          <a:p>
            <a:endParaRPr lang="en-GB" dirty="0"/>
          </a:p>
        </p:txBody>
      </p:sp>
      <p:pic>
        <p:nvPicPr>
          <p:cNvPr id="206850" name="Picture 2" descr="http://www.philosophy-of-cosmology.ox.ac.uk/images/dark-energ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5550" y="4493151"/>
            <a:ext cx="2884750" cy="22322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843808" y="6325289"/>
            <a:ext cx="2686954" cy="400110"/>
          </a:xfrm>
          <a:prstGeom prst="rect">
            <a:avLst/>
          </a:prstGeom>
          <a:noFill/>
        </p:spPr>
        <p:txBody>
          <a:bodyPr wrap="none" rtlCol="0">
            <a:spAutoFit/>
          </a:bodyPr>
          <a:lstStyle/>
          <a:p>
            <a:r>
              <a:rPr lang="en-US" sz="2000" b="1" i="1" dirty="0"/>
              <a:t>Nature </a:t>
            </a:r>
            <a:r>
              <a:rPr lang="en-US" sz="2000" b="1" i="1" dirty="0" smtClean="0"/>
              <a:t>of DE unknown</a:t>
            </a:r>
            <a:endParaRPr lang="en-GB" sz="2000" b="1" dirty="0"/>
          </a:p>
        </p:txBody>
      </p:sp>
      <p:sp>
        <p:nvSpPr>
          <p:cNvPr id="5" name="TextBox 4"/>
          <p:cNvSpPr txBox="1"/>
          <p:nvPr/>
        </p:nvSpPr>
        <p:spPr>
          <a:xfrm>
            <a:off x="3131840" y="5867980"/>
            <a:ext cx="2074607" cy="369332"/>
          </a:xfrm>
          <a:prstGeom prst="rect">
            <a:avLst/>
          </a:prstGeom>
          <a:noFill/>
        </p:spPr>
        <p:txBody>
          <a:bodyPr wrap="none" rtlCol="0">
            <a:spAutoFit/>
          </a:bodyPr>
          <a:lstStyle/>
          <a:p>
            <a:r>
              <a:rPr lang="en-GB" sz="1800" b="1" i="1" dirty="0" err="1"/>
              <a:t>G</a:t>
            </a:r>
            <a:r>
              <a:rPr lang="en-GB" sz="1800" i="1" baseline="-25000" dirty="0" err="1"/>
              <a:t>μν</a:t>
            </a:r>
            <a:r>
              <a:rPr lang="en-GB" sz="1800" dirty="0"/>
              <a:t> </a:t>
            </a:r>
            <a:r>
              <a:rPr lang="en-GB" sz="1800" i="1" dirty="0"/>
              <a:t>+ </a:t>
            </a:r>
            <a:r>
              <a:rPr lang="en-GB" sz="1800" b="1" i="1" dirty="0" err="1"/>
              <a:t>λ</a:t>
            </a:r>
            <a:r>
              <a:rPr lang="en-GB" sz="1800" i="1" dirty="0" err="1"/>
              <a:t>g</a:t>
            </a:r>
            <a:r>
              <a:rPr lang="en-GB" sz="1800" i="1" baseline="-25000" dirty="0" err="1"/>
              <a:t>μν</a:t>
            </a:r>
            <a:r>
              <a:rPr lang="en-GB" sz="1800" dirty="0"/>
              <a:t>  =  - </a:t>
            </a:r>
            <a:r>
              <a:rPr lang="en-GB" sz="1800" i="1" dirty="0"/>
              <a:t>ĸ </a:t>
            </a:r>
            <a:r>
              <a:rPr lang="en-GB" sz="1800" b="1" i="1" dirty="0" err="1" smtClean="0"/>
              <a:t>T</a:t>
            </a:r>
            <a:r>
              <a:rPr lang="en-GB" sz="1800" i="1" baseline="-25000" dirty="0" err="1" smtClean="0"/>
              <a:t>μν</a:t>
            </a:r>
            <a:endParaRPr lang="en-GB" sz="1800" dirty="0"/>
          </a:p>
        </p:txBody>
      </p:sp>
      <p:pic>
        <p:nvPicPr>
          <p:cNvPr id="10" name="Picture 2" descr="http://abyss.uoregon.edu/%7Ejs/images/evo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6241" y="260648"/>
            <a:ext cx="2663368"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3084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187624" y="476672"/>
            <a:ext cx="7848872" cy="864096"/>
          </a:xfrm>
        </p:spPr>
        <p:txBody>
          <a:bodyPr/>
          <a:lstStyle/>
          <a:p>
            <a:pPr eaLnBrk="1" hangingPunct="1"/>
            <a:r>
              <a:rPr lang="en-IE" sz="3200" b="1" dirty="0"/>
              <a:t>R</a:t>
            </a:r>
            <a:r>
              <a:rPr lang="en-IE" sz="3200" b="1" dirty="0" smtClean="0"/>
              <a:t>elativity, astronomy</a:t>
            </a:r>
            <a:r>
              <a:rPr lang="en-IE" sz="3200" b="1" dirty="0"/>
              <a:t> </a:t>
            </a:r>
            <a:r>
              <a:rPr lang="en-IE" sz="3200" b="1" dirty="0" smtClean="0"/>
              <a:t>and the universe:</a:t>
            </a:r>
            <a:r>
              <a:rPr lang="en-IE" sz="3200" b="1" dirty="0"/>
              <a:t/>
            </a:r>
            <a:br>
              <a:rPr lang="en-IE" sz="3200" b="1" dirty="0"/>
            </a:br>
            <a:r>
              <a:rPr lang="en-IE" sz="3200" b="1" dirty="0" smtClean="0"/>
              <a:t>               the first 100 years</a:t>
            </a:r>
            <a:endParaRPr lang="en-GB" sz="3200" b="1" dirty="0" smtClean="0"/>
          </a:p>
        </p:txBody>
      </p:sp>
      <p:sp>
        <p:nvSpPr>
          <p:cNvPr id="22531" name="Rectangle 3"/>
          <p:cNvSpPr>
            <a:spLocks noGrp="1" noChangeArrowheads="1"/>
          </p:cNvSpPr>
          <p:nvPr>
            <p:ph type="body" idx="1"/>
          </p:nvPr>
        </p:nvSpPr>
        <p:spPr>
          <a:xfrm>
            <a:off x="29096" y="1702955"/>
            <a:ext cx="6199088" cy="4610691"/>
          </a:xfrm>
        </p:spPr>
        <p:txBody>
          <a:bodyPr/>
          <a:lstStyle/>
          <a:p>
            <a:pPr eaLnBrk="1" hangingPunct="1"/>
            <a:r>
              <a:rPr lang="en-IE" sz="2000" b="1" dirty="0" smtClean="0"/>
              <a:t>Published </a:t>
            </a:r>
            <a:r>
              <a:rPr lang="en-IE" sz="2000" b="1" dirty="0"/>
              <a:t>M</a:t>
            </a:r>
            <a:r>
              <a:rPr lang="en-IE" sz="2000" b="1" dirty="0" smtClean="0"/>
              <a:t>ay, 1916</a:t>
            </a:r>
          </a:p>
          <a:p>
            <a:pPr marL="0" indent="0" eaLnBrk="1" hangingPunct="1">
              <a:buNone/>
            </a:pPr>
            <a:r>
              <a:rPr lang="en-IE" sz="1800" dirty="0" smtClean="0"/>
              <a:t>       </a:t>
            </a:r>
            <a:r>
              <a:rPr lang="en-IE" sz="1800" i="1" dirty="0" smtClean="0"/>
              <a:t>A new theory of gravity</a:t>
            </a:r>
          </a:p>
          <a:p>
            <a:pPr marL="0" indent="0" eaLnBrk="1" hangingPunct="1">
              <a:buNone/>
            </a:pPr>
            <a:r>
              <a:rPr lang="en-IE" sz="1800" i="1" dirty="0" smtClean="0"/>
              <a:t>            </a:t>
            </a:r>
            <a:endParaRPr lang="en-IE" sz="1800" dirty="0" smtClean="0"/>
          </a:p>
          <a:p>
            <a:pPr eaLnBrk="1" hangingPunct="1"/>
            <a:r>
              <a:rPr lang="en-IE" sz="2000" b="1" dirty="0" smtClean="0"/>
              <a:t>Classic predictions supported by observation</a:t>
            </a:r>
          </a:p>
          <a:p>
            <a:pPr marL="0" indent="0" eaLnBrk="1" hangingPunct="1">
              <a:buNone/>
            </a:pPr>
            <a:r>
              <a:rPr lang="en-IE" sz="2000" i="1" dirty="0" smtClean="0"/>
              <a:t>      </a:t>
            </a:r>
            <a:r>
              <a:rPr lang="en-IE" sz="1800" i="1" dirty="0" smtClean="0"/>
              <a:t>Perihelion </a:t>
            </a:r>
            <a:r>
              <a:rPr lang="en-IE" sz="1800" i="1" dirty="0"/>
              <a:t>of Mercury: bending of light by a star</a:t>
            </a:r>
          </a:p>
          <a:p>
            <a:pPr marL="0" indent="0" eaLnBrk="1" hangingPunct="1">
              <a:buNone/>
            </a:pPr>
            <a:r>
              <a:rPr lang="en-IE" sz="1800" i="1" dirty="0"/>
              <a:t>      </a:t>
            </a:r>
            <a:r>
              <a:rPr lang="en-IE" sz="1800" i="1" dirty="0" smtClean="0"/>
              <a:t>Gravitational </a:t>
            </a:r>
            <a:r>
              <a:rPr lang="en-IE" sz="1800" i="1" dirty="0"/>
              <a:t>redshift </a:t>
            </a:r>
          </a:p>
          <a:p>
            <a:pPr marL="0" indent="0" eaLnBrk="1" hangingPunct="1">
              <a:buNone/>
            </a:pPr>
            <a:r>
              <a:rPr lang="en-IE" sz="2000" i="1" dirty="0"/>
              <a:t>            </a:t>
            </a:r>
            <a:endParaRPr lang="en-IE" sz="2000" b="1" dirty="0" smtClean="0"/>
          </a:p>
          <a:p>
            <a:pPr eaLnBrk="1" hangingPunct="1"/>
            <a:r>
              <a:rPr lang="en-IE" sz="2000" b="1" dirty="0" smtClean="0"/>
              <a:t>Cosmological predictions supported by observation</a:t>
            </a:r>
            <a:endParaRPr lang="en-IE" sz="1800" i="1" dirty="0" smtClean="0"/>
          </a:p>
          <a:p>
            <a:pPr marL="0" indent="0" eaLnBrk="1" hangingPunct="1">
              <a:buNone/>
            </a:pPr>
            <a:r>
              <a:rPr lang="en-IE" sz="1800" i="1" dirty="0" smtClean="0"/>
              <a:t>     The expanding universe: the big bang</a:t>
            </a:r>
          </a:p>
          <a:p>
            <a:pPr marL="0" indent="0" eaLnBrk="1" hangingPunct="1">
              <a:buNone/>
            </a:pPr>
            <a:r>
              <a:rPr lang="en-IE" sz="1800" i="1" dirty="0" smtClean="0"/>
              <a:t>     Black </a:t>
            </a:r>
            <a:r>
              <a:rPr lang="en-IE" sz="1800" i="1" dirty="0"/>
              <a:t>holes: gravitational waves</a:t>
            </a:r>
            <a:endParaRPr lang="en-IE" sz="1800" i="1" dirty="0" smtClean="0"/>
          </a:p>
          <a:p>
            <a:pPr marL="0" indent="0" eaLnBrk="1" hangingPunct="1">
              <a:buNone/>
            </a:pPr>
            <a:endParaRPr lang="en-IE" sz="1800" i="1" dirty="0"/>
          </a:p>
          <a:p>
            <a:pPr eaLnBrk="1" hangingPunct="1"/>
            <a:r>
              <a:rPr lang="en-IE" sz="2000" b="1" dirty="0"/>
              <a:t>Relevant today</a:t>
            </a:r>
          </a:p>
          <a:p>
            <a:pPr marL="0" indent="0" eaLnBrk="1" hangingPunct="1">
              <a:buNone/>
            </a:pPr>
            <a:r>
              <a:rPr lang="en-IE" sz="2000" i="1" dirty="0"/>
              <a:t>      </a:t>
            </a:r>
            <a:r>
              <a:rPr lang="en-IE" sz="1800" i="1" dirty="0" smtClean="0"/>
              <a:t>GPS</a:t>
            </a:r>
            <a:endParaRPr lang="en-IE" sz="1800" i="1" dirty="0"/>
          </a:p>
          <a:p>
            <a:pPr eaLnBrk="1" hangingPunct="1"/>
            <a:endParaRPr lang="en-IE" sz="2000" b="1" dirty="0"/>
          </a:p>
          <a:p>
            <a:pPr marL="0" indent="0" eaLnBrk="1" hangingPunct="1">
              <a:buNone/>
            </a:pPr>
            <a:endParaRPr lang="en-IE" sz="1800" i="1" dirty="0"/>
          </a:p>
          <a:p>
            <a:pPr marL="0" indent="0" eaLnBrk="1" hangingPunct="1">
              <a:buNone/>
            </a:pPr>
            <a:r>
              <a:rPr lang="en-IE" sz="1800" i="1" dirty="0" smtClean="0"/>
              <a:t>       </a:t>
            </a:r>
            <a:r>
              <a:rPr lang="en-IE" sz="1800" b="1" dirty="0" smtClean="0"/>
              <a:t> </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12" name="TextBox 11"/>
          <p:cNvSpPr txBox="1"/>
          <p:nvPr/>
        </p:nvSpPr>
        <p:spPr>
          <a:xfrm>
            <a:off x="6483391" y="6175384"/>
            <a:ext cx="2392001" cy="338554"/>
          </a:xfrm>
          <a:prstGeom prst="rect">
            <a:avLst/>
          </a:prstGeom>
          <a:noFill/>
        </p:spPr>
        <p:txBody>
          <a:bodyPr wrap="none" rtlCol="0">
            <a:spAutoFit/>
          </a:bodyPr>
          <a:lstStyle/>
          <a:p>
            <a:r>
              <a:rPr lang="en-US" sz="1600" i="1" u="sng" dirty="0" smtClean="0"/>
              <a:t>Skeptical of extrapolations</a:t>
            </a:r>
            <a:endParaRPr lang="en-US" sz="1800" i="1" u="sng" dirty="0"/>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22210" name="Picture 2" descr="http://th.physik.uni-frankfurt.de/~jr/gif/phys/einst_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7633" y="1588492"/>
            <a:ext cx="2923519" cy="4288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7976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15615" y="608385"/>
            <a:ext cx="6323285" cy="762000"/>
          </a:xfrm>
        </p:spPr>
        <p:txBody>
          <a:bodyPr/>
          <a:lstStyle/>
          <a:p>
            <a:pPr eaLnBrk="1" hangingPunct="1"/>
            <a:r>
              <a:rPr lang="en-IE" sz="3200" dirty="0" smtClean="0"/>
              <a:t>       Coda</a:t>
            </a:r>
            <a:r>
              <a:rPr lang="en-IE" sz="3200" dirty="0" smtClean="0"/>
              <a:t>: </a:t>
            </a:r>
            <a:r>
              <a:rPr lang="en-IE" sz="3200" dirty="0" smtClean="0"/>
              <a:t>gravitational </a:t>
            </a:r>
            <a:r>
              <a:rPr lang="en-IE" sz="3200" dirty="0"/>
              <a:t>w</a:t>
            </a:r>
            <a:r>
              <a:rPr lang="en-IE" sz="3200" dirty="0" smtClean="0"/>
              <a:t>aves   </a:t>
            </a:r>
            <a:endParaRPr lang="en-US" sz="3200" dirty="0" smtClean="0"/>
          </a:p>
        </p:txBody>
      </p:sp>
      <p:sp>
        <p:nvSpPr>
          <p:cNvPr id="28675" name="Rectangle 3"/>
          <p:cNvSpPr>
            <a:spLocks noGrp="1" noChangeArrowheads="1"/>
          </p:cNvSpPr>
          <p:nvPr>
            <p:ph type="body" idx="1"/>
          </p:nvPr>
        </p:nvSpPr>
        <p:spPr>
          <a:xfrm>
            <a:off x="0" y="1365826"/>
            <a:ext cx="6500495" cy="5492174"/>
          </a:xfrm>
        </p:spPr>
        <p:txBody>
          <a:bodyPr/>
          <a:lstStyle/>
          <a:p>
            <a:pPr marL="0" indent="0" eaLnBrk="1" hangingPunct="1">
              <a:buNone/>
            </a:pPr>
            <a:endParaRPr lang="en-IE" sz="2000" b="1" dirty="0" smtClean="0"/>
          </a:p>
          <a:p>
            <a:pPr eaLnBrk="1" hangingPunct="1"/>
            <a:r>
              <a:rPr lang="en-IE" sz="2000" b="1" dirty="0" smtClean="0"/>
              <a:t>Einstein (1916, 18)</a:t>
            </a:r>
          </a:p>
          <a:p>
            <a:pPr marL="0" indent="0" eaLnBrk="1" hangingPunct="1">
              <a:buNone/>
            </a:pPr>
            <a:r>
              <a:rPr lang="en-IE" sz="2000" i="1" dirty="0" smtClean="0"/>
              <a:t>      </a:t>
            </a:r>
            <a:r>
              <a:rPr lang="en-IE" sz="1800" i="1" dirty="0" smtClean="0"/>
              <a:t>Linearized wave-like solutions of GFE</a:t>
            </a:r>
          </a:p>
          <a:p>
            <a:pPr marL="0" indent="0" eaLnBrk="1" hangingPunct="1">
              <a:buNone/>
            </a:pPr>
            <a:r>
              <a:rPr lang="en-IE" sz="1800" i="1" dirty="0" smtClean="0"/>
              <a:t>      Cosmic events cause tiny ripples in </a:t>
            </a:r>
            <a:r>
              <a:rPr lang="en-IE" sz="1800" i="1" dirty="0" smtClean="0"/>
              <a:t>space-time</a:t>
            </a:r>
            <a:r>
              <a:rPr lang="en-IE" sz="1800" i="1" dirty="0" smtClean="0"/>
              <a:t>? </a:t>
            </a:r>
          </a:p>
          <a:p>
            <a:pPr marL="0" indent="0" eaLnBrk="1" hangingPunct="1">
              <a:buNone/>
            </a:pPr>
            <a:r>
              <a:rPr lang="en-IE" sz="1800" i="1" dirty="0" smtClean="0"/>
              <a:t>      </a:t>
            </a:r>
            <a:endParaRPr lang="en-IE" sz="1800" b="1" dirty="0"/>
          </a:p>
          <a:p>
            <a:pPr eaLnBrk="1" hangingPunct="1"/>
            <a:r>
              <a:rPr lang="en-IE" sz="2000" b="1" dirty="0" smtClean="0"/>
              <a:t>Einstein and </a:t>
            </a:r>
            <a:r>
              <a:rPr lang="en-IE" sz="2000" b="1" dirty="0"/>
              <a:t>R</a:t>
            </a:r>
            <a:r>
              <a:rPr lang="en-IE" sz="2000" b="1" dirty="0" smtClean="0"/>
              <a:t>osen (1936, 37)</a:t>
            </a:r>
          </a:p>
          <a:p>
            <a:pPr marL="0" indent="0" eaLnBrk="1" hangingPunct="1">
              <a:buNone/>
            </a:pPr>
            <a:r>
              <a:rPr lang="en-IE" sz="2000" i="1" dirty="0" smtClean="0"/>
              <a:t>      </a:t>
            </a:r>
            <a:r>
              <a:rPr lang="en-IE" sz="1800" i="1" dirty="0" smtClean="0"/>
              <a:t>Cylindrical wave solutions – carry no energy? (1936)</a:t>
            </a:r>
          </a:p>
          <a:p>
            <a:pPr marL="0" indent="0" eaLnBrk="1" hangingPunct="1">
              <a:buNone/>
            </a:pPr>
            <a:r>
              <a:rPr lang="en-IE" sz="1800" i="1" dirty="0" smtClean="0"/>
              <a:t>      Corrected with assistance from HP Robertson (1937)</a:t>
            </a:r>
            <a:endParaRPr lang="en-IE" sz="1800" i="1" dirty="0"/>
          </a:p>
          <a:p>
            <a:pPr marL="0" indent="0" eaLnBrk="1" hangingPunct="1">
              <a:buNone/>
            </a:pPr>
            <a:endParaRPr lang="en-IE" sz="2000" b="1" dirty="0"/>
          </a:p>
          <a:p>
            <a:pPr eaLnBrk="1" hangingPunct="1"/>
            <a:r>
              <a:rPr lang="en-IE" sz="2000" b="1" dirty="0" smtClean="0"/>
              <a:t>John Archibald Wheeler (1960s)</a:t>
            </a:r>
          </a:p>
          <a:p>
            <a:pPr marL="0" indent="0" eaLnBrk="1" hangingPunct="1">
              <a:buNone/>
            </a:pPr>
            <a:r>
              <a:rPr lang="en-IE" sz="2000" b="1" i="1" dirty="0"/>
              <a:t> </a:t>
            </a:r>
            <a:r>
              <a:rPr lang="en-IE" sz="2000" b="1" i="1" dirty="0" smtClean="0"/>
              <a:t>     </a:t>
            </a:r>
            <a:r>
              <a:rPr lang="en-IE" sz="1800" i="1" dirty="0" smtClean="0"/>
              <a:t>Numerical wave solutions</a:t>
            </a:r>
            <a:endParaRPr lang="en-IE" sz="1800" b="1" dirty="0" smtClean="0"/>
          </a:p>
          <a:p>
            <a:pPr eaLnBrk="1" hangingPunct="1"/>
            <a:endParaRPr lang="en-IE" sz="2000" b="1" dirty="0" smtClean="0"/>
          </a:p>
          <a:p>
            <a:pPr eaLnBrk="1" hangingPunct="1"/>
            <a:r>
              <a:rPr lang="en-IE" sz="2000" b="1" dirty="0" smtClean="0"/>
              <a:t>Weber bars (1960s)</a:t>
            </a:r>
          </a:p>
          <a:p>
            <a:pPr marL="0" indent="0" eaLnBrk="1" hangingPunct="1">
              <a:buNone/>
            </a:pPr>
            <a:r>
              <a:rPr lang="en-IE" sz="2000" b="1" dirty="0"/>
              <a:t> </a:t>
            </a:r>
            <a:r>
              <a:rPr lang="en-IE" sz="2000" b="1" dirty="0" smtClean="0"/>
              <a:t>     </a:t>
            </a:r>
            <a:r>
              <a:rPr lang="en-IE" sz="1800" i="1" dirty="0"/>
              <a:t>R</a:t>
            </a:r>
            <a:r>
              <a:rPr lang="en-IE" sz="1800" i="1" dirty="0" smtClean="0"/>
              <a:t>eports signal of gravitational waves</a:t>
            </a:r>
          </a:p>
          <a:p>
            <a:pPr marL="0" indent="0" eaLnBrk="1" hangingPunct="1">
              <a:buNone/>
            </a:pPr>
            <a:r>
              <a:rPr lang="en-IE" sz="1800" i="1" dirty="0"/>
              <a:t> </a:t>
            </a:r>
            <a:r>
              <a:rPr lang="en-IE" sz="1800" i="1" dirty="0" smtClean="0"/>
              <a:t>     Not reproduced, not accepted by community</a:t>
            </a:r>
          </a:p>
          <a:p>
            <a:pPr marL="0" indent="0" eaLnBrk="1" hangingPunct="1">
              <a:buNone/>
            </a:pPr>
            <a:endParaRPr lang="en-IE" sz="1800" dirty="0" smtClean="0"/>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7" name="Picture 6" descr="http://www.sciencemag.org/sites/default/files/styles/article_main_medium/public/highwire/large/351/6274/645-F1.large.jpg?itok=qK2wcROd"/>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5926" y="1628800"/>
            <a:ext cx="3065949" cy="1728192"/>
          </a:xfrm>
          <a:prstGeom prst="rect">
            <a:avLst/>
          </a:prstGeom>
          <a:noFill/>
          <a:ln>
            <a:noFill/>
          </a:ln>
        </p:spPr>
      </p:pic>
      <p:pic>
        <p:nvPicPr>
          <p:cNvPr id="8" name="Picture 7" descr="Joeweberphysicist2.jpg"/>
          <p:cNvPicPr/>
          <p:nvPr/>
        </p:nvPicPr>
        <p:blipFill>
          <a:blip r:embed="rId4">
            <a:extLst>
              <a:ext uri="{28A0092B-C50C-407E-A947-70E740481C1C}">
                <a14:useLocalDpi xmlns:a14="http://schemas.microsoft.com/office/drawing/2010/main" val="0"/>
              </a:ext>
            </a:extLst>
          </a:blip>
          <a:srcRect/>
          <a:stretch>
            <a:fillRect/>
          </a:stretch>
        </p:blipFill>
        <p:spPr bwMode="auto">
          <a:xfrm>
            <a:off x="7341028" y="4593966"/>
            <a:ext cx="1584176" cy="2160240"/>
          </a:xfrm>
          <a:prstGeom prst="rect">
            <a:avLst/>
          </a:prstGeom>
          <a:noFill/>
          <a:ln>
            <a:noFill/>
          </a:ln>
        </p:spPr>
      </p:pic>
      <p:sp>
        <p:nvSpPr>
          <p:cNvPr id="3" name="TextBox 2"/>
          <p:cNvSpPr txBox="1"/>
          <p:nvPr/>
        </p:nvSpPr>
        <p:spPr>
          <a:xfrm>
            <a:off x="7414881" y="4050893"/>
            <a:ext cx="1323504" cy="338554"/>
          </a:xfrm>
          <a:prstGeom prst="rect">
            <a:avLst/>
          </a:prstGeom>
          <a:noFill/>
        </p:spPr>
        <p:txBody>
          <a:bodyPr wrap="none" rtlCol="0">
            <a:spAutoFit/>
          </a:bodyPr>
          <a:lstStyle/>
          <a:p>
            <a:r>
              <a:rPr lang="en-GB" sz="1600" dirty="0" smtClean="0"/>
              <a:t>Joseph Weber</a:t>
            </a:r>
            <a:endParaRPr lang="en-GB" sz="1600" dirty="0"/>
          </a:p>
        </p:txBody>
      </p:sp>
    </p:spTree>
    <p:extLst>
      <p:ext uri="{BB962C8B-B14F-4D97-AF65-F5344CB8AC3E}">
        <p14:creationId xmlns:p14="http://schemas.microsoft.com/office/powerpoint/2010/main" val="35741275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309738" y="608385"/>
            <a:ext cx="7191409" cy="762000"/>
          </a:xfrm>
        </p:spPr>
        <p:txBody>
          <a:bodyPr/>
          <a:lstStyle/>
          <a:p>
            <a:pPr eaLnBrk="1" hangingPunct="1"/>
            <a:r>
              <a:rPr lang="en-IE" sz="3200" dirty="0"/>
              <a:t> </a:t>
            </a:r>
            <a:r>
              <a:rPr lang="en-IE" sz="3200" dirty="0" smtClean="0"/>
              <a:t> Gravitational Waves: Observation   </a:t>
            </a:r>
            <a:endParaRPr lang="en-US" sz="3200" dirty="0" smtClean="0"/>
          </a:p>
        </p:txBody>
      </p:sp>
      <p:sp>
        <p:nvSpPr>
          <p:cNvPr id="28675" name="Rectangle 3"/>
          <p:cNvSpPr>
            <a:spLocks noGrp="1" noChangeArrowheads="1"/>
          </p:cNvSpPr>
          <p:nvPr>
            <p:ph type="body" idx="1"/>
          </p:nvPr>
        </p:nvSpPr>
        <p:spPr>
          <a:xfrm>
            <a:off x="0" y="1365826"/>
            <a:ext cx="6500495" cy="5492174"/>
          </a:xfrm>
        </p:spPr>
        <p:txBody>
          <a:bodyPr/>
          <a:lstStyle/>
          <a:p>
            <a:pPr marL="0" indent="0" eaLnBrk="1" hangingPunct="1">
              <a:buNone/>
            </a:pPr>
            <a:endParaRPr lang="en-IE" sz="2000" b="1" dirty="0" smtClean="0"/>
          </a:p>
          <a:p>
            <a:pPr eaLnBrk="1" hangingPunct="1"/>
            <a:r>
              <a:rPr lang="en-IE" sz="2000" b="1" dirty="0" smtClean="0"/>
              <a:t>Binary pulsar </a:t>
            </a:r>
            <a:r>
              <a:rPr lang="en-GB" sz="2000" b="1" dirty="0" smtClean="0"/>
              <a:t>PSR1913+16</a:t>
            </a:r>
            <a:endParaRPr lang="en-IE" sz="2000" b="1" dirty="0" smtClean="0"/>
          </a:p>
          <a:p>
            <a:pPr marL="0" indent="0" eaLnBrk="1" hangingPunct="1">
              <a:buNone/>
            </a:pPr>
            <a:r>
              <a:rPr lang="en-IE" sz="2000" i="1" dirty="0" smtClean="0"/>
              <a:t>      </a:t>
            </a:r>
            <a:r>
              <a:rPr lang="en-IE" sz="1800" i="1" dirty="0" err="1" smtClean="0"/>
              <a:t>Hulse</a:t>
            </a:r>
            <a:r>
              <a:rPr lang="en-IE" sz="1800" i="1" dirty="0" smtClean="0"/>
              <a:t>-Taylor (1974)</a:t>
            </a:r>
          </a:p>
          <a:p>
            <a:pPr marL="0" indent="0" eaLnBrk="1" hangingPunct="1">
              <a:buNone/>
            </a:pPr>
            <a:r>
              <a:rPr lang="en-IE" sz="1800" i="1" dirty="0" smtClean="0"/>
              <a:t>      Decrease in orbital period exactly as predicted</a:t>
            </a:r>
          </a:p>
          <a:p>
            <a:pPr marL="0" indent="0" eaLnBrk="1" hangingPunct="1">
              <a:buNone/>
            </a:pPr>
            <a:r>
              <a:rPr lang="en-IE" sz="1800" i="1" dirty="0" smtClean="0"/>
              <a:t>       </a:t>
            </a:r>
            <a:endParaRPr lang="en-IE" sz="1800" b="1" dirty="0"/>
          </a:p>
          <a:p>
            <a:pPr eaLnBrk="1" hangingPunct="1"/>
            <a:r>
              <a:rPr lang="en-IE" sz="2000" b="1" dirty="0" smtClean="0"/>
              <a:t>Direct measurement?</a:t>
            </a:r>
          </a:p>
          <a:p>
            <a:pPr marL="0" indent="0" eaLnBrk="1" hangingPunct="1">
              <a:buNone/>
            </a:pPr>
            <a:r>
              <a:rPr lang="en-IE" sz="2000" i="1" dirty="0" smtClean="0"/>
              <a:t>      </a:t>
            </a:r>
            <a:r>
              <a:rPr lang="en-IE" sz="1800" i="1" dirty="0" smtClean="0"/>
              <a:t>Interferometers: 1980-</a:t>
            </a:r>
            <a:endParaRPr lang="en-IE" sz="2000" b="1" dirty="0" smtClean="0"/>
          </a:p>
          <a:p>
            <a:pPr marL="0" indent="0" eaLnBrk="1" hangingPunct="1">
              <a:buNone/>
            </a:pPr>
            <a:r>
              <a:rPr lang="en-IE" sz="1800" i="1" dirty="0" smtClean="0"/>
              <a:t>      Interferometers with 4 km arms </a:t>
            </a:r>
            <a:r>
              <a:rPr lang="en-IE" sz="1800" dirty="0" smtClean="0"/>
              <a:t>(</a:t>
            </a:r>
            <a:r>
              <a:rPr lang="en-IE" sz="1800" dirty="0"/>
              <a:t>LIGO, </a:t>
            </a:r>
            <a:r>
              <a:rPr lang="en-IE" sz="1800" dirty="0" smtClean="0"/>
              <a:t>VIRGO)</a:t>
            </a:r>
            <a:endParaRPr lang="en-IE" sz="1800" i="1" dirty="0" smtClean="0"/>
          </a:p>
          <a:p>
            <a:pPr marL="0" indent="0" eaLnBrk="1" hangingPunct="1">
              <a:buNone/>
            </a:pPr>
            <a:r>
              <a:rPr lang="en-IE" sz="1800" b="1" i="1" dirty="0" smtClean="0"/>
              <a:t>     </a:t>
            </a:r>
            <a:endParaRPr lang="en-IE" sz="1800" dirty="0" smtClean="0"/>
          </a:p>
          <a:p>
            <a:pPr eaLnBrk="1" hangingPunct="1"/>
            <a:r>
              <a:rPr lang="en-IE" sz="2000" b="1" dirty="0" smtClean="0"/>
              <a:t>Advanced LIGO (2015)</a:t>
            </a:r>
          </a:p>
          <a:p>
            <a:pPr marL="0" indent="0" eaLnBrk="1" hangingPunct="1">
              <a:buNone/>
            </a:pPr>
            <a:r>
              <a:rPr lang="en-IE" sz="1800" i="1" dirty="0" smtClean="0"/>
              <a:t>     Clear </a:t>
            </a:r>
            <a:r>
              <a:rPr lang="en-IE" sz="1800" i="1" dirty="0"/>
              <a:t>signal (September 2015</a:t>
            </a:r>
            <a:r>
              <a:rPr lang="en-IE" sz="1800" i="1" dirty="0" smtClean="0"/>
              <a:t>)</a:t>
            </a:r>
            <a:endParaRPr lang="en-IE" sz="1800" i="1" dirty="0"/>
          </a:p>
          <a:p>
            <a:pPr eaLnBrk="1" hangingPunct="1"/>
            <a:endParaRPr lang="en-IE" sz="2000" b="1" dirty="0" smtClean="0"/>
          </a:p>
          <a:p>
            <a:pPr eaLnBrk="1" hangingPunct="1"/>
            <a:r>
              <a:rPr lang="en-IE" sz="2000" b="1" dirty="0" smtClean="0"/>
              <a:t>Double whammy!</a:t>
            </a:r>
          </a:p>
          <a:p>
            <a:pPr marL="0" indent="0" eaLnBrk="1" hangingPunct="1">
              <a:buNone/>
            </a:pPr>
            <a:r>
              <a:rPr lang="en-IE" sz="1800" i="1" dirty="0" smtClean="0"/>
              <a:t>      Exact </a:t>
            </a:r>
            <a:r>
              <a:rPr lang="en-IE" sz="1800" i="1" dirty="0"/>
              <a:t>match with </a:t>
            </a:r>
            <a:r>
              <a:rPr lang="en-IE" sz="1800" i="1" dirty="0" smtClean="0"/>
              <a:t>merging BHs</a:t>
            </a:r>
          </a:p>
          <a:p>
            <a:pPr marL="0" indent="0" eaLnBrk="1" hangingPunct="1">
              <a:buNone/>
            </a:pPr>
            <a:r>
              <a:rPr lang="en-GB" sz="1800" dirty="0" smtClean="0"/>
              <a:t>      29 </a:t>
            </a:r>
            <a:r>
              <a:rPr lang="en-GB" sz="1800" i="1" dirty="0"/>
              <a:t>M</a:t>
            </a:r>
            <a:r>
              <a:rPr lang="en-GB" sz="1800" baseline="-25000" dirty="0"/>
              <a:t>☉, </a:t>
            </a:r>
            <a:r>
              <a:rPr lang="en-GB" sz="1800" dirty="0"/>
              <a:t>36 </a:t>
            </a:r>
            <a:r>
              <a:rPr lang="en-GB" sz="1800" i="1" dirty="0" smtClean="0"/>
              <a:t>M</a:t>
            </a:r>
            <a:r>
              <a:rPr lang="en-GB" sz="1800" baseline="-25000" dirty="0" smtClean="0"/>
              <a:t>☉</a:t>
            </a:r>
            <a:r>
              <a:rPr lang="en-IE" sz="1800" dirty="0" smtClean="0"/>
              <a:t> ;  </a:t>
            </a:r>
            <a:r>
              <a:rPr lang="en-GB" sz="1800" i="1" dirty="0" smtClean="0"/>
              <a:t>1.3 billion LY away</a:t>
            </a:r>
            <a:endParaRPr lang="en-IE" sz="1600" i="1" dirty="0" smtClean="0"/>
          </a:p>
          <a:p>
            <a:pPr eaLnBrk="1" hangingPunct="1"/>
            <a:endParaRPr lang="en-IE" sz="1800" i="1" dirty="0" smtClean="0"/>
          </a:p>
          <a:p>
            <a:pPr marL="0" indent="0" eaLnBrk="1" hangingPunct="1">
              <a:buNone/>
            </a:pPr>
            <a:endParaRPr lang="en-IE" sz="1800" b="1" dirty="0" smtClean="0"/>
          </a:p>
          <a:p>
            <a:pPr marL="0" indent="0" eaLnBrk="1" hangingPunct="1">
              <a:buNone/>
            </a:pPr>
            <a:r>
              <a:rPr lang="en-IE" sz="2000" b="1" dirty="0"/>
              <a:t> </a:t>
            </a:r>
            <a:r>
              <a:rPr lang="en-IE" sz="2000" b="1" dirty="0" smtClean="0"/>
              <a:t>     </a:t>
            </a:r>
            <a:endParaRPr lang="en-IE" sz="1800" dirty="0" smtClean="0"/>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227332" name="Picture 4" descr="http://blogs.scientificamerican.com/blogs/cache/file/C26E3FA3-AFF8-4D70-907A265C41E9875A.jpg?w=590&amp;h=39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5280" y="4221088"/>
            <a:ext cx="3656912" cy="2448272"/>
          </a:xfrm>
          <a:prstGeom prst="rect">
            <a:avLst/>
          </a:prstGeom>
          <a:noFill/>
          <a:extLst>
            <a:ext uri="{909E8E84-426E-40DD-AFC4-6F175D3DCCD1}">
              <a14:hiddenFill xmlns:a14="http://schemas.microsoft.com/office/drawing/2010/main">
                <a:solidFill>
                  <a:srgbClr val="FFFFFF"/>
                </a:solidFill>
              </a14:hiddenFill>
            </a:ext>
          </a:extLst>
        </p:spPr>
      </p:pic>
      <p:pic>
        <p:nvPicPr>
          <p:cNvPr id="225282" name="Picture 2" descr="http://www.outerspacecentral.com/images/rotating_pulsar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2078" y="1628800"/>
            <a:ext cx="3333750" cy="20162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84168" y="3759423"/>
            <a:ext cx="2021644" cy="369332"/>
          </a:xfrm>
          <a:prstGeom prst="rect">
            <a:avLst/>
          </a:prstGeom>
          <a:noFill/>
        </p:spPr>
        <p:txBody>
          <a:bodyPr wrap="none" rtlCol="0">
            <a:spAutoFit/>
          </a:bodyPr>
          <a:lstStyle/>
          <a:p>
            <a:r>
              <a:rPr lang="en-GB" sz="1800" dirty="0" err="1" smtClean="0"/>
              <a:t>Hulse</a:t>
            </a:r>
            <a:r>
              <a:rPr lang="en-GB" sz="1800" dirty="0" smtClean="0"/>
              <a:t>-Taylor pulsar</a:t>
            </a:r>
            <a:endParaRPr lang="en-GB" sz="1800" dirty="0"/>
          </a:p>
        </p:txBody>
      </p:sp>
    </p:spTree>
    <p:extLst>
      <p:ext uri="{BB962C8B-B14F-4D97-AF65-F5344CB8AC3E}">
        <p14:creationId xmlns:p14="http://schemas.microsoft.com/office/powerpoint/2010/main" val="5861377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https://sureshemre.files.wordpress.com/2016/02/waveform-ligo-experiment.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22240"/>
            <a:ext cx="3384376" cy="3320484"/>
          </a:xfrm>
          <a:prstGeom prst="rect">
            <a:avLst/>
          </a:prstGeom>
          <a:noFill/>
          <a:ln>
            <a:noFill/>
          </a:ln>
        </p:spPr>
      </p:pic>
      <p:pic>
        <p:nvPicPr>
          <p:cNvPr id="7" name="Picture 6" descr="https://sureshemre.files.wordpress.com/2015/11/ligo_la.jpg"/>
          <p:cNvPicPr/>
          <p:nvPr/>
        </p:nvPicPr>
        <p:blipFill>
          <a:blip r:embed="rId3">
            <a:extLst>
              <a:ext uri="{28A0092B-C50C-407E-A947-70E740481C1C}">
                <a14:useLocalDpi xmlns:a14="http://schemas.microsoft.com/office/drawing/2010/main" val="0"/>
              </a:ext>
            </a:extLst>
          </a:blip>
          <a:srcRect/>
          <a:stretch>
            <a:fillRect/>
          </a:stretch>
        </p:blipFill>
        <p:spPr bwMode="auto">
          <a:xfrm>
            <a:off x="318466" y="3356992"/>
            <a:ext cx="4524301" cy="2160240"/>
          </a:xfrm>
          <a:prstGeom prst="rect">
            <a:avLst/>
          </a:prstGeom>
          <a:noFill/>
          <a:ln>
            <a:noFill/>
          </a:ln>
        </p:spPr>
      </p:pic>
      <p:sp>
        <p:nvSpPr>
          <p:cNvPr id="2" name="TextBox 1"/>
          <p:cNvSpPr txBox="1"/>
          <p:nvPr/>
        </p:nvSpPr>
        <p:spPr>
          <a:xfrm>
            <a:off x="531513" y="6073879"/>
            <a:ext cx="2448106" cy="646331"/>
          </a:xfrm>
          <a:prstGeom prst="rect">
            <a:avLst/>
          </a:prstGeom>
          <a:noFill/>
        </p:spPr>
        <p:txBody>
          <a:bodyPr wrap="none" rtlCol="0">
            <a:spAutoFit/>
          </a:bodyPr>
          <a:lstStyle/>
          <a:p>
            <a:pPr marL="342900" indent="-342900">
              <a:buAutoNum type="arabicPeriod"/>
            </a:pPr>
            <a:r>
              <a:rPr lang="en-GB" sz="1800" b="1" i="1" dirty="0" smtClean="0"/>
              <a:t>Shape of waveform</a:t>
            </a:r>
          </a:p>
          <a:p>
            <a:pPr marL="342900" indent="-342900">
              <a:buAutoNum type="arabicPeriod"/>
            </a:pPr>
            <a:r>
              <a:rPr lang="en-GB" sz="1800" b="1" i="1" dirty="0" smtClean="0"/>
              <a:t>Frequency of orbit</a:t>
            </a:r>
            <a:endParaRPr lang="en-GB" sz="1800" b="1" i="1" dirty="0"/>
          </a:p>
        </p:txBody>
      </p:sp>
      <p:sp>
        <p:nvSpPr>
          <p:cNvPr id="3" name="TextBox 2"/>
          <p:cNvSpPr txBox="1"/>
          <p:nvPr/>
        </p:nvSpPr>
        <p:spPr>
          <a:xfrm>
            <a:off x="3788296" y="6258545"/>
            <a:ext cx="889987" cy="400110"/>
          </a:xfrm>
          <a:prstGeom prst="rect">
            <a:avLst/>
          </a:prstGeom>
          <a:noFill/>
        </p:spPr>
        <p:txBody>
          <a:bodyPr wrap="none" rtlCol="0">
            <a:spAutoFit/>
          </a:bodyPr>
          <a:lstStyle/>
          <a:p>
            <a:r>
              <a:rPr lang="en-GB" sz="2000" b="1" i="1" dirty="0" smtClean="0"/>
              <a:t>BBH !</a:t>
            </a:r>
            <a:endParaRPr lang="en-GB" sz="2000" b="1" i="1" dirty="0"/>
          </a:p>
        </p:txBody>
      </p:sp>
      <p:pic>
        <p:nvPicPr>
          <p:cNvPr id="8" name="Picture 7"/>
          <p:cNvPicPr/>
          <p:nvPr/>
        </p:nvPicPr>
        <p:blipFill rotWithShape="1">
          <a:blip r:embed="rId4"/>
          <a:srcRect l="13848" t="19202" r="11374" b="19202"/>
          <a:stretch/>
        </p:blipFill>
        <p:spPr bwMode="auto">
          <a:xfrm>
            <a:off x="134986" y="44624"/>
            <a:ext cx="5065862" cy="2880320"/>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5"/>
          <a:srcRect l="13075" t="11302" r="7328" b="21839"/>
          <a:stretch/>
        </p:blipFill>
        <p:spPr bwMode="auto">
          <a:xfrm>
            <a:off x="5200848" y="3481592"/>
            <a:ext cx="3905174" cy="2592287"/>
          </a:xfrm>
          <a:prstGeom prst="rect">
            <a:avLst/>
          </a:prstGeom>
          <a:ln>
            <a:noFill/>
          </a:ln>
          <a:extLst>
            <a:ext uri="{53640926-AAD7-44D8-BBD7-CCE9431645EC}">
              <a14:shadowObscured xmlns:a14="http://schemas.microsoft.com/office/drawing/2010/main"/>
            </a:ext>
          </a:extLst>
        </p:spPr>
      </p:pic>
      <p:sp>
        <p:nvSpPr>
          <p:cNvPr id="4" name="TextBox 3"/>
          <p:cNvSpPr txBox="1"/>
          <p:nvPr/>
        </p:nvSpPr>
        <p:spPr>
          <a:xfrm>
            <a:off x="6238476" y="6341258"/>
            <a:ext cx="2149948" cy="400110"/>
          </a:xfrm>
          <a:prstGeom prst="rect">
            <a:avLst/>
          </a:prstGeom>
          <a:noFill/>
        </p:spPr>
        <p:txBody>
          <a:bodyPr wrap="none" rtlCol="0">
            <a:spAutoFit/>
          </a:bodyPr>
          <a:lstStyle/>
          <a:p>
            <a:r>
              <a:rPr lang="en-GB" sz="2000" b="1" dirty="0" smtClean="0"/>
              <a:t>Nobel prize 1916?</a:t>
            </a:r>
            <a:endParaRPr lang="en-GB" sz="2000" b="1" dirty="0"/>
          </a:p>
        </p:txBody>
      </p:sp>
    </p:spTree>
    <p:extLst>
      <p:ext uri="{BB962C8B-B14F-4D97-AF65-F5344CB8AC3E}">
        <p14:creationId xmlns:p14="http://schemas.microsoft.com/office/powerpoint/2010/main" val="38921117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descr="Large confetti"/>
          <p:cNvSpPr>
            <a:spLocks noGrp="1"/>
          </p:cNvSpPr>
          <p:nvPr>
            <p:ph type="title"/>
          </p:nvPr>
        </p:nvSpPr>
        <p:spPr>
          <a:xfrm>
            <a:off x="2051050" y="404813"/>
            <a:ext cx="5489575" cy="1143000"/>
          </a:xfrm>
        </p:spPr>
        <p:txBody>
          <a:bodyPr/>
          <a:lstStyle/>
          <a:p>
            <a:r>
              <a:rPr lang="en-IE" altLang="en-US" sz="3600" smtClean="0"/>
              <a:t>Relativity and GPS</a:t>
            </a:r>
          </a:p>
        </p:txBody>
      </p:sp>
      <p:sp>
        <p:nvSpPr>
          <p:cNvPr id="3" name="Content Placeholder 2"/>
          <p:cNvSpPr>
            <a:spLocks noGrp="1"/>
          </p:cNvSpPr>
          <p:nvPr>
            <p:ph sz="half" idx="1"/>
          </p:nvPr>
        </p:nvSpPr>
        <p:spPr>
          <a:xfrm>
            <a:off x="254000" y="2060575"/>
            <a:ext cx="5357813" cy="2592388"/>
          </a:xfrm>
        </p:spPr>
        <p:txBody>
          <a:bodyPr/>
          <a:lstStyle/>
          <a:p>
            <a:pPr>
              <a:buFont typeface="Arial" pitchFamily="34" charset="0"/>
              <a:buChar char="•"/>
              <a:defRPr/>
            </a:pPr>
            <a:r>
              <a:rPr lang="en-IE" sz="2400" u="sng" dirty="0" smtClean="0"/>
              <a:t>Signal from satellite </a:t>
            </a:r>
          </a:p>
          <a:p>
            <a:pPr marL="0" indent="0">
              <a:buFontTx/>
              <a:buNone/>
              <a:defRPr/>
            </a:pPr>
            <a:r>
              <a:rPr lang="en-IE" sz="2400" i="1" dirty="0"/>
              <a:t> </a:t>
            </a:r>
            <a:r>
              <a:rPr lang="en-IE" sz="2400" i="1" dirty="0" smtClean="0"/>
              <a:t>     compare time received to transmitted</a:t>
            </a:r>
          </a:p>
          <a:p>
            <a:pPr marL="0" indent="0">
              <a:buFontTx/>
              <a:buNone/>
              <a:defRPr/>
            </a:pPr>
            <a:r>
              <a:rPr lang="en-IE" sz="2400" i="1" dirty="0" smtClean="0"/>
              <a:t>      synchronized clocks</a:t>
            </a:r>
          </a:p>
          <a:p>
            <a:pPr>
              <a:buFont typeface="Arial" pitchFamily="34" charset="0"/>
              <a:buChar char="•"/>
              <a:defRPr/>
            </a:pPr>
            <a:endParaRPr lang="en-IE" sz="2400" dirty="0" smtClean="0"/>
          </a:p>
          <a:p>
            <a:pPr>
              <a:buFont typeface="Arial" pitchFamily="34" charset="0"/>
              <a:buChar char="•"/>
              <a:defRPr/>
            </a:pPr>
            <a:r>
              <a:rPr lang="en-IE" sz="2400" u="sng" dirty="0" smtClean="0"/>
              <a:t>Convert time to distance</a:t>
            </a:r>
            <a:endParaRPr lang="en-IE" sz="2400" dirty="0"/>
          </a:p>
          <a:p>
            <a:pPr marL="0" indent="0">
              <a:buFontTx/>
              <a:buNone/>
              <a:defRPr/>
            </a:pPr>
            <a:r>
              <a:rPr lang="en-IE" sz="2400" i="1" dirty="0"/>
              <a:t> </a:t>
            </a:r>
            <a:r>
              <a:rPr lang="en-IE" sz="2400" i="1" dirty="0" smtClean="0"/>
              <a:t>      x speed of </a:t>
            </a:r>
            <a:r>
              <a:rPr lang="en-IE" sz="2400" i="1" dirty="0" err="1" smtClean="0"/>
              <a:t>radiowaves</a:t>
            </a:r>
            <a:endParaRPr lang="en-IE" sz="2400" i="1" dirty="0"/>
          </a:p>
          <a:p>
            <a:pPr marL="0" indent="0">
              <a:buFontTx/>
              <a:buNone/>
              <a:defRPr/>
            </a:pPr>
            <a:endParaRPr lang="en-IE" dirty="0" smtClean="0"/>
          </a:p>
        </p:txBody>
      </p:sp>
      <p:sp>
        <p:nvSpPr>
          <p:cNvPr id="23556" name="TextBox 7"/>
          <p:cNvSpPr txBox="1">
            <a:spLocks noChangeArrowheads="1"/>
          </p:cNvSpPr>
          <p:nvPr/>
        </p:nvSpPr>
        <p:spPr bwMode="auto">
          <a:xfrm>
            <a:off x="254000" y="6188075"/>
            <a:ext cx="5113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85000"/>
              <a:buBlip>
                <a:blip r:embed="rId2"/>
              </a:buBlip>
              <a:defRPr sz="3200">
                <a:solidFill>
                  <a:schemeClr val="tx1"/>
                </a:solidFill>
                <a:latin typeface="Times New Roman" pitchFamily="18" charset="0"/>
              </a:defRPr>
            </a:lvl1pPr>
            <a:lvl2pPr marL="742950" indent="-285750" eaLnBrk="0" hangingPunct="0">
              <a:spcBef>
                <a:spcPct val="20000"/>
              </a:spcBef>
              <a:buClr>
                <a:schemeClr val="bg2"/>
              </a:buClr>
              <a:buSzPct val="70000"/>
              <a:buFont typeface="Wingdings" pitchFamily="2" charset="2"/>
              <a:buChar char="n"/>
              <a:defRPr sz="2800">
                <a:solidFill>
                  <a:schemeClr val="tx1"/>
                </a:solidFill>
                <a:latin typeface="Times New Roman" pitchFamily="18" charset="0"/>
              </a:defRPr>
            </a:lvl2pPr>
            <a:lvl3pPr marL="1143000" indent="-228600" eaLnBrk="0" hangingPunct="0">
              <a:spcBef>
                <a:spcPct val="20000"/>
              </a:spcBef>
              <a:buSzPct val="70000"/>
              <a:buFont typeface="Wingdings" pitchFamily="2" charset="2"/>
              <a:buChar char="n"/>
              <a:defRPr sz="2400">
                <a:solidFill>
                  <a:schemeClr val="tx1"/>
                </a:solidFill>
                <a:latin typeface="Times New Roman" pitchFamily="18" charset="0"/>
              </a:defRPr>
            </a:lvl3pPr>
            <a:lvl4pPr marL="1600200" indent="-228600" eaLnBrk="0" hangingPunct="0">
              <a:spcBef>
                <a:spcPct val="20000"/>
              </a:spcBef>
              <a:buSzPct val="70000"/>
              <a:buFont typeface="Wingdings" pitchFamily="2" charset="2"/>
              <a:buChar char="n"/>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SzTx/>
              <a:buFontTx/>
              <a:buNone/>
            </a:pPr>
            <a:r>
              <a:rPr lang="en-IE" altLang="en-US" sz="2400" b="1" i="1" u="sng"/>
              <a:t>Assumes constancy of speed of light </a:t>
            </a:r>
          </a:p>
        </p:txBody>
      </p:sp>
      <p:pic>
        <p:nvPicPr>
          <p:cNvPr id="23557"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2963" y="4367213"/>
            <a:ext cx="2784475" cy="208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40" name="TextBox 1"/>
          <p:cNvSpPr txBox="1">
            <a:spLocks noChangeArrowheads="1"/>
          </p:cNvSpPr>
          <p:nvPr/>
        </p:nvSpPr>
        <p:spPr bwMode="auto">
          <a:xfrm>
            <a:off x="352425" y="5013325"/>
            <a:ext cx="489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SzPct val="85000"/>
              <a:buBlip>
                <a:blip r:embed="rId2"/>
              </a:buBlip>
              <a:defRPr sz="3200">
                <a:solidFill>
                  <a:schemeClr val="tx1"/>
                </a:solidFill>
                <a:latin typeface="Times New Roman" pitchFamily="18" charset="0"/>
              </a:defRPr>
            </a:lvl1pPr>
            <a:lvl2pPr marL="742950" indent="-285750" eaLnBrk="0" hangingPunct="0">
              <a:spcBef>
                <a:spcPct val="20000"/>
              </a:spcBef>
              <a:buClr>
                <a:schemeClr val="bg2"/>
              </a:buClr>
              <a:buSzPct val="70000"/>
              <a:buFont typeface="Wingdings" pitchFamily="2" charset="2"/>
              <a:buChar char="n"/>
              <a:defRPr sz="2800">
                <a:solidFill>
                  <a:schemeClr val="tx1"/>
                </a:solidFill>
                <a:latin typeface="Times New Roman" pitchFamily="18" charset="0"/>
              </a:defRPr>
            </a:lvl2pPr>
            <a:lvl3pPr marL="1143000" indent="-228600" eaLnBrk="0" hangingPunct="0">
              <a:spcBef>
                <a:spcPct val="20000"/>
              </a:spcBef>
              <a:buSzPct val="70000"/>
              <a:buFont typeface="Wingdings" pitchFamily="2" charset="2"/>
              <a:buChar char="n"/>
              <a:defRPr sz="2400">
                <a:solidFill>
                  <a:schemeClr val="tx1"/>
                </a:solidFill>
                <a:latin typeface="Times New Roman" pitchFamily="18" charset="0"/>
              </a:defRPr>
            </a:lvl3pPr>
            <a:lvl4pPr marL="1600200" indent="-228600" eaLnBrk="0" hangingPunct="0">
              <a:spcBef>
                <a:spcPct val="20000"/>
              </a:spcBef>
              <a:buSzPct val="70000"/>
              <a:buFont typeface="Wingdings" pitchFamily="2" charset="2"/>
              <a:buChar char="n"/>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SzTx/>
              <a:buFontTx/>
              <a:buChar char="•"/>
            </a:pPr>
            <a:r>
              <a:rPr lang="en-IE" altLang="en-US" sz="2400" u="sng"/>
              <a:t>Triangulation using 4 sources </a:t>
            </a:r>
          </a:p>
          <a:p>
            <a:pPr eaLnBrk="1" hangingPunct="1">
              <a:spcBef>
                <a:spcPct val="0"/>
              </a:spcBef>
              <a:buSzTx/>
              <a:buFontTx/>
              <a:buNone/>
            </a:pPr>
            <a:r>
              <a:rPr lang="en-IE" altLang="en-US" sz="2400" i="1"/>
              <a:t>      accurate to within 5 metres</a:t>
            </a:r>
          </a:p>
        </p:txBody>
      </p:sp>
      <p:pic>
        <p:nvPicPr>
          <p:cNvPr id="2355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817688"/>
            <a:ext cx="2840038" cy="225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descr="Large confetti"/>
          <p:cNvSpPr>
            <a:spLocks noGrp="1"/>
          </p:cNvSpPr>
          <p:nvPr>
            <p:ph type="title"/>
          </p:nvPr>
        </p:nvSpPr>
        <p:spPr>
          <a:xfrm>
            <a:off x="1547813" y="404813"/>
            <a:ext cx="6354762" cy="1143000"/>
          </a:xfrm>
        </p:spPr>
        <p:txBody>
          <a:bodyPr/>
          <a:lstStyle/>
          <a:p>
            <a:r>
              <a:rPr lang="en-IE" altLang="en-US" sz="3600" smtClean="0"/>
              <a:t>GPS:  a relativistic correction</a:t>
            </a:r>
          </a:p>
        </p:txBody>
      </p:sp>
      <p:sp>
        <p:nvSpPr>
          <p:cNvPr id="3" name="Content Placeholder 2"/>
          <p:cNvSpPr>
            <a:spLocks noGrp="1"/>
          </p:cNvSpPr>
          <p:nvPr>
            <p:ph sz="half" idx="1"/>
          </p:nvPr>
        </p:nvSpPr>
        <p:spPr>
          <a:xfrm>
            <a:off x="411163" y="2386013"/>
            <a:ext cx="5357812" cy="2592387"/>
          </a:xfrm>
        </p:spPr>
        <p:txBody>
          <a:bodyPr/>
          <a:lstStyle/>
          <a:p>
            <a:pPr>
              <a:buFont typeface="Arial" pitchFamily="34" charset="0"/>
              <a:buChar char="•"/>
              <a:defRPr/>
            </a:pPr>
            <a:r>
              <a:rPr lang="en-IE" sz="2400" u="sng" dirty="0"/>
              <a:t>Motion of satellite </a:t>
            </a:r>
            <a:r>
              <a:rPr lang="en-IE" sz="2400" dirty="0" smtClean="0"/>
              <a:t>(SR)</a:t>
            </a:r>
            <a:endParaRPr lang="en-IE" sz="2400" dirty="0"/>
          </a:p>
          <a:p>
            <a:pPr marL="0" indent="0">
              <a:buFontTx/>
              <a:buNone/>
              <a:defRPr/>
            </a:pPr>
            <a:r>
              <a:rPr lang="en-IE" sz="2400" dirty="0" smtClean="0"/>
              <a:t>       </a:t>
            </a:r>
            <a:r>
              <a:rPr lang="en-IE" sz="2400" i="1" dirty="0" smtClean="0"/>
              <a:t>Clocks slow by 7 </a:t>
            </a:r>
            <a:r>
              <a:rPr lang="el-GR" sz="2400" i="1" dirty="0" smtClean="0"/>
              <a:t>μ</a:t>
            </a:r>
            <a:r>
              <a:rPr lang="en-IE" sz="2400" i="1" dirty="0" smtClean="0"/>
              <a:t>s/day</a:t>
            </a:r>
          </a:p>
          <a:p>
            <a:pPr marL="0" indent="0">
              <a:buFontTx/>
              <a:buNone/>
              <a:defRPr/>
            </a:pPr>
            <a:endParaRPr lang="en-IE" sz="2400" dirty="0" smtClean="0"/>
          </a:p>
          <a:p>
            <a:pPr>
              <a:buFont typeface="Arial" pitchFamily="34" charset="0"/>
              <a:buChar char="•"/>
              <a:defRPr/>
            </a:pPr>
            <a:r>
              <a:rPr lang="en-IE" sz="2400" u="sng" dirty="0" smtClean="0"/>
              <a:t>Reduced gravity field </a:t>
            </a:r>
            <a:r>
              <a:rPr lang="en-IE" sz="2400" dirty="0" smtClean="0"/>
              <a:t>(GR)</a:t>
            </a:r>
            <a:endParaRPr lang="en-IE" sz="2400" dirty="0"/>
          </a:p>
          <a:p>
            <a:pPr marL="0" indent="0">
              <a:buFontTx/>
              <a:buNone/>
              <a:defRPr/>
            </a:pPr>
            <a:r>
              <a:rPr lang="en-IE" sz="2400" i="1" dirty="0"/>
              <a:t> </a:t>
            </a:r>
            <a:r>
              <a:rPr lang="en-IE" sz="2400" i="1" dirty="0" smtClean="0"/>
              <a:t>      Clocks fast by </a:t>
            </a:r>
            <a:r>
              <a:rPr lang="en-IE" sz="2400" i="1" dirty="0"/>
              <a:t>45 </a:t>
            </a:r>
            <a:r>
              <a:rPr lang="el-GR" sz="2400" i="1" dirty="0"/>
              <a:t>μ</a:t>
            </a:r>
            <a:r>
              <a:rPr lang="en-IE" sz="2400" i="1" dirty="0"/>
              <a:t>s/day</a:t>
            </a:r>
          </a:p>
          <a:p>
            <a:pPr marL="0" indent="0">
              <a:buFontTx/>
              <a:buNone/>
              <a:defRPr/>
            </a:pPr>
            <a:endParaRPr lang="en-IE" dirty="0" smtClean="0"/>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5400" y="4246563"/>
            <a:ext cx="2374900" cy="237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1" name="TextBox 6"/>
          <p:cNvSpPr txBox="1">
            <a:spLocks noChangeArrowheads="1"/>
          </p:cNvSpPr>
          <p:nvPr/>
        </p:nvSpPr>
        <p:spPr bwMode="auto">
          <a:xfrm>
            <a:off x="411163" y="4965700"/>
            <a:ext cx="4489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SzPct val="85000"/>
              <a:buBlip>
                <a:blip r:embed="rId3"/>
              </a:buBlip>
              <a:defRPr sz="3200">
                <a:solidFill>
                  <a:schemeClr val="tx1"/>
                </a:solidFill>
                <a:latin typeface="Times New Roman" pitchFamily="18" charset="0"/>
              </a:defRPr>
            </a:lvl1pPr>
            <a:lvl2pPr marL="742950" indent="-285750" eaLnBrk="0" hangingPunct="0">
              <a:spcBef>
                <a:spcPct val="20000"/>
              </a:spcBef>
              <a:buClr>
                <a:schemeClr val="bg2"/>
              </a:buClr>
              <a:buSzPct val="70000"/>
              <a:buFont typeface="Wingdings" pitchFamily="2" charset="2"/>
              <a:buChar char="n"/>
              <a:defRPr sz="2800">
                <a:solidFill>
                  <a:schemeClr val="tx1"/>
                </a:solidFill>
                <a:latin typeface="Times New Roman" pitchFamily="18" charset="0"/>
              </a:defRPr>
            </a:lvl2pPr>
            <a:lvl3pPr marL="1143000" indent="-228600" eaLnBrk="0" hangingPunct="0">
              <a:spcBef>
                <a:spcPct val="20000"/>
              </a:spcBef>
              <a:buSzPct val="70000"/>
              <a:buFont typeface="Wingdings" pitchFamily="2" charset="2"/>
              <a:buChar char="n"/>
              <a:defRPr sz="2400">
                <a:solidFill>
                  <a:schemeClr val="tx1"/>
                </a:solidFill>
                <a:latin typeface="Times New Roman" pitchFamily="18" charset="0"/>
              </a:defRPr>
            </a:lvl3pPr>
            <a:lvl4pPr marL="1600200" indent="-228600" eaLnBrk="0" hangingPunct="0">
              <a:spcBef>
                <a:spcPct val="20000"/>
              </a:spcBef>
              <a:buSzPct val="70000"/>
              <a:buFont typeface="Wingdings" pitchFamily="2" charset="2"/>
              <a:buChar char="n"/>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SzTx/>
              <a:buFontTx/>
              <a:buNone/>
            </a:pPr>
            <a:r>
              <a:rPr lang="en-IE" altLang="en-US" sz="2400" b="1" i="1"/>
              <a:t>Satellite  clocks fast by 38 </a:t>
            </a:r>
            <a:r>
              <a:rPr lang="el-GR" altLang="en-US" sz="2400" b="1" i="1"/>
              <a:t>μ</a:t>
            </a:r>
            <a:r>
              <a:rPr lang="en-IE" altLang="en-US" sz="2400" b="1" i="1"/>
              <a:t>s/ day </a:t>
            </a:r>
          </a:p>
        </p:txBody>
      </p:sp>
      <p:sp>
        <p:nvSpPr>
          <p:cNvPr id="24582" name="TextBox 7"/>
          <p:cNvSpPr txBox="1">
            <a:spLocks noChangeArrowheads="1"/>
          </p:cNvSpPr>
          <p:nvPr/>
        </p:nvSpPr>
        <p:spPr bwMode="auto">
          <a:xfrm>
            <a:off x="650875" y="5757863"/>
            <a:ext cx="5289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85000"/>
              <a:buBlip>
                <a:blip r:embed="rId3"/>
              </a:buBlip>
              <a:defRPr sz="3200">
                <a:solidFill>
                  <a:schemeClr val="tx1"/>
                </a:solidFill>
                <a:latin typeface="Times New Roman" pitchFamily="18" charset="0"/>
              </a:defRPr>
            </a:lvl1pPr>
            <a:lvl2pPr marL="742950" indent="-285750" eaLnBrk="0" hangingPunct="0">
              <a:spcBef>
                <a:spcPct val="20000"/>
              </a:spcBef>
              <a:buClr>
                <a:schemeClr val="bg2"/>
              </a:buClr>
              <a:buSzPct val="70000"/>
              <a:buFont typeface="Wingdings" pitchFamily="2" charset="2"/>
              <a:buChar char="n"/>
              <a:defRPr sz="2800">
                <a:solidFill>
                  <a:schemeClr val="tx1"/>
                </a:solidFill>
                <a:latin typeface="Times New Roman" pitchFamily="18" charset="0"/>
              </a:defRPr>
            </a:lvl2pPr>
            <a:lvl3pPr marL="1143000" indent="-228600" eaLnBrk="0" hangingPunct="0">
              <a:spcBef>
                <a:spcPct val="20000"/>
              </a:spcBef>
              <a:buSzPct val="70000"/>
              <a:buFont typeface="Wingdings" pitchFamily="2" charset="2"/>
              <a:buChar char="n"/>
              <a:defRPr sz="2400">
                <a:solidFill>
                  <a:schemeClr val="tx1"/>
                </a:solidFill>
                <a:latin typeface="Times New Roman" pitchFamily="18" charset="0"/>
              </a:defRPr>
            </a:lvl3pPr>
            <a:lvl4pPr marL="1600200" indent="-228600" eaLnBrk="0" hangingPunct="0">
              <a:spcBef>
                <a:spcPct val="20000"/>
              </a:spcBef>
              <a:buSzPct val="70000"/>
              <a:buFont typeface="Wingdings" pitchFamily="2" charset="2"/>
              <a:buChar char="n"/>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SzTx/>
              <a:buFontTx/>
              <a:buNone/>
            </a:pPr>
            <a:r>
              <a:rPr lang="en-IE" altLang="en-US" sz="2400" u="sng" dirty="0" smtClean="0"/>
              <a:t>Successful </a:t>
            </a:r>
            <a:r>
              <a:rPr lang="en-IE" altLang="en-US" sz="2400" u="sng" dirty="0"/>
              <a:t>correction to </a:t>
            </a:r>
            <a:r>
              <a:rPr lang="en-IE" altLang="en-US" sz="2400" u="sng" dirty="0" smtClean="0"/>
              <a:t>GPS</a:t>
            </a:r>
            <a:endParaRPr lang="en-IE" altLang="en-US" sz="2400" u="sng" dirty="0"/>
          </a:p>
        </p:txBody>
      </p:sp>
      <p:sp>
        <p:nvSpPr>
          <p:cNvPr id="24583" name="TextBox 1"/>
          <p:cNvSpPr txBox="1">
            <a:spLocks noChangeArrowheads="1"/>
          </p:cNvSpPr>
          <p:nvPr/>
        </p:nvSpPr>
        <p:spPr bwMode="auto">
          <a:xfrm>
            <a:off x="1119188" y="1741488"/>
            <a:ext cx="52562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85000"/>
              <a:buBlip>
                <a:blip r:embed="rId3"/>
              </a:buBlip>
              <a:defRPr sz="3200">
                <a:solidFill>
                  <a:schemeClr val="tx1"/>
                </a:solidFill>
                <a:latin typeface="Times New Roman" pitchFamily="18" charset="0"/>
              </a:defRPr>
            </a:lvl1pPr>
            <a:lvl2pPr marL="742950" indent="-285750" eaLnBrk="0" hangingPunct="0">
              <a:spcBef>
                <a:spcPct val="20000"/>
              </a:spcBef>
              <a:buClr>
                <a:schemeClr val="bg2"/>
              </a:buClr>
              <a:buSzPct val="70000"/>
              <a:buFont typeface="Wingdings" pitchFamily="2" charset="2"/>
              <a:buChar char="n"/>
              <a:defRPr sz="2800">
                <a:solidFill>
                  <a:schemeClr val="tx1"/>
                </a:solidFill>
                <a:latin typeface="Times New Roman" pitchFamily="18" charset="0"/>
              </a:defRPr>
            </a:lvl2pPr>
            <a:lvl3pPr marL="1143000" indent="-228600" eaLnBrk="0" hangingPunct="0">
              <a:spcBef>
                <a:spcPct val="20000"/>
              </a:spcBef>
              <a:buSzPct val="70000"/>
              <a:buFont typeface="Wingdings" pitchFamily="2" charset="2"/>
              <a:buChar char="n"/>
              <a:defRPr sz="2400">
                <a:solidFill>
                  <a:schemeClr val="tx1"/>
                </a:solidFill>
                <a:latin typeface="Times New Roman" pitchFamily="18" charset="0"/>
              </a:defRPr>
            </a:lvl3pPr>
            <a:lvl4pPr marL="1600200" indent="-228600" eaLnBrk="0" hangingPunct="0">
              <a:spcBef>
                <a:spcPct val="20000"/>
              </a:spcBef>
              <a:buSzPct val="70000"/>
              <a:buFont typeface="Wingdings" pitchFamily="2" charset="2"/>
              <a:buChar char="n"/>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SzTx/>
              <a:buFontTx/>
              <a:buNone/>
            </a:pPr>
            <a:r>
              <a:rPr lang="en-IE" altLang="en-US" sz="2400" b="1" i="1"/>
              <a:t>Synchronization of satellite/earth clocks </a:t>
            </a:r>
          </a:p>
        </p:txBody>
      </p:sp>
      <p:pic>
        <p:nvPicPr>
          <p:cNvPr id="2458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1175" y="1951038"/>
            <a:ext cx="1539875" cy="192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a:xfrm>
            <a:off x="1387004" y="404664"/>
            <a:ext cx="6696744" cy="1143000"/>
          </a:xfrm>
        </p:spPr>
        <p:txBody>
          <a:bodyPr/>
          <a:lstStyle/>
          <a:p>
            <a:pPr eaLnBrk="1" hangingPunct="1"/>
            <a:r>
              <a:rPr lang="en-IE" sz="3200" dirty="0" smtClean="0"/>
              <a:t> </a:t>
            </a:r>
            <a:r>
              <a:rPr lang="en-IE" sz="3200" b="1" dirty="0" smtClean="0"/>
              <a:t>Where next for general relativity? </a:t>
            </a:r>
            <a:endParaRPr lang="en-GB" sz="3200" b="1" dirty="0" smtClean="0"/>
          </a:p>
        </p:txBody>
      </p:sp>
      <p:sp>
        <p:nvSpPr>
          <p:cNvPr id="9" name="Content Placeholder 8"/>
          <p:cNvSpPr>
            <a:spLocks noGrp="1"/>
          </p:cNvSpPr>
          <p:nvPr>
            <p:ph sz="half" idx="1"/>
          </p:nvPr>
        </p:nvSpPr>
        <p:spPr>
          <a:xfrm>
            <a:off x="179512" y="1916279"/>
            <a:ext cx="6336704" cy="4549812"/>
          </a:xfrm>
        </p:spPr>
        <p:txBody>
          <a:bodyPr/>
          <a:lstStyle/>
          <a:p>
            <a:r>
              <a:rPr lang="en-US" sz="2000" b="1" dirty="0" smtClean="0"/>
              <a:t>More general theory   </a:t>
            </a:r>
            <a:r>
              <a:rPr lang="en-US" sz="2000" i="1" dirty="0" smtClean="0"/>
              <a:t>  </a:t>
            </a:r>
            <a:endParaRPr lang="en-US" sz="1800" i="1" dirty="0" smtClean="0"/>
          </a:p>
          <a:p>
            <a:pPr marL="0" indent="0">
              <a:buNone/>
            </a:pPr>
            <a:r>
              <a:rPr lang="en-US" sz="1800" i="1" dirty="0" smtClean="0"/>
              <a:t>      Unified </a:t>
            </a:r>
            <a:r>
              <a:rPr lang="en-US" sz="1800" i="1" dirty="0"/>
              <a:t>field theory; </a:t>
            </a:r>
            <a:r>
              <a:rPr lang="en-US" sz="1800" i="1" dirty="0" smtClean="0"/>
              <a:t>the </a:t>
            </a:r>
            <a:r>
              <a:rPr lang="en-US" sz="1800" i="1" dirty="0"/>
              <a:t>forces of </a:t>
            </a:r>
            <a:r>
              <a:rPr lang="en-US" sz="1800" i="1" dirty="0" smtClean="0"/>
              <a:t>nature (Einstein)</a:t>
            </a:r>
          </a:p>
          <a:p>
            <a:pPr marL="0" indent="0">
              <a:buNone/>
            </a:pPr>
            <a:r>
              <a:rPr lang="en-US" sz="1800" i="1" dirty="0" smtClean="0"/>
              <a:t>  </a:t>
            </a:r>
            <a:endParaRPr lang="en-IE" sz="2000" b="1" dirty="0" smtClean="0"/>
          </a:p>
          <a:p>
            <a:pPr eaLnBrk="1" hangingPunct="1"/>
            <a:r>
              <a:rPr lang="en-IE" sz="2000" b="1" dirty="0" smtClean="0"/>
              <a:t>Reconcile GR with quantum theory </a:t>
            </a:r>
          </a:p>
          <a:p>
            <a:pPr marL="0" indent="0" eaLnBrk="1" hangingPunct="1">
              <a:buNone/>
            </a:pPr>
            <a:r>
              <a:rPr lang="en-IE" sz="1800" i="1" dirty="0" smtClean="0"/>
              <a:t>       Quantum gravity  </a:t>
            </a:r>
          </a:p>
          <a:p>
            <a:pPr marL="0" indent="0" eaLnBrk="1" hangingPunct="1">
              <a:buNone/>
            </a:pPr>
            <a:r>
              <a:rPr lang="en-IE" sz="1800" i="1" dirty="0" smtClean="0"/>
              <a:t>            </a:t>
            </a:r>
            <a:endParaRPr lang="en-US" sz="1800" i="1" dirty="0"/>
          </a:p>
          <a:p>
            <a:pPr eaLnBrk="1" hangingPunct="1"/>
            <a:r>
              <a:rPr lang="en-IE" sz="2000" b="1" dirty="0" smtClean="0"/>
              <a:t>Some progress</a:t>
            </a:r>
          </a:p>
          <a:p>
            <a:pPr marL="0" indent="0" eaLnBrk="1" hangingPunct="1">
              <a:buNone/>
            </a:pPr>
            <a:r>
              <a:rPr lang="en-IE" sz="1800" dirty="0" smtClean="0"/>
              <a:t>      </a:t>
            </a:r>
            <a:r>
              <a:rPr lang="en-IE" sz="1800" i="1" dirty="0"/>
              <a:t>B</a:t>
            </a:r>
            <a:r>
              <a:rPr lang="en-IE" sz="1800" i="1" dirty="0" smtClean="0"/>
              <a:t>lack hole thermodynamics</a:t>
            </a:r>
          </a:p>
          <a:p>
            <a:pPr marL="0" indent="0" eaLnBrk="1" hangingPunct="1">
              <a:buNone/>
            </a:pPr>
            <a:r>
              <a:rPr lang="en-IE" sz="1800" i="1" dirty="0" smtClean="0"/>
              <a:t>     Hawking-</a:t>
            </a:r>
            <a:r>
              <a:rPr lang="en-IE" sz="1800" i="1" dirty="0" err="1"/>
              <a:t>B</a:t>
            </a:r>
            <a:r>
              <a:rPr lang="en-IE" sz="1800" i="1" dirty="0" err="1" smtClean="0"/>
              <a:t>ekenstein</a:t>
            </a:r>
            <a:r>
              <a:rPr lang="en-IE" sz="1800" i="1" dirty="0" smtClean="0"/>
              <a:t> radiation</a:t>
            </a:r>
            <a:endParaRPr lang="en-IE" sz="1800" i="1" dirty="0"/>
          </a:p>
          <a:p>
            <a:pPr eaLnBrk="1" hangingPunct="1"/>
            <a:endParaRPr lang="en-IE" sz="2000" b="1" dirty="0" smtClean="0"/>
          </a:p>
          <a:p>
            <a:pPr eaLnBrk="1" hangingPunct="1"/>
            <a:r>
              <a:rPr lang="en-IE" sz="2000" b="1" dirty="0" smtClean="0"/>
              <a:t>Quantum cosmology</a:t>
            </a:r>
          </a:p>
          <a:p>
            <a:pPr marL="0" indent="0" eaLnBrk="1" hangingPunct="1">
              <a:buNone/>
            </a:pPr>
            <a:r>
              <a:rPr lang="en-IE" sz="1800" i="1" dirty="0" smtClean="0"/>
              <a:t>      The quantum big bang</a:t>
            </a:r>
            <a:endParaRPr lang="en-US" sz="1800" i="1" dirty="0"/>
          </a:p>
          <a:p>
            <a:pPr marL="0" indent="0">
              <a:buNone/>
            </a:pPr>
            <a:r>
              <a:rPr lang="en-US" sz="1800" i="1" dirty="0" smtClean="0"/>
              <a:t>   </a:t>
            </a:r>
            <a:endParaRPr lang="en-US" sz="1800" dirty="0" smtClean="0"/>
          </a:p>
        </p:txBody>
      </p:sp>
      <p:pic>
        <p:nvPicPr>
          <p:cNvPr id="6"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8572" y="4731205"/>
            <a:ext cx="2144960" cy="211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1772816"/>
            <a:ext cx="2133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491879" y="6309320"/>
            <a:ext cx="2895601" cy="400110"/>
          </a:xfrm>
          <a:prstGeom prst="rect">
            <a:avLst/>
          </a:prstGeom>
          <a:noFill/>
        </p:spPr>
        <p:txBody>
          <a:bodyPr wrap="none" rtlCol="0">
            <a:spAutoFit/>
          </a:bodyPr>
          <a:lstStyle/>
          <a:p>
            <a:r>
              <a:rPr lang="en-IE" altLang="en-US" sz="2000" b="1" i="1" u="sng" dirty="0" smtClean="0"/>
              <a:t>A universe </a:t>
            </a:r>
            <a:r>
              <a:rPr lang="en-IE" altLang="en-US" sz="2000" b="1" i="1" u="sng" dirty="0"/>
              <a:t>from nothing</a:t>
            </a:r>
            <a:r>
              <a:rPr lang="en-IE" altLang="en-US" sz="2000" b="1" i="1" u="sng" dirty="0" smtClean="0"/>
              <a:t>?</a:t>
            </a:r>
            <a:endParaRPr lang="en-GB" altLang="en-US" sz="2000" b="1" i="1" u="sng" dirty="0"/>
          </a:p>
        </p:txBody>
      </p:sp>
      <p:sp>
        <p:nvSpPr>
          <p:cNvPr id="4" name="TextBox 3"/>
          <p:cNvSpPr txBox="1"/>
          <p:nvPr/>
        </p:nvSpPr>
        <p:spPr>
          <a:xfrm>
            <a:off x="6956771" y="4119858"/>
            <a:ext cx="1832553" cy="369332"/>
          </a:xfrm>
          <a:prstGeom prst="rect">
            <a:avLst/>
          </a:prstGeom>
          <a:noFill/>
        </p:spPr>
        <p:txBody>
          <a:bodyPr wrap="none" rtlCol="0">
            <a:spAutoFit/>
          </a:bodyPr>
          <a:lstStyle/>
          <a:p>
            <a:r>
              <a:rPr lang="en-GB" sz="1800" i="1" dirty="0" smtClean="0"/>
              <a:t>Stephen Hawking</a:t>
            </a:r>
            <a:endParaRPr lang="en-GB" sz="1800" i="1" dirty="0"/>
          </a:p>
        </p:txBody>
      </p:sp>
    </p:spTree>
    <p:extLst>
      <p:ext uri="{BB962C8B-B14F-4D97-AF65-F5344CB8AC3E}">
        <p14:creationId xmlns:p14="http://schemas.microsoft.com/office/powerpoint/2010/main" val="33929052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descr="Large confetti"/>
          <p:cNvSpPr>
            <a:spLocks noGrp="1" noChangeArrowheads="1"/>
          </p:cNvSpPr>
          <p:nvPr>
            <p:ph type="title"/>
          </p:nvPr>
        </p:nvSpPr>
        <p:spPr>
          <a:xfrm>
            <a:off x="1115616" y="743223"/>
            <a:ext cx="6072962" cy="762000"/>
          </a:xfrm>
        </p:spPr>
        <p:txBody>
          <a:bodyPr/>
          <a:lstStyle/>
          <a:p>
            <a:pPr eaLnBrk="1" hangingPunct="1"/>
            <a:r>
              <a:rPr lang="en-IE" sz="3600" dirty="0" smtClean="0"/>
              <a:t>    The </a:t>
            </a:r>
            <a:r>
              <a:rPr lang="en-IE" sz="3600" dirty="0"/>
              <a:t>b</a:t>
            </a:r>
            <a:r>
              <a:rPr lang="en-IE" sz="3600" dirty="0" smtClean="0"/>
              <a:t>ig </a:t>
            </a:r>
            <a:r>
              <a:rPr lang="en-IE" sz="3600" dirty="0"/>
              <a:t>b</a:t>
            </a:r>
            <a:r>
              <a:rPr lang="en-IE" sz="3600" dirty="0" smtClean="0"/>
              <a:t>ang – evidence </a:t>
            </a:r>
            <a:endParaRPr lang="en-GB" sz="3600" dirty="0" smtClean="0"/>
          </a:p>
        </p:txBody>
      </p:sp>
      <p:sp>
        <p:nvSpPr>
          <p:cNvPr id="19459" name="Rectangle 3"/>
          <p:cNvSpPr>
            <a:spLocks noGrp="1" noChangeArrowheads="1"/>
          </p:cNvSpPr>
          <p:nvPr>
            <p:ph type="body" idx="1"/>
          </p:nvPr>
        </p:nvSpPr>
        <p:spPr>
          <a:xfrm>
            <a:off x="-180528" y="1628800"/>
            <a:ext cx="5688632" cy="3581400"/>
          </a:xfrm>
        </p:spPr>
        <p:txBody>
          <a:bodyPr/>
          <a:lstStyle/>
          <a:p>
            <a:pPr lvl="1" eaLnBrk="1" hangingPunct="1">
              <a:lnSpc>
                <a:spcPct val="60000"/>
              </a:lnSpc>
              <a:buFont typeface="Wingdings" pitchFamily="2" charset="2"/>
              <a:buNone/>
            </a:pPr>
            <a:endParaRPr lang="en-US" sz="2400" b="1" i="1" dirty="0" smtClean="0"/>
          </a:p>
          <a:p>
            <a:pPr lvl="1" eaLnBrk="1" hangingPunct="1">
              <a:lnSpc>
                <a:spcPct val="60000"/>
              </a:lnSpc>
              <a:buFont typeface="Wingdings" pitchFamily="2" charset="2"/>
              <a:buNone/>
            </a:pPr>
            <a:endParaRPr lang="en-GB" sz="2400" b="1" i="1" dirty="0" smtClean="0">
              <a:cs typeface="Times New Roman" pitchFamily="18" charset="0"/>
            </a:endParaRPr>
          </a:p>
          <a:p>
            <a:pPr lvl="1" eaLnBrk="1" hangingPunct="1">
              <a:lnSpc>
                <a:spcPct val="60000"/>
              </a:lnSpc>
              <a:buFont typeface="Wingdings" pitchFamily="2" charset="2"/>
              <a:buNone/>
            </a:pPr>
            <a:r>
              <a:rPr lang="en-US" sz="2400" b="1" i="1" dirty="0" smtClean="0"/>
              <a:t>1. </a:t>
            </a:r>
            <a:r>
              <a:rPr lang="en-US" sz="2400" dirty="0" smtClean="0"/>
              <a:t>The expansion of the </a:t>
            </a:r>
            <a:r>
              <a:rPr lang="en-US" sz="2400" i="1" dirty="0" smtClean="0"/>
              <a:t>U</a:t>
            </a:r>
          </a:p>
          <a:p>
            <a:pPr lvl="1" eaLnBrk="1" hangingPunct="1">
              <a:lnSpc>
                <a:spcPct val="60000"/>
              </a:lnSpc>
              <a:buFont typeface="Wingdings" pitchFamily="2" charset="2"/>
              <a:buNone/>
            </a:pPr>
            <a:endParaRPr lang="en-US" sz="2400" b="1" i="1" dirty="0" smtClean="0"/>
          </a:p>
          <a:p>
            <a:pPr lvl="1" eaLnBrk="1" hangingPunct="1">
              <a:lnSpc>
                <a:spcPct val="60000"/>
              </a:lnSpc>
              <a:buFont typeface="Wingdings" pitchFamily="2" charset="2"/>
              <a:buNone/>
            </a:pPr>
            <a:endParaRPr lang="en-US" sz="2400" b="1" i="1" dirty="0" smtClean="0"/>
          </a:p>
          <a:p>
            <a:pPr lvl="1" eaLnBrk="1" hangingPunct="1">
              <a:lnSpc>
                <a:spcPct val="60000"/>
              </a:lnSpc>
              <a:buNone/>
            </a:pPr>
            <a:r>
              <a:rPr lang="en-US" sz="2400" b="1" i="1" dirty="0" smtClean="0"/>
              <a:t>2. </a:t>
            </a:r>
            <a:r>
              <a:rPr lang="en-US" sz="2400" dirty="0" smtClean="0"/>
              <a:t>The abundance of </a:t>
            </a:r>
            <a:r>
              <a:rPr lang="en-US" sz="2400" b="1" i="1" dirty="0" smtClean="0"/>
              <a:t>H</a:t>
            </a:r>
            <a:r>
              <a:rPr lang="en-US" sz="2400" dirty="0" smtClean="0"/>
              <a:t> and </a:t>
            </a:r>
            <a:r>
              <a:rPr lang="en-US" sz="2400" b="1" i="1" dirty="0" smtClean="0"/>
              <a:t>He</a:t>
            </a:r>
          </a:p>
          <a:p>
            <a:pPr lvl="1" eaLnBrk="1" hangingPunct="1">
              <a:lnSpc>
                <a:spcPct val="60000"/>
              </a:lnSpc>
              <a:buFont typeface="Wingdings" pitchFamily="2" charset="2"/>
              <a:buNone/>
            </a:pPr>
            <a:endParaRPr lang="en-US" sz="2400" b="1" i="1" dirty="0" smtClean="0"/>
          </a:p>
          <a:p>
            <a:pPr lvl="1" eaLnBrk="1" hangingPunct="1">
              <a:lnSpc>
                <a:spcPct val="60000"/>
              </a:lnSpc>
              <a:buFont typeface="Wingdings" pitchFamily="2" charset="2"/>
              <a:buNone/>
            </a:pPr>
            <a:r>
              <a:rPr lang="en-US" sz="2400" b="1" i="1" dirty="0" smtClean="0"/>
              <a:t>			 </a:t>
            </a:r>
          </a:p>
          <a:p>
            <a:pPr lvl="1" eaLnBrk="1" hangingPunct="1">
              <a:lnSpc>
                <a:spcPct val="60000"/>
              </a:lnSpc>
              <a:buNone/>
            </a:pPr>
            <a:r>
              <a:rPr lang="en-US" sz="2400" b="1" i="1" dirty="0" smtClean="0"/>
              <a:t>3. </a:t>
            </a:r>
            <a:r>
              <a:rPr lang="en-US" sz="2400" dirty="0"/>
              <a:t>The distribution of </a:t>
            </a:r>
            <a:r>
              <a:rPr lang="en-US" sz="2400" dirty="0" smtClean="0"/>
              <a:t>the galaxies </a:t>
            </a:r>
          </a:p>
          <a:p>
            <a:pPr lvl="1" eaLnBrk="1" hangingPunct="1">
              <a:lnSpc>
                <a:spcPct val="60000"/>
              </a:lnSpc>
              <a:buNone/>
            </a:pPr>
            <a:endParaRPr lang="en-US" sz="2400" dirty="0" smtClean="0"/>
          </a:p>
          <a:p>
            <a:pPr lvl="1" eaLnBrk="1" hangingPunct="1">
              <a:lnSpc>
                <a:spcPct val="60000"/>
              </a:lnSpc>
              <a:buFont typeface="Wingdings" pitchFamily="2" charset="2"/>
              <a:buNone/>
            </a:pPr>
            <a:endParaRPr lang="en-US" sz="2400" dirty="0"/>
          </a:p>
          <a:p>
            <a:pPr lvl="1" eaLnBrk="1" hangingPunct="1">
              <a:lnSpc>
                <a:spcPct val="60000"/>
              </a:lnSpc>
              <a:buNone/>
            </a:pPr>
            <a:r>
              <a:rPr lang="en-US" sz="2400" b="1" i="1" dirty="0" smtClean="0"/>
              <a:t>4</a:t>
            </a:r>
            <a:r>
              <a:rPr lang="en-US" sz="2400" dirty="0" smtClean="0"/>
              <a:t>. The </a:t>
            </a:r>
            <a:r>
              <a:rPr lang="en-US" sz="2400" dirty="0"/>
              <a:t>cosmic </a:t>
            </a:r>
            <a:r>
              <a:rPr lang="en-US" sz="2400" dirty="0" smtClean="0"/>
              <a:t>microwave background </a:t>
            </a:r>
            <a:endParaRPr lang="en-US" sz="2400" dirty="0"/>
          </a:p>
          <a:p>
            <a:pPr lvl="1" eaLnBrk="1" hangingPunct="1">
              <a:lnSpc>
                <a:spcPct val="60000"/>
              </a:lnSpc>
              <a:buNone/>
            </a:pPr>
            <a:endParaRPr lang="en-US" sz="2400" dirty="0"/>
          </a:p>
          <a:p>
            <a:pPr lvl="1" eaLnBrk="1" hangingPunct="1">
              <a:lnSpc>
                <a:spcPct val="60000"/>
              </a:lnSpc>
              <a:buNone/>
            </a:pPr>
            <a:endParaRPr lang="en-US" sz="2400" dirty="0" smtClean="0"/>
          </a:p>
          <a:p>
            <a:pPr lvl="1" eaLnBrk="1" hangingPunct="1">
              <a:lnSpc>
                <a:spcPct val="60000"/>
              </a:lnSpc>
              <a:buFont typeface="Wingdings" pitchFamily="2" charset="2"/>
              <a:buNone/>
            </a:pPr>
            <a:endParaRPr lang="en-US" sz="2400" dirty="0" smtClean="0"/>
          </a:p>
          <a:p>
            <a:pPr lvl="1" eaLnBrk="1" hangingPunct="1">
              <a:lnSpc>
                <a:spcPct val="60000"/>
              </a:lnSpc>
              <a:buNone/>
            </a:pPr>
            <a:endParaRPr lang="en-US" sz="2400" i="1" dirty="0" smtClean="0"/>
          </a:p>
        </p:txBody>
      </p:sp>
      <p:pic>
        <p:nvPicPr>
          <p:cNvPr id="169986" name="Picture 2" descr="http://abyss.uoregon.edu/%7Ejs/images/evo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422" y="1821328"/>
            <a:ext cx="3216932" cy="42473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p:nvPr/>
        </p:nvPicPr>
        <p:blipFill rotWithShape="1">
          <a:blip r:embed="rId2"/>
          <a:srcRect l="20940" t="8356" r="22148" b="5210"/>
          <a:stretch/>
        </p:blipFill>
        <p:spPr bwMode="auto">
          <a:xfrm>
            <a:off x="0" y="0"/>
            <a:ext cx="4492947" cy="4032448"/>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3"/>
          <a:srcRect l="15081" t="8072" r="29868" b="5461"/>
          <a:stretch/>
        </p:blipFill>
        <p:spPr bwMode="auto">
          <a:xfrm>
            <a:off x="4716016" y="0"/>
            <a:ext cx="4166964" cy="4029422"/>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4"/>
          <a:srcRect l="14808" t="10356" r="30283" b="17131"/>
          <a:stretch/>
        </p:blipFill>
        <p:spPr bwMode="auto">
          <a:xfrm>
            <a:off x="1122828" y="4196919"/>
            <a:ext cx="3134740" cy="252028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5"/>
          <a:srcRect l="34443" t="13022" r="35274" b="20383"/>
          <a:stretch/>
        </p:blipFill>
        <p:spPr bwMode="auto">
          <a:xfrm>
            <a:off x="7020272" y="4113659"/>
            <a:ext cx="1983407" cy="27309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02300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979712" y="188640"/>
            <a:ext cx="5472608" cy="1143000"/>
          </a:xfrm>
        </p:spPr>
        <p:txBody>
          <a:bodyPr/>
          <a:lstStyle/>
          <a:p>
            <a:pPr eaLnBrk="1" hangingPunct="1"/>
            <a:r>
              <a:rPr lang="en-IE" sz="3200" dirty="0" smtClean="0"/>
              <a:t>Abandoned model</a:t>
            </a:r>
            <a:endParaRPr lang="en-GB" sz="3200" dirty="0" smtClean="0"/>
          </a:p>
        </p:txBody>
      </p:sp>
      <mc:AlternateContent xmlns:mc="http://schemas.openxmlformats.org/markup-compatibility/2006" xmlns:a14="http://schemas.microsoft.com/office/drawing/2010/main">
        <mc:Choice Requires="a14">
          <p:sp>
            <p:nvSpPr>
              <p:cNvPr id="20483" name="Rectangle 4"/>
              <p:cNvSpPr>
                <a:spLocks noGrp="1" noChangeArrowheads="1"/>
              </p:cNvSpPr>
              <p:nvPr>
                <p:ph idx="1"/>
              </p:nvPr>
            </p:nvSpPr>
            <p:spPr>
              <a:xfrm>
                <a:off x="14931" y="1838386"/>
                <a:ext cx="3891677" cy="4931467"/>
              </a:xfrm>
            </p:spPr>
            <p:txBody>
              <a:bodyPr/>
              <a:lstStyle/>
              <a:p>
                <a:pPr eaLnBrk="1" hangingPunct="1"/>
                <a:r>
                  <a:rPr lang="en-US" sz="2000" b="1" dirty="0" smtClean="0"/>
                  <a:t>de Sitter line element</a:t>
                </a:r>
              </a:p>
              <a:p>
                <a:pPr marL="0" indent="0" eaLnBrk="1" hangingPunct="1">
                  <a:buNone/>
                </a:pPr>
                <a:r>
                  <a:rPr lang="en-US" sz="2000" b="1" dirty="0" smtClean="0"/>
                  <a:t>      </a:t>
                </a:r>
                <a:r>
                  <a:rPr lang="en-US" sz="1800" i="1" dirty="0" smtClean="0"/>
                  <a:t>Correct geometry</a:t>
                </a:r>
              </a:p>
              <a:p>
                <a:pPr marL="0" indent="0" eaLnBrk="1" hangingPunct="1">
                  <a:buNone/>
                </a:pPr>
                <a:endParaRPr lang="en-US" sz="2000" b="1" dirty="0"/>
              </a:p>
              <a:p>
                <a:pPr eaLnBrk="1" hangingPunct="1"/>
                <a:r>
                  <a:rPr lang="en-US" sz="2000" b="1" dirty="0" smtClean="0"/>
                  <a:t>Simultaneous equations</a:t>
                </a:r>
                <a:endParaRPr lang="en-US" sz="1800" b="1" i="1" dirty="0"/>
              </a:p>
              <a:p>
                <a:pPr marL="0" indent="0" eaLnBrk="1" hangingPunct="1">
                  <a:buNone/>
                </a:pPr>
                <a14:m>
                  <m:oMath xmlns:m="http://schemas.openxmlformats.org/officeDocument/2006/math">
                    <m:r>
                      <a:rPr lang="en-IE" sz="1800" i="1">
                        <a:latin typeface="Cambria Math"/>
                      </a:rPr>
                      <m:t> </m:t>
                    </m:r>
                    <m:r>
                      <a:rPr lang="en-GB" sz="1800" b="0" i="1" smtClean="0">
                        <a:latin typeface="Cambria Math"/>
                      </a:rPr>
                      <m:t>      </m:t>
                    </m:r>
                  </m:oMath>
                </a14:m>
                <a:r>
                  <a:rPr lang="en-GB" sz="1800" i="1" dirty="0" smtClean="0"/>
                  <a:t>Error </a:t>
                </a:r>
                <a:r>
                  <a:rPr lang="en-GB" sz="1800" i="1" dirty="0"/>
                  <a:t>in derivation </a:t>
                </a:r>
                <a:endParaRPr lang="en-GB" sz="1800" i="1" dirty="0" smtClean="0"/>
              </a:p>
              <a:p>
                <a:pPr marL="0" indent="0" eaLnBrk="1" hangingPunct="1">
                  <a:buNone/>
                </a:pPr>
                <a:r>
                  <a:rPr lang="en-GB" sz="1800" i="1" dirty="0"/>
                  <a:t> </a:t>
                </a:r>
                <a:r>
                  <a:rPr lang="en-GB" sz="1800" i="1" dirty="0" smtClean="0"/>
                  <a:t>     Null solution</a:t>
                </a:r>
                <a:endParaRPr lang="en-GB" sz="1800" i="1" dirty="0"/>
              </a:p>
              <a:p>
                <a:pPr marL="0" indent="0" eaLnBrk="1" hangingPunct="1">
                  <a:buNone/>
                </a:pPr>
                <a:r>
                  <a:rPr lang="en-GB" sz="1800" i="1" dirty="0" smtClean="0"/>
                  <a:t>       </a:t>
                </a:r>
                <a:endParaRPr lang="en-US" sz="1800" b="1" dirty="0" smtClean="0"/>
              </a:p>
              <a:p>
                <a:pPr eaLnBrk="1" hangingPunct="1"/>
                <a:r>
                  <a:rPr lang="en-US" sz="2000" b="1" dirty="0" smtClean="0"/>
                  <a:t>Einstein’s crossroads</a:t>
                </a:r>
                <a:endParaRPr lang="en-US" sz="2000" i="1" dirty="0" smtClean="0"/>
              </a:p>
              <a:p>
                <a:pPr marL="0" indent="0" eaLnBrk="1" hangingPunct="1">
                  <a:buNone/>
                </a:pPr>
                <a:r>
                  <a:rPr lang="en-US" sz="1800" i="1" dirty="0"/>
                  <a:t> </a:t>
                </a:r>
                <a:r>
                  <a:rPr lang="en-US" sz="1800" i="1" dirty="0" smtClean="0"/>
                  <a:t>     </a:t>
                </a:r>
                <a:r>
                  <a:rPr lang="en-US" sz="1800" i="1" dirty="0" err="1" smtClean="0"/>
                  <a:t>Realised</a:t>
                </a:r>
                <a:r>
                  <a:rPr lang="en-US" sz="1800" i="1" dirty="0" smtClean="0"/>
                  <a:t> problem on revision</a:t>
                </a:r>
              </a:p>
              <a:p>
                <a:pPr marL="0" indent="0" eaLnBrk="1" hangingPunct="1">
                  <a:buNone/>
                </a:pPr>
                <a:r>
                  <a:rPr lang="en-US" sz="1800" i="1" dirty="0" smtClean="0"/>
                  <a:t>      </a:t>
                </a:r>
                <a:r>
                  <a:rPr lang="en-IE" sz="1800" i="1" dirty="0" smtClean="0"/>
                  <a:t>Declined to amend model</a:t>
                </a:r>
                <a:endParaRPr lang="en-US" sz="1800" i="1" dirty="0" smtClean="0"/>
              </a:p>
              <a:p>
                <a:pPr marL="0" indent="0" eaLnBrk="1" hangingPunct="1">
                  <a:buNone/>
                </a:pPr>
                <a:endParaRPr lang="en-US" sz="1800" dirty="0" smtClean="0"/>
              </a:p>
              <a:p>
                <a:pPr eaLnBrk="1" hangingPunct="1"/>
                <a:r>
                  <a:rPr lang="en-US" sz="2000" b="1" dirty="0" smtClean="0"/>
                  <a:t>Evolving models</a:t>
                </a:r>
              </a:p>
              <a:p>
                <a:pPr marL="0" indent="0" eaLnBrk="1" hangingPunct="1">
                  <a:buNone/>
                </a:pPr>
                <a:r>
                  <a:rPr lang="en-US" sz="1800" i="1" dirty="0" smtClean="0"/>
                  <a:t>      </a:t>
                </a:r>
                <a:r>
                  <a:rPr lang="en-US" sz="1800" i="1" dirty="0"/>
                  <a:t>L</a:t>
                </a:r>
                <a:r>
                  <a:rPr lang="en-US" sz="1800" i="1" dirty="0" smtClean="0"/>
                  <a:t>ess contrived and set </a:t>
                </a:r>
                <a:r>
                  <a:rPr lang="en-IE" sz="1800" i="1" dirty="0"/>
                  <a:t>λ </a:t>
                </a:r>
                <a:r>
                  <a:rPr lang="en-US" sz="1800" i="1" dirty="0"/>
                  <a:t>= </a:t>
                </a:r>
                <a:r>
                  <a:rPr lang="en-US" sz="1800" i="1" dirty="0" smtClean="0"/>
                  <a:t>0</a:t>
                </a:r>
                <a:endParaRPr lang="en-US" sz="1800" dirty="0"/>
              </a:p>
            </p:txBody>
          </p:sp>
        </mc:Choice>
        <mc:Fallback xmlns="">
          <p:sp>
            <p:nvSpPr>
              <p:cNvPr id="20483" name="Rectangle 4"/>
              <p:cNvSpPr>
                <a:spLocks noGrp="1" noRot="1" noChangeAspect="1" noMove="1" noResize="1" noEditPoints="1" noAdjustHandles="1" noChangeArrowheads="1" noChangeShapeType="1" noTextEdit="1"/>
              </p:cNvSpPr>
              <p:nvPr>
                <p:ph idx="1"/>
              </p:nvPr>
            </p:nvSpPr>
            <p:spPr>
              <a:xfrm>
                <a:off x="14931" y="1838386"/>
                <a:ext cx="3891677" cy="4931467"/>
              </a:xfrm>
              <a:blipFill rotWithShape="1">
                <a:blip r:embed="rId2"/>
                <a:stretch>
                  <a:fillRect t="-618"/>
                </a:stretch>
              </a:blipFill>
            </p:spPr>
            <p:txBody>
              <a:bodyPr/>
              <a:lstStyle/>
              <a:p>
                <a:r>
                  <a:rPr lang="en-GB">
                    <a:noFill/>
                  </a:rPr>
                  <a:t> </a:t>
                </a:r>
              </a:p>
            </p:txBody>
          </p:sp>
        </mc:Fallback>
      </mc:AlternateContent>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pic>
        <p:nvPicPr>
          <p:cNvPr id="1556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1502" y="3501008"/>
            <a:ext cx="5244783" cy="1843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04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9216" y="5791200"/>
            <a:ext cx="5244784"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7904" y="1600953"/>
            <a:ext cx="5244783" cy="1657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50648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155860" y="836712"/>
            <a:ext cx="6696744" cy="566936"/>
          </a:xfrm>
        </p:spPr>
        <p:txBody>
          <a:bodyPr/>
          <a:lstStyle/>
          <a:p>
            <a:r>
              <a:rPr lang="en-GB" sz="3200" dirty="0" smtClean="0"/>
              <a:t>Einstein’s cosmology: conclusions </a:t>
            </a:r>
          </a:p>
        </p:txBody>
      </p:sp>
      <p:sp>
        <p:nvSpPr>
          <p:cNvPr id="22531" name="Content Placeholder 2"/>
          <p:cNvSpPr>
            <a:spLocks noGrp="1"/>
          </p:cNvSpPr>
          <p:nvPr>
            <p:ph idx="1"/>
          </p:nvPr>
        </p:nvSpPr>
        <p:spPr>
          <a:xfrm>
            <a:off x="0" y="1164226"/>
            <a:ext cx="6336704" cy="5661248"/>
          </a:xfrm>
        </p:spPr>
        <p:txBody>
          <a:bodyPr/>
          <a:lstStyle/>
          <a:p>
            <a:pPr>
              <a:buNone/>
            </a:pPr>
            <a:endParaRPr lang="en-GB" sz="2400" dirty="0" smtClean="0"/>
          </a:p>
          <a:p>
            <a:r>
              <a:rPr lang="en-US" sz="2000" b="1" dirty="0" smtClean="0"/>
              <a:t>Major test for </a:t>
            </a:r>
            <a:r>
              <a:rPr lang="en-US" sz="2000" b="1" dirty="0"/>
              <a:t>general </a:t>
            </a:r>
            <a:r>
              <a:rPr lang="en-US" sz="2000" b="1" dirty="0" smtClean="0"/>
              <a:t>relativity   </a:t>
            </a:r>
            <a:r>
              <a:rPr lang="en-US" sz="2000" i="1" dirty="0" smtClean="0"/>
              <a:t>  </a:t>
            </a:r>
            <a:endParaRPr lang="en-US" sz="2000" i="1" dirty="0"/>
          </a:p>
          <a:p>
            <a:pPr marL="0" indent="0">
              <a:buNone/>
            </a:pPr>
            <a:r>
              <a:rPr lang="en-US" sz="1800" i="1" dirty="0"/>
              <a:t>      C</a:t>
            </a:r>
            <a:r>
              <a:rPr lang="en-US" sz="1800" i="1" dirty="0" smtClean="0"/>
              <a:t>onscious of assumptions of homogeneity, isotropy </a:t>
            </a:r>
            <a:endParaRPr lang="en-US" sz="1800" i="1" dirty="0"/>
          </a:p>
          <a:p>
            <a:pPr marL="0" indent="0">
              <a:buNone/>
            </a:pPr>
            <a:endParaRPr lang="en-IE" sz="2400" b="1" dirty="0"/>
          </a:p>
          <a:p>
            <a:pPr eaLnBrk="1" hangingPunct="1"/>
            <a:r>
              <a:rPr lang="en-IE" sz="2000" b="1" dirty="0" smtClean="0"/>
              <a:t>Embraces dynamic </a:t>
            </a:r>
            <a:r>
              <a:rPr lang="en-IE" sz="2000" b="1" dirty="0"/>
              <a:t>cosmology  </a:t>
            </a:r>
          </a:p>
          <a:p>
            <a:pPr marL="0" indent="0" eaLnBrk="1" hangingPunct="1">
              <a:buNone/>
            </a:pPr>
            <a:r>
              <a:rPr lang="en-IE" sz="1800" i="1" dirty="0"/>
              <a:t>       N</a:t>
            </a:r>
            <a:r>
              <a:rPr lang="en-IE" sz="1800" i="1" dirty="0" smtClean="0"/>
              <a:t>ew evidence –</a:t>
            </a:r>
            <a:r>
              <a:rPr lang="en-IE" sz="1800" i="1" dirty="0"/>
              <a:t> </a:t>
            </a:r>
            <a:r>
              <a:rPr lang="en-IE" sz="1800" i="1" dirty="0" smtClean="0"/>
              <a:t>new models (JMK)</a:t>
            </a:r>
          </a:p>
          <a:p>
            <a:pPr marL="0" indent="0" eaLnBrk="1" hangingPunct="1">
              <a:buNone/>
            </a:pPr>
            <a:r>
              <a:rPr lang="en-IE" sz="1800" i="1" dirty="0" smtClean="0"/>
              <a:t>      Timespan of expanding models puzzling</a:t>
            </a:r>
          </a:p>
          <a:p>
            <a:pPr marL="0" indent="0" eaLnBrk="1" hangingPunct="1">
              <a:buNone/>
            </a:pPr>
            <a:r>
              <a:rPr lang="en-IE" sz="1800" i="1" dirty="0"/>
              <a:t> </a:t>
            </a:r>
            <a:r>
              <a:rPr lang="en-IE" sz="1800" i="1" dirty="0" smtClean="0"/>
              <a:t>     Steady-state </a:t>
            </a:r>
            <a:r>
              <a:rPr lang="en-IE" sz="1800" i="1" dirty="0"/>
              <a:t>universe</a:t>
            </a:r>
            <a:r>
              <a:rPr lang="en-IE" sz="1800" i="1" dirty="0" smtClean="0"/>
              <a:t>? </a:t>
            </a:r>
          </a:p>
          <a:p>
            <a:pPr marL="0" indent="0" eaLnBrk="1" hangingPunct="1">
              <a:buNone/>
            </a:pPr>
            <a:endParaRPr lang="en-US" sz="2000" i="1" dirty="0"/>
          </a:p>
          <a:p>
            <a:pPr eaLnBrk="1" hangingPunct="1"/>
            <a:r>
              <a:rPr lang="en-IE" sz="2000" b="1" dirty="0"/>
              <a:t>E</a:t>
            </a:r>
            <a:r>
              <a:rPr lang="en-IE" sz="2000" b="1" dirty="0" smtClean="0"/>
              <a:t>volving models (less contrived)</a:t>
            </a:r>
            <a:endParaRPr lang="en-IE" sz="2000" b="1" dirty="0"/>
          </a:p>
          <a:p>
            <a:pPr marL="0" indent="0" eaLnBrk="1" hangingPunct="1">
              <a:buNone/>
            </a:pPr>
            <a:r>
              <a:rPr lang="en-IE" sz="1800" i="1" dirty="0"/>
              <a:t>      </a:t>
            </a:r>
            <a:r>
              <a:rPr lang="en-IE" sz="1800" i="1" dirty="0" smtClean="0"/>
              <a:t> Cosmic constant not necessary</a:t>
            </a:r>
          </a:p>
          <a:p>
            <a:pPr marL="0" indent="0" eaLnBrk="1" hangingPunct="1">
              <a:buNone/>
            </a:pPr>
            <a:r>
              <a:rPr lang="en-IE" sz="1800" i="1" dirty="0" smtClean="0"/>
              <a:t>       Extraction of parameters compatible </a:t>
            </a:r>
            <a:r>
              <a:rPr lang="en-IE" sz="1800" i="1" dirty="0"/>
              <a:t>with </a:t>
            </a:r>
            <a:r>
              <a:rPr lang="en-IE" sz="1800" i="1" dirty="0" smtClean="0"/>
              <a:t>observation</a:t>
            </a:r>
          </a:p>
          <a:p>
            <a:pPr marL="0" indent="0" eaLnBrk="1" hangingPunct="1">
              <a:buNone/>
            </a:pPr>
            <a:r>
              <a:rPr lang="en-IE" sz="1800" i="1" dirty="0" smtClean="0"/>
              <a:t>       Closed </a:t>
            </a:r>
            <a:r>
              <a:rPr lang="en-IE" sz="1800" i="1" dirty="0"/>
              <a:t>and open </a:t>
            </a:r>
            <a:r>
              <a:rPr lang="en-IE" sz="1800" i="1" dirty="0" smtClean="0"/>
              <a:t>models</a:t>
            </a:r>
          </a:p>
          <a:p>
            <a:pPr marL="0" indent="0" eaLnBrk="1" hangingPunct="1">
              <a:buNone/>
            </a:pPr>
            <a:r>
              <a:rPr lang="en-IE" sz="1800" i="1" dirty="0"/>
              <a:t> </a:t>
            </a:r>
            <a:r>
              <a:rPr lang="en-IE" sz="1800" i="1" dirty="0" smtClean="0"/>
              <a:t>     Timespan problem attributed </a:t>
            </a:r>
            <a:r>
              <a:rPr lang="en-IE" sz="1800" i="1" dirty="0"/>
              <a:t>to </a:t>
            </a:r>
            <a:r>
              <a:rPr lang="en-IE" sz="1800" i="1" dirty="0" smtClean="0"/>
              <a:t>simplifying assumptions</a:t>
            </a:r>
            <a:endParaRPr lang="en-IE" sz="1800" i="1" dirty="0"/>
          </a:p>
          <a:p>
            <a:pPr marL="0" indent="0" eaLnBrk="1" hangingPunct="1">
              <a:buNone/>
            </a:pPr>
            <a:endParaRPr lang="en-IE" sz="1800" b="1" dirty="0"/>
          </a:p>
          <a:p>
            <a:pPr marL="0" indent="0" eaLnBrk="1" hangingPunct="1">
              <a:buNone/>
            </a:pPr>
            <a:r>
              <a:rPr lang="en-IE" sz="2000" b="1" dirty="0" smtClean="0"/>
              <a:t>    </a:t>
            </a:r>
            <a:r>
              <a:rPr lang="en-IE" sz="2000" b="1" i="1" dirty="0" smtClean="0"/>
              <a:t>Verdict (1933, 1945):  more observational data needed</a:t>
            </a:r>
            <a:endParaRPr lang="en-US" sz="2000" b="1" i="1" dirty="0"/>
          </a:p>
          <a:p>
            <a:pPr marL="0" indent="0">
              <a:buNone/>
            </a:pPr>
            <a:endParaRPr lang="en-GB" sz="2000" b="1" dirty="0" smtClean="0"/>
          </a:p>
          <a:p>
            <a:endParaRPr lang="en-GB" sz="2000" b="1" dirty="0" smtClean="0"/>
          </a:p>
          <a:p>
            <a:pPr marL="0" indent="0">
              <a:buNone/>
            </a:pPr>
            <a:endParaRPr lang="en-GB" sz="2000" b="1" i="1" dirty="0" smtClean="0"/>
          </a:p>
        </p:txBody>
      </p:sp>
      <p:pic>
        <p:nvPicPr>
          <p:cNvPr id="6" name="Picture 5" descr="http://upload.wikimedia.org/wikipedia/commons/thumb/f/f5/Einstein_1921_portrait2.jpg/225px-Einstein_1921_portrait2.jpg"/>
          <p:cNvPicPr/>
          <p:nvPr/>
        </p:nvPicPr>
        <p:blipFill>
          <a:blip r:embed="rId2">
            <a:extLst>
              <a:ext uri="{28A0092B-C50C-407E-A947-70E740481C1C}">
                <a14:useLocalDpi xmlns:a14="http://schemas.microsoft.com/office/drawing/2010/main" val="0"/>
              </a:ext>
            </a:extLst>
          </a:blip>
          <a:srcRect/>
          <a:stretch>
            <a:fillRect/>
          </a:stretch>
        </p:blipFill>
        <p:spPr bwMode="auto">
          <a:xfrm>
            <a:off x="7529773" y="465138"/>
            <a:ext cx="1296144" cy="1656184"/>
          </a:xfrm>
          <a:prstGeom prst="rect">
            <a:avLst/>
          </a:prstGeom>
          <a:noFill/>
          <a:ln>
            <a:noFill/>
          </a:ln>
        </p:spPr>
      </p:pic>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0" name="Picture 2" descr="C:\Users\clmeeting\Desktop\download.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6178" y="4400319"/>
            <a:ext cx="2373957" cy="11869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44836" y="5693634"/>
            <a:ext cx="2799164" cy="584775"/>
          </a:xfrm>
          <a:prstGeom prst="rect">
            <a:avLst/>
          </a:prstGeom>
          <a:noFill/>
        </p:spPr>
        <p:txBody>
          <a:bodyPr wrap="none" rtlCol="0">
            <a:spAutoFit/>
          </a:bodyPr>
          <a:lstStyle/>
          <a:p>
            <a:r>
              <a:rPr lang="en-GB" sz="1600" dirty="0" smtClean="0"/>
              <a:t>Cosmic microwave background</a:t>
            </a:r>
          </a:p>
          <a:p>
            <a:r>
              <a:rPr lang="en-GB" sz="1600" dirty="0" smtClean="0"/>
              <a:t>   </a:t>
            </a:r>
            <a:r>
              <a:rPr lang="en-GB" sz="1600" dirty="0"/>
              <a:t>H</a:t>
            </a:r>
            <a:r>
              <a:rPr lang="en-GB" sz="1600" dirty="0" smtClean="0"/>
              <a:t>omogeneous, flat universe</a:t>
            </a:r>
            <a:endParaRPr lang="en-GB" sz="1600" dirty="0"/>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4" name="Picture 6" descr="http://www.metrolic.com/wp-content/uploads/2010/11/sandage_allan_b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7343" y="2326695"/>
            <a:ext cx="2232791" cy="16745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7544" y="4001289"/>
            <a:ext cx="2172390" cy="338554"/>
          </a:xfrm>
          <a:prstGeom prst="rect">
            <a:avLst/>
          </a:prstGeom>
          <a:noFill/>
        </p:spPr>
        <p:txBody>
          <a:bodyPr wrap="none" rtlCol="0">
            <a:spAutoFit/>
          </a:bodyPr>
          <a:lstStyle/>
          <a:p>
            <a:r>
              <a:rPr lang="en-GB" sz="1600" dirty="0" smtClean="0"/>
              <a:t>Hubble constant revised</a:t>
            </a:r>
            <a:endParaRPr lang="en-GB" sz="1600" dirty="0"/>
          </a:p>
        </p:txBody>
      </p:sp>
      <p:sp>
        <p:nvSpPr>
          <p:cNvPr id="8" name="TextBox 7"/>
          <p:cNvSpPr txBox="1"/>
          <p:nvPr/>
        </p:nvSpPr>
        <p:spPr>
          <a:xfrm>
            <a:off x="6459899" y="6413266"/>
            <a:ext cx="2510624" cy="400110"/>
          </a:xfrm>
          <a:prstGeom prst="rect">
            <a:avLst/>
          </a:prstGeom>
          <a:noFill/>
        </p:spPr>
        <p:txBody>
          <a:bodyPr wrap="none" rtlCol="0">
            <a:spAutoFit/>
          </a:bodyPr>
          <a:lstStyle/>
          <a:p>
            <a:r>
              <a:rPr lang="en-IE" sz="2000" b="1" i="1" u="sng" dirty="0"/>
              <a:t>No </a:t>
            </a:r>
            <a:r>
              <a:rPr lang="en-IE" sz="2000" b="1" i="1" u="sng" dirty="0" smtClean="0"/>
              <a:t>mention </a:t>
            </a:r>
            <a:r>
              <a:rPr lang="en-IE" sz="2000" b="1" i="1" u="sng" dirty="0"/>
              <a:t>of </a:t>
            </a:r>
            <a:r>
              <a:rPr lang="en-IE" sz="2000" b="1" i="1" u="sng" dirty="0" smtClean="0"/>
              <a:t>origins</a:t>
            </a:r>
            <a:endParaRPr lang="en-GB" sz="2000" b="1" u="sng" dirty="0"/>
          </a:p>
        </p:txBody>
      </p:sp>
    </p:spTree>
    <p:extLst>
      <p:ext uri="{BB962C8B-B14F-4D97-AF65-F5344CB8AC3E}">
        <p14:creationId xmlns:p14="http://schemas.microsoft.com/office/powerpoint/2010/main" val="35114996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C:\Users\coraifeartaigh\Desktop\Docs 12-14\scans\Screenshot 2014-03-10 12.42.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645024"/>
            <a:ext cx="4732784" cy="3212976"/>
          </a:xfrm>
          <a:prstGeom prst="rect">
            <a:avLst/>
          </a:prstGeom>
          <a:noFill/>
          <a:extLst>
            <a:ext uri="{909E8E84-426E-40DD-AFC4-6F175D3DCCD1}">
              <a14:hiddenFill xmlns:a14="http://schemas.microsoft.com/office/drawing/2010/main">
                <a:solidFill>
                  <a:srgbClr val="FFFFFF"/>
                </a:solidFill>
              </a14:hiddenFill>
            </a:ext>
          </a:extLst>
        </p:spPr>
      </p:pic>
      <p:pic>
        <p:nvPicPr>
          <p:cNvPr id="198659" name="Picture 3" descr="C:\Users\coraifeartaigh\Desktop\Docs 12-14\scans\Screenshot 2014-03-10 20.30.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60808"/>
            <a:ext cx="3938116" cy="2853596"/>
          </a:xfrm>
          <a:prstGeom prst="rect">
            <a:avLst/>
          </a:prstGeom>
          <a:noFill/>
          <a:extLst>
            <a:ext uri="{909E8E84-426E-40DD-AFC4-6F175D3DCCD1}">
              <a14:hiddenFill xmlns:a14="http://schemas.microsoft.com/office/drawing/2010/main">
                <a:solidFill>
                  <a:srgbClr val="FFFFFF"/>
                </a:solidFill>
              </a14:hiddenFill>
            </a:ext>
          </a:extLst>
        </p:spPr>
      </p:pic>
      <p:pic>
        <p:nvPicPr>
          <p:cNvPr id="1986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570"/>
            <a:ext cx="5806518"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17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38" y="3789040"/>
            <a:ext cx="3773439" cy="2453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1960" y="-27952"/>
            <a:ext cx="4876800" cy="3837432"/>
          </a:xfrm>
          <a:prstGeom prst="rect">
            <a:avLst/>
          </a:prstGeom>
        </p:spPr>
      </p:pic>
    </p:spTree>
    <p:extLst>
      <p:ext uri="{BB962C8B-B14F-4D97-AF65-F5344CB8AC3E}">
        <p14:creationId xmlns:p14="http://schemas.microsoft.com/office/powerpoint/2010/main" val="11071626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332656"/>
            <a:ext cx="7452320" cy="1143000"/>
          </a:xfrm>
        </p:spPr>
        <p:txBody>
          <a:bodyPr/>
          <a:lstStyle/>
          <a:p>
            <a:r>
              <a:rPr lang="en-GB" sz="3200" dirty="0" smtClean="0"/>
              <a:t>    Einstein’s steady-state model (Jan 31) </a:t>
            </a:r>
            <a:endParaRPr lang="en-GB" sz="3200" dirty="0"/>
          </a:p>
        </p:txBody>
      </p:sp>
      <p:sp>
        <p:nvSpPr>
          <p:cNvPr id="3" name="Content Placeholder 2"/>
          <p:cNvSpPr>
            <a:spLocks noGrp="1"/>
          </p:cNvSpPr>
          <p:nvPr>
            <p:ph idx="1"/>
          </p:nvPr>
        </p:nvSpPr>
        <p:spPr>
          <a:xfrm>
            <a:off x="179512" y="1700808"/>
            <a:ext cx="8352928" cy="4896544"/>
          </a:xfrm>
        </p:spPr>
        <p:txBody>
          <a:bodyPr/>
          <a:lstStyle/>
          <a:p>
            <a:pPr marL="0" indent="0">
              <a:buNone/>
            </a:pPr>
            <a:r>
              <a:rPr lang="en-GB" sz="1800" b="1" u="sng" dirty="0"/>
              <a:t>P</a:t>
            </a:r>
            <a:r>
              <a:rPr lang="en-GB" sz="1800" b="1" u="sng" dirty="0" smtClean="0"/>
              <a:t>roblem with evolving models</a:t>
            </a:r>
          </a:p>
          <a:p>
            <a:pPr marL="0" indent="0">
              <a:buNone/>
            </a:pPr>
            <a:r>
              <a:rPr lang="en-GB" sz="1800" i="1" dirty="0" smtClean="0"/>
              <a:t>“De </a:t>
            </a:r>
            <a:r>
              <a:rPr lang="en-GB" sz="1800" i="1" dirty="0"/>
              <a:t>Sitter and </a:t>
            </a:r>
            <a:r>
              <a:rPr lang="en-GB" sz="1800" i="1" dirty="0" err="1"/>
              <a:t>Tolman</a:t>
            </a:r>
            <a:r>
              <a:rPr lang="en-GB" sz="1800" i="1" dirty="0"/>
              <a:t> have already shown that there are solutions to equations (1) that can account for these </a:t>
            </a:r>
            <a:r>
              <a:rPr lang="en-GB" sz="1800" i="1" dirty="0" smtClean="0"/>
              <a:t>[</a:t>
            </a:r>
            <a:r>
              <a:rPr lang="en-GB" sz="1800" i="1" dirty="0" err="1" smtClean="0"/>
              <a:t>Hubbel’s</a:t>
            </a:r>
            <a:r>
              <a:rPr lang="en-GB" sz="1800" i="1" dirty="0" smtClean="0"/>
              <a:t>] observations</a:t>
            </a:r>
            <a:r>
              <a:rPr lang="en-GB" sz="1800" i="1" dirty="0"/>
              <a:t>. However the difficulty arose that the theory unvaryingly led to a beginning in time about </a:t>
            </a:r>
            <a:r>
              <a:rPr lang="en-IE" sz="1800" i="1" dirty="0"/>
              <a:t>10</a:t>
            </a:r>
            <a:r>
              <a:rPr lang="en-IE" sz="1800" i="1" baseline="30000" dirty="0"/>
              <a:t>10 </a:t>
            </a:r>
            <a:r>
              <a:rPr lang="en-IE" sz="1800" i="1" baseline="30000" dirty="0" smtClean="0"/>
              <a:t>–</a:t>
            </a:r>
            <a:r>
              <a:rPr lang="en-IE" sz="1800" i="1" dirty="0" smtClean="0"/>
              <a:t> 10</a:t>
            </a:r>
            <a:r>
              <a:rPr lang="en-IE" sz="1800" i="1" baseline="30000" dirty="0" smtClean="0"/>
              <a:t>11</a:t>
            </a:r>
            <a:r>
              <a:rPr lang="en-IE" sz="1800" i="1" dirty="0" smtClean="0"/>
              <a:t> </a:t>
            </a:r>
            <a:r>
              <a:rPr lang="en-GB" sz="1800" i="1" dirty="0" smtClean="0"/>
              <a:t>years </a:t>
            </a:r>
            <a:r>
              <a:rPr lang="en-GB" sz="1800" i="1" dirty="0"/>
              <a:t>ago, which for various reasons seemed unacceptable.”</a:t>
            </a:r>
            <a:r>
              <a:rPr lang="en-IE" sz="1800" i="1" dirty="0" smtClean="0"/>
              <a:t> </a:t>
            </a:r>
          </a:p>
          <a:p>
            <a:pPr marL="0" indent="0">
              <a:buNone/>
            </a:pPr>
            <a:endParaRPr lang="en-IE" sz="1800" b="1" u="sng" dirty="0" smtClean="0"/>
          </a:p>
          <a:p>
            <a:pPr marL="0" indent="0">
              <a:buNone/>
            </a:pPr>
            <a:r>
              <a:rPr lang="en-IE" sz="1800" b="1" u="sng" dirty="0" smtClean="0"/>
              <a:t>New </a:t>
            </a:r>
            <a:r>
              <a:rPr lang="en-IE" sz="1800" b="1" u="sng" dirty="0"/>
              <a:t>solution</a:t>
            </a:r>
          </a:p>
          <a:p>
            <a:pPr marL="0" indent="0">
              <a:buNone/>
            </a:pPr>
            <a:r>
              <a:rPr lang="en-IE" sz="1800" i="1" dirty="0" smtClean="0"/>
              <a:t>“In </a:t>
            </a:r>
            <a:r>
              <a:rPr lang="en-IE" sz="1800" i="1" dirty="0"/>
              <a:t>what follows, I wish to draw attention to a solution to equation (1) that can </a:t>
            </a:r>
            <a:r>
              <a:rPr lang="en-IE" sz="1800" i="1" dirty="0" smtClean="0"/>
              <a:t>	account </a:t>
            </a:r>
            <a:r>
              <a:rPr lang="en-IE" sz="1800" i="1" dirty="0"/>
              <a:t>for </a:t>
            </a:r>
            <a:r>
              <a:rPr lang="en-IE" sz="1800" i="1" dirty="0" err="1"/>
              <a:t>Hubbel’s</a:t>
            </a:r>
            <a:r>
              <a:rPr lang="en-IE" sz="1800" i="1" dirty="0"/>
              <a:t> </a:t>
            </a:r>
            <a:r>
              <a:rPr lang="en-IE" sz="1800" i="1" dirty="0" smtClean="0"/>
              <a:t>facts</a:t>
            </a:r>
            <a:r>
              <a:rPr lang="en-IE" sz="1800" i="1" dirty="0"/>
              <a:t>, and in which the density is constant over </a:t>
            </a:r>
            <a:r>
              <a:rPr lang="en-IE" sz="1800" i="1" dirty="0" smtClean="0"/>
              <a:t>time..</a:t>
            </a:r>
          </a:p>
          <a:p>
            <a:pPr marL="0" indent="0">
              <a:buNone/>
            </a:pPr>
            <a:r>
              <a:rPr lang="en-IE" sz="1800" i="1" dirty="0" smtClean="0"/>
              <a:t>If </a:t>
            </a:r>
            <a:r>
              <a:rPr lang="en-IE" sz="1800" i="1" dirty="0"/>
              <a:t>one considers a physically bounded volume, particles of matter will be </a:t>
            </a:r>
            <a:r>
              <a:rPr lang="en-IE" sz="1800" i="1" dirty="0" smtClean="0"/>
              <a:t> continually </a:t>
            </a:r>
            <a:r>
              <a:rPr lang="en-IE" sz="1800" i="1" dirty="0"/>
              <a:t>leaving it. For the density to remain constant, new particles of </a:t>
            </a:r>
            <a:r>
              <a:rPr lang="en-IE" sz="1800" i="1" dirty="0" smtClean="0"/>
              <a:t>matter </a:t>
            </a:r>
            <a:r>
              <a:rPr lang="en-IE" sz="1800" i="1" dirty="0"/>
              <a:t>must be continually formed within that volume from space </a:t>
            </a:r>
            <a:r>
              <a:rPr lang="en-IE" sz="1800" i="1" dirty="0" smtClean="0"/>
              <a:t>“</a:t>
            </a:r>
          </a:p>
          <a:p>
            <a:pPr marL="360363" indent="-360363">
              <a:buNone/>
            </a:pPr>
            <a:endParaRPr lang="en-IE" sz="1800" b="1" i="1" dirty="0"/>
          </a:p>
          <a:p>
            <a:pPr marL="360363" indent="-360363">
              <a:buNone/>
            </a:pPr>
            <a:r>
              <a:rPr lang="en-IE" sz="1800" b="1" u="sng" dirty="0" smtClean="0"/>
              <a:t>Mechanism</a:t>
            </a:r>
            <a:endParaRPr lang="en-IE" sz="1800" b="1" u="sng" dirty="0"/>
          </a:p>
          <a:p>
            <a:pPr marL="360363" indent="-360363">
              <a:buNone/>
            </a:pPr>
            <a:r>
              <a:rPr lang="en-IE" sz="1800" i="1" dirty="0" smtClean="0"/>
              <a:t>“</a:t>
            </a:r>
            <a:r>
              <a:rPr lang="en-IE" sz="1800" i="1" dirty="0"/>
              <a:t>The conservation law is preserved in that, by setting the λ-term, space itself is </a:t>
            </a:r>
            <a:r>
              <a:rPr lang="en-IE" sz="1800" i="1" dirty="0" smtClean="0"/>
              <a:t>not </a:t>
            </a:r>
          </a:p>
          <a:p>
            <a:pPr marL="360363" indent="-360363">
              <a:buNone/>
            </a:pPr>
            <a:r>
              <a:rPr lang="en-IE" sz="1800" i="1" dirty="0"/>
              <a:t> </a:t>
            </a:r>
            <a:r>
              <a:rPr lang="en-IE" sz="1800" i="1" dirty="0" smtClean="0"/>
              <a:t>empty </a:t>
            </a:r>
            <a:r>
              <a:rPr lang="en-IE" sz="1800" i="1" dirty="0"/>
              <a:t>of energy; its validity is well known to be guaranteed by equations (1).”</a:t>
            </a:r>
          </a:p>
          <a:p>
            <a:pPr marL="360363" indent="-360363">
              <a:buNone/>
              <a:tabLst>
                <a:tab pos="360363" algn="l"/>
              </a:tabLst>
            </a:pPr>
            <a:endParaRPr lang="en-GB" sz="1800" b="1" dirty="0"/>
          </a:p>
          <a:p>
            <a:pPr marL="0" indent="0">
              <a:buNone/>
            </a:pPr>
            <a:r>
              <a:rPr lang="en-IE" sz="1800" i="1" dirty="0"/>
              <a:t> </a:t>
            </a:r>
            <a:endParaRPr lang="en-GB" sz="1800" i="1" dirty="0"/>
          </a:p>
        </p:txBody>
      </p:sp>
    </p:spTree>
    <p:extLst>
      <p:ext uri="{BB962C8B-B14F-4D97-AF65-F5344CB8AC3E}">
        <p14:creationId xmlns:p14="http://schemas.microsoft.com/office/powerpoint/2010/main" val="13469880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56" y="3789040"/>
            <a:ext cx="8640960" cy="1467544"/>
          </a:xfrm>
        </p:spPr>
        <p:txBody>
          <a:bodyPr/>
          <a:lstStyle/>
          <a:p>
            <a:pPr marL="0" indent="0">
              <a:buNone/>
            </a:pPr>
            <a:r>
              <a:rPr lang="en-IE" sz="2000" b="1" dirty="0" smtClean="0"/>
              <a:t>“</a:t>
            </a:r>
            <a:r>
              <a:rPr lang="en-IE" sz="2000" b="1" dirty="0"/>
              <a:t>Several investigators have attempted to account for the new facts by means of a spherical </a:t>
            </a:r>
            <a:r>
              <a:rPr lang="en-IE" sz="2000" b="1" dirty="0" smtClean="0"/>
              <a:t>space </a:t>
            </a:r>
            <a:r>
              <a:rPr lang="en-IE" sz="2000" b="1" dirty="0"/>
              <a:t>whose radius </a:t>
            </a:r>
            <a:r>
              <a:rPr lang="en-IE" sz="2000" b="1" i="1" dirty="0"/>
              <a:t>P</a:t>
            </a:r>
            <a:r>
              <a:rPr lang="en-IE" sz="2000" b="1" dirty="0"/>
              <a:t> is variable over time. The first to try this approach, uninfluenced by observations, was A. Friedman,</a:t>
            </a:r>
            <a:r>
              <a:rPr lang="en-IE" sz="2000" b="1" baseline="30000" dirty="0"/>
              <a:t>1 </a:t>
            </a:r>
            <a:r>
              <a:rPr lang="en-IE" sz="2000" b="1" dirty="0"/>
              <a:t>on whose calculations I base the following remarks. </a:t>
            </a:r>
            <a:r>
              <a:rPr lang="en-IE" sz="2000" b="1" dirty="0" smtClean="0"/>
              <a:t>”</a:t>
            </a:r>
            <a:endParaRPr lang="en-GB" sz="2000" b="1" dirty="0"/>
          </a:p>
        </p:txBody>
      </p:sp>
      <p:sp>
        <p:nvSpPr>
          <p:cNvPr id="4" name="Rectangle 3"/>
          <p:cNvSpPr/>
          <p:nvPr/>
        </p:nvSpPr>
        <p:spPr>
          <a:xfrm>
            <a:off x="197964" y="580352"/>
            <a:ext cx="8784976" cy="1323439"/>
          </a:xfrm>
          <a:prstGeom prst="rect">
            <a:avLst/>
          </a:prstGeom>
        </p:spPr>
        <p:txBody>
          <a:bodyPr wrap="square">
            <a:spAutoFit/>
          </a:bodyPr>
          <a:lstStyle/>
          <a:p>
            <a:r>
              <a:rPr lang="en-IE" sz="2000" dirty="0" smtClean="0"/>
              <a:t>“</a:t>
            </a:r>
            <a:r>
              <a:rPr lang="en-IE" sz="2000" dirty="0"/>
              <a:t>The cosmological problem is understood to concern the question of the nature of space and the manner of the distribution of matter on a large scale, where the material of the stars and stellar systems is assumed for simplicity to be replaced by a continuous distribution of matter</a:t>
            </a:r>
            <a:r>
              <a:rPr lang="en-IE" sz="2000" dirty="0" smtClean="0"/>
              <a:t>.”</a:t>
            </a:r>
            <a:endParaRPr lang="en-GB" sz="2000" dirty="0"/>
          </a:p>
        </p:txBody>
      </p:sp>
      <p:sp>
        <p:nvSpPr>
          <p:cNvPr id="5" name="Rectangle 4"/>
          <p:cNvSpPr/>
          <p:nvPr/>
        </p:nvSpPr>
        <p:spPr>
          <a:xfrm>
            <a:off x="197964" y="2060848"/>
            <a:ext cx="8568952" cy="1631216"/>
          </a:xfrm>
          <a:prstGeom prst="rect">
            <a:avLst/>
          </a:prstGeom>
        </p:spPr>
        <p:txBody>
          <a:bodyPr wrap="square">
            <a:spAutoFit/>
          </a:bodyPr>
          <a:lstStyle/>
          <a:p>
            <a:r>
              <a:rPr lang="en-IE" sz="2000" dirty="0" smtClean="0"/>
              <a:t>“</a:t>
            </a:r>
            <a:r>
              <a:rPr lang="en-IE" sz="2000" dirty="0"/>
              <a:t>Now that it has become clear from </a:t>
            </a:r>
            <a:r>
              <a:rPr lang="en-IE" sz="2000" dirty="0" err="1"/>
              <a:t>Hubbel’s</a:t>
            </a:r>
            <a:r>
              <a:rPr lang="en-IE" sz="2000" dirty="0"/>
              <a:t> results that the extra-galactic nebulae are uniformly distributed throughout space and are in dilatory motion (at least if their systematic redshifts are to be interpreted as Doppler effects), assumption (2) concerning the static nature of space has no longer any </a:t>
            </a:r>
            <a:r>
              <a:rPr lang="en-IE" sz="2000" dirty="0" smtClean="0"/>
              <a:t>justification….”</a:t>
            </a:r>
            <a:endParaRPr lang="en-GB" sz="2000" dirty="0"/>
          </a:p>
        </p:txBody>
      </p:sp>
      <p:sp>
        <p:nvSpPr>
          <p:cNvPr id="6" name="TextBox 5"/>
          <p:cNvSpPr txBox="1"/>
          <p:nvPr/>
        </p:nvSpPr>
        <p:spPr>
          <a:xfrm>
            <a:off x="2295201" y="104610"/>
            <a:ext cx="4426212" cy="461665"/>
          </a:xfrm>
          <a:prstGeom prst="rect">
            <a:avLst/>
          </a:prstGeom>
          <a:noFill/>
        </p:spPr>
        <p:txBody>
          <a:bodyPr wrap="none" rtlCol="0">
            <a:spAutoFit/>
          </a:bodyPr>
          <a:lstStyle/>
          <a:p>
            <a:r>
              <a:rPr lang="en-GB" b="1" u="sng" dirty="0" smtClean="0"/>
              <a:t>Some key quotes (Einstein 1931)</a:t>
            </a:r>
            <a:endParaRPr lang="en-GB" b="1" u="sng" dirty="0"/>
          </a:p>
        </p:txBody>
      </p:sp>
      <p:sp>
        <p:nvSpPr>
          <p:cNvPr id="7" name="Rectangle 6"/>
          <p:cNvSpPr/>
          <p:nvPr/>
        </p:nvSpPr>
        <p:spPr>
          <a:xfrm>
            <a:off x="167810" y="5445224"/>
            <a:ext cx="8568952" cy="1323439"/>
          </a:xfrm>
          <a:prstGeom prst="rect">
            <a:avLst/>
          </a:prstGeom>
        </p:spPr>
        <p:txBody>
          <a:bodyPr wrap="square">
            <a:spAutoFit/>
          </a:bodyPr>
          <a:lstStyle/>
          <a:p>
            <a:r>
              <a:rPr lang="en-GB" sz="2000" dirty="0" smtClean="0"/>
              <a:t>“However</a:t>
            </a:r>
            <a:r>
              <a:rPr lang="en-GB" sz="2000" dirty="0"/>
              <a:t>, the greatest difficulty with the whole </a:t>
            </a:r>
            <a:r>
              <a:rPr lang="en-GB" sz="2000" dirty="0" smtClean="0"/>
              <a:t>approach… </a:t>
            </a:r>
            <a:r>
              <a:rPr lang="en-GB" sz="2000" dirty="0"/>
              <a:t>is that according to (2 a), the elapsed time since P = 0 comes out at only about </a:t>
            </a:r>
            <a:r>
              <a:rPr lang="en-IE" sz="2000" dirty="0"/>
              <a:t>10</a:t>
            </a:r>
            <a:r>
              <a:rPr lang="en-IE" sz="2000" baseline="30000" dirty="0"/>
              <a:t>10</a:t>
            </a:r>
            <a:r>
              <a:rPr lang="en-GB" sz="2000" dirty="0" smtClean="0"/>
              <a:t> </a:t>
            </a:r>
            <a:r>
              <a:rPr lang="en-GB" sz="2000" dirty="0"/>
              <a:t>years. One can seek to escape this difficulty by noting that the inhomogeneity of the distribution of stellar material makes our approximate treatment </a:t>
            </a:r>
            <a:r>
              <a:rPr lang="en-GB" sz="2000" dirty="0" smtClean="0"/>
              <a:t>illusory.”</a:t>
            </a:r>
            <a:endParaRPr lang="en-GB" sz="2000" dirty="0"/>
          </a:p>
        </p:txBody>
      </p:sp>
    </p:spTree>
    <p:extLst>
      <p:ext uri="{BB962C8B-B14F-4D97-AF65-F5344CB8AC3E}">
        <p14:creationId xmlns:p14="http://schemas.microsoft.com/office/powerpoint/2010/main" val="15832437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32656"/>
            <a:ext cx="7920880" cy="1143000"/>
          </a:xfrm>
        </p:spPr>
        <p:txBody>
          <a:bodyPr/>
          <a:lstStyle/>
          <a:p>
            <a:r>
              <a:rPr lang="en-GB" sz="3200" dirty="0" smtClean="0"/>
              <a:t>  A useful find </a:t>
            </a:r>
            <a:endParaRPr lang="en-GB" sz="3200" dirty="0"/>
          </a:p>
        </p:txBody>
      </p:sp>
      <p:sp>
        <p:nvSpPr>
          <p:cNvPr id="3" name="Content Placeholder 2"/>
          <p:cNvSpPr>
            <a:spLocks noGrp="1"/>
          </p:cNvSpPr>
          <p:nvPr>
            <p:ph idx="1"/>
          </p:nvPr>
        </p:nvSpPr>
        <p:spPr>
          <a:xfrm>
            <a:off x="35496" y="1669886"/>
            <a:ext cx="8712014" cy="4927466"/>
          </a:xfrm>
        </p:spPr>
        <p:txBody>
          <a:bodyPr/>
          <a:lstStyle/>
          <a:p>
            <a:r>
              <a:rPr lang="en-IE" sz="2000" b="1" dirty="0" smtClean="0"/>
              <a:t>New perspective on steady-state  theory (1950s)</a:t>
            </a:r>
          </a:p>
          <a:p>
            <a:pPr marL="360363" indent="-360363">
              <a:buNone/>
            </a:pPr>
            <a:r>
              <a:rPr lang="en-IE" sz="1800" i="1" dirty="0" smtClean="0"/>
              <a:t>	</a:t>
            </a:r>
            <a:r>
              <a:rPr lang="en-IE" sz="1800" i="1" dirty="0"/>
              <a:t> Logical </a:t>
            </a:r>
            <a:r>
              <a:rPr lang="en-IE" sz="1800" i="1" dirty="0" smtClean="0"/>
              <a:t>idea: not a crank theory</a:t>
            </a:r>
          </a:p>
          <a:p>
            <a:pPr marL="360363" indent="-360363">
              <a:buNone/>
            </a:pPr>
            <a:r>
              <a:rPr lang="en-GB" sz="1800" b="1" i="1" dirty="0"/>
              <a:t> </a:t>
            </a:r>
            <a:r>
              <a:rPr lang="en-GB" sz="1800" b="1" i="1" dirty="0" smtClean="0"/>
              <a:t>     </a:t>
            </a:r>
            <a:r>
              <a:rPr lang="en-GB" sz="1800" i="1" dirty="0" err="1" smtClean="0"/>
              <a:t>Tolman</a:t>
            </a:r>
            <a:r>
              <a:rPr lang="en-GB" sz="1800" i="1" dirty="0"/>
              <a:t>, </a:t>
            </a:r>
            <a:r>
              <a:rPr lang="en-GB" sz="1800" i="1" dirty="0" err="1"/>
              <a:t>Schroedinger</a:t>
            </a:r>
            <a:r>
              <a:rPr lang="en-GB" sz="1800" i="1" dirty="0"/>
              <a:t>, Mimura : considered steady-state universe</a:t>
            </a:r>
            <a:endParaRPr lang="en-IE" sz="1800" i="1" dirty="0" smtClean="0"/>
          </a:p>
          <a:p>
            <a:pPr marL="360363" indent="-360363">
              <a:buNone/>
            </a:pPr>
            <a:r>
              <a:rPr lang="en-IE" sz="1800" i="1" dirty="0" smtClean="0"/>
              <a:t>      </a:t>
            </a:r>
            <a:endParaRPr lang="en-IE" sz="2000" b="1" dirty="0" smtClean="0"/>
          </a:p>
          <a:p>
            <a:r>
              <a:rPr lang="en-IE" sz="2000" b="1" dirty="0"/>
              <a:t>Insight into scientific progress </a:t>
            </a:r>
            <a:endParaRPr lang="en-GB" sz="1800" i="1" dirty="0"/>
          </a:p>
          <a:p>
            <a:pPr marL="0" indent="0" eaLnBrk="1" hangingPunct="1">
              <a:buNone/>
            </a:pPr>
            <a:r>
              <a:rPr lang="en-IE" sz="1800" i="1" dirty="0" smtClean="0"/>
              <a:t>      Un</a:t>
            </a:r>
            <a:r>
              <a:rPr lang="en-US" sz="1800" i="1" dirty="0" err="1" smtClean="0"/>
              <a:t>uccessful</a:t>
            </a:r>
            <a:r>
              <a:rPr lang="en-US" sz="1800" i="1" dirty="0" smtClean="0"/>
              <a:t> </a:t>
            </a:r>
            <a:r>
              <a:rPr lang="en-US" sz="1800" i="1" dirty="0"/>
              <a:t>theories important in </a:t>
            </a:r>
            <a:r>
              <a:rPr lang="en-GB" sz="1800" i="1" dirty="0"/>
              <a:t>the development of </a:t>
            </a:r>
            <a:r>
              <a:rPr lang="en-GB" sz="1800" i="1" dirty="0" smtClean="0"/>
              <a:t>science</a:t>
            </a:r>
            <a:endParaRPr lang="en-IE" sz="1800" dirty="0"/>
          </a:p>
          <a:p>
            <a:endParaRPr lang="en-GB" sz="2000" b="1" dirty="0" smtClean="0"/>
          </a:p>
          <a:p>
            <a:r>
              <a:rPr lang="en-GB" sz="2000" b="1" dirty="0" smtClean="0"/>
              <a:t>Links </a:t>
            </a:r>
            <a:r>
              <a:rPr lang="en-GB" sz="2000" b="1" dirty="0"/>
              <a:t>with modern cosmology</a:t>
            </a:r>
          </a:p>
          <a:p>
            <a:pPr marL="0" indent="0">
              <a:buNone/>
            </a:pPr>
            <a:r>
              <a:rPr lang="en-GB" sz="1800" i="1" dirty="0" smtClean="0"/>
              <a:t>       Creation </a:t>
            </a:r>
            <a:r>
              <a:rPr lang="en-GB" sz="1800" i="1" dirty="0"/>
              <a:t>energy and λ: dark energy</a:t>
            </a:r>
          </a:p>
          <a:p>
            <a:pPr marL="0" indent="0">
              <a:buNone/>
            </a:pPr>
            <a:r>
              <a:rPr lang="en-GB" sz="1800" i="1" dirty="0" smtClean="0"/>
              <a:t>       </a:t>
            </a:r>
            <a:r>
              <a:rPr lang="en-GB" sz="1800" i="1" dirty="0"/>
              <a:t>de Sitter </a:t>
            </a:r>
            <a:r>
              <a:rPr lang="en-GB" sz="1800" i="1" dirty="0" smtClean="0"/>
              <a:t>metric: cosmic inflation</a:t>
            </a:r>
            <a:endParaRPr lang="en-GB" sz="1800" i="1" dirty="0"/>
          </a:p>
          <a:p>
            <a:pPr marL="0" indent="0">
              <a:buNone/>
            </a:pPr>
            <a:endParaRPr lang="en-IE" sz="2000" b="1" dirty="0" smtClean="0"/>
          </a:p>
          <a:p>
            <a:r>
              <a:rPr lang="en-IE" sz="2000" b="1" u="sng" dirty="0" smtClean="0"/>
              <a:t>Insight into Einstein’s cosmology</a:t>
            </a:r>
          </a:p>
          <a:p>
            <a:pPr marL="0" indent="0">
              <a:buNone/>
            </a:pPr>
            <a:r>
              <a:rPr lang="en-IE" sz="1800" i="1" dirty="0" smtClean="0"/>
              <a:t>       Turns to evolving models </a:t>
            </a:r>
            <a:r>
              <a:rPr lang="en-IE" sz="1800" i="1" dirty="0"/>
              <a:t>rather than </a:t>
            </a:r>
            <a:r>
              <a:rPr lang="en-IE" sz="1800" i="1" dirty="0" smtClean="0"/>
              <a:t>introduce </a:t>
            </a:r>
            <a:r>
              <a:rPr lang="en-IE" sz="1800" i="1" dirty="0"/>
              <a:t>new term to GFE</a:t>
            </a:r>
          </a:p>
          <a:p>
            <a:pPr marL="0" indent="0">
              <a:buNone/>
            </a:pPr>
            <a:r>
              <a:rPr lang="en-IE" sz="1800" i="1" dirty="0" smtClean="0"/>
              <a:t>       Pragmatic approach: </a:t>
            </a:r>
            <a:r>
              <a:rPr lang="en-IE" sz="2000" i="1" dirty="0" smtClean="0"/>
              <a:t>F-E </a:t>
            </a:r>
            <a:r>
              <a:rPr lang="en-IE" sz="2000" i="1" dirty="0"/>
              <a:t>model</a:t>
            </a:r>
            <a:endParaRPr lang="en-IE" sz="2000" dirty="0" smtClean="0"/>
          </a:p>
          <a:p>
            <a:endParaRPr lang="en-IE" sz="2000" b="1" dirty="0" smtClean="0"/>
          </a:p>
          <a:p>
            <a:pPr marL="0" indent="0" eaLnBrk="1" hangingPunct="1">
              <a:buNone/>
            </a:pPr>
            <a:endParaRPr lang="en-IE" sz="1800" i="1" u="sng" dirty="0" smtClean="0"/>
          </a:p>
          <a:p>
            <a:pPr marL="0" indent="0">
              <a:buNone/>
            </a:pPr>
            <a:r>
              <a:rPr lang="en-IE" sz="1800" i="1" dirty="0"/>
              <a:t>	</a:t>
            </a:r>
          </a:p>
          <a:p>
            <a:pPr marL="0" indent="0">
              <a:buNone/>
            </a:pPr>
            <a:endParaRPr lang="en-IE" sz="1800" i="1" dirty="0" smtClean="0"/>
          </a:p>
          <a:p>
            <a:endParaRPr lang="en-GB" sz="1800" i="1" dirty="0"/>
          </a:p>
          <a:p>
            <a:endParaRPr lang="en-GB" dirty="0"/>
          </a:p>
        </p:txBody>
      </p:sp>
      <p:pic>
        <p:nvPicPr>
          <p:cNvPr id="210946" name="Picture 2" descr="http://ecx.images-amazon.com/images/I/51HluMvNaFL._SX332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2731696"/>
            <a:ext cx="2313491"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6436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115616" y="727526"/>
            <a:ext cx="6796434" cy="566936"/>
          </a:xfrm>
        </p:spPr>
        <p:txBody>
          <a:bodyPr/>
          <a:lstStyle/>
          <a:p>
            <a:r>
              <a:rPr lang="en-GB" sz="3200" dirty="0" smtClean="0"/>
              <a:t>Einstein’s greatest hits (cosmology) </a:t>
            </a:r>
          </a:p>
        </p:txBody>
      </p:sp>
      <p:sp>
        <p:nvSpPr>
          <p:cNvPr id="22531" name="Content Placeholder 2"/>
          <p:cNvSpPr>
            <a:spLocks noGrp="1"/>
          </p:cNvSpPr>
          <p:nvPr>
            <p:ph idx="1"/>
          </p:nvPr>
        </p:nvSpPr>
        <p:spPr>
          <a:xfrm>
            <a:off x="136604" y="1412776"/>
            <a:ext cx="7080722" cy="5805264"/>
          </a:xfrm>
        </p:spPr>
        <p:txBody>
          <a:bodyPr/>
          <a:lstStyle/>
          <a:p>
            <a:pPr>
              <a:buNone/>
            </a:pPr>
            <a:endParaRPr lang="en-GB" sz="2400" dirty="0" smtClean="0"/>
          </a:p>
          <a:p>
            <a:r>
              <a:rPr lang="en-US" sz="2000" b="1" dirty="0" smtClean="0"/>
              <a:t>Einstein’s model of the Static Universe (1917)   </a:t>
            </a:r>
            <a:r>
              <a:rPr lang="en-US" sz="2000" i="1" dirty="0" smtClean="0"/>
              <a:t>  </a:t>
            </a:r>
          </a:p>
          <a:p>
            <a:pPr marL="0" indent="0">
              <a:buNone/>
            </a:pPr>
            <a:r>
              <a:rPr lang="en-IE" sz="1600" i="1" dirty="0" smtClean="0"/>
              <a:t>       First relativistic model of the cosmos</a:t>
            </a:r>
            <a:endParaRPr lang="en-GB" sz="1600" b="1" dirty="0"/>
          </a:p>
          <a:p>
            <a:pPr marL="0" indent="0">
              <a:buNone/>
            </a:pPr>
            <a:endParaRPr lang="en-IE" sz="2400" b="1" dirty="0"/>
          </a:p>
          <a:p>
            <a:pPr eaLnBrk="1" hangingPunct="1"/>
            <a:r>
              <a:rPr lang="en-IE" sz="2000" b="1" dirty="0" smtClean="0"/>
              <a:t>Einstein’s steady-state model (Jan 31) </a:t>
            </a:r>
            <a:endParaRPr lang="en-IE" sz="2000" b="1" dirty="0"/>
          </a:p>
          <a:p>
            <a:pPr marL="0" indent="0">
              <a:buNone/>
            </a:pPr>
            <a:r>
              <a:rPr lang="en-IE" sz="1600" i="1" dirty="0" smtClean="0"/>
              <a:t>      Natural successor to static model: abandoned</a:t>
            </a:r>
            <a:endParaRPr lang="en-IE" sz="2000" b="1" dirty="0" smtClean="0"/>
          </a:p>
          <a:p>
            <a:pPr eaLnBrk="1" hangingPunct="1"/>
            <a:endParaRPr lang="en-IE" sz="2000" b="1" dirty="0" smtClean="0"/>
          </a:p>
          <a:p>
            <a:pPr eaLnBrk="1" hangingPunct="1"/>
            <a:r>
              <a:rPr lang="en-IE" sz="2000" b="1" dirty="0" smtClean="0"/>
              <a:t>Friedman-Einstein model of the Universe (1931)</a:t>
            </a:r>
          </a:p>
          <a:p>
            <a:pPr marL="0" indent="0" eaLnBrk="1" hangingPunct="1">
              <a:buNone/>
            </a:pPr>
            <a:r>
              <a:rPr lang="en-IE" sz="1800" i="1" dirty="0" smtClean="0"/>
              <a:t>      Use of </a:t>
            </a:r>
            <a:r>
              <a:rPr lang="en-IE" sz="1800" i="1" dirty="0"/>
              <a:t>H</a:t>
            </a:r>
            <a:r>
              <a:rPr lang="en-IE" sz="1800" i="1" dirty="0" smtClean="0"/>
              <a:t>ubble constant to extract observational parameters</a:t>
            </a:r>
          </a:p>
          <a:p>
            <a:pPr eaLnBrk="1" hangingPunct="1"/>
            <a:endParaRPr lang="en-IE" sz="2000" b="1" dirty="0" smtClean="0"/>
          </a:p>
          <a:p>
            <a:pPr eaLnBrk="1" hangingPunct="1"/>
            <a:r>
              <a:rPr lang="en-IE" sz="2000" b="1" dirty="0"/>
              <a:t>Einstein-de Sitter </a:t>
            </a:r>
            <a:r>
              <a:rPr lang="en-IE" sz="2000" b="1" dirty="0" smtClean="0"/>
              <a:t>model of the Universe  (1932)</a:t>
            </a:r>
            <a:endParaRPr lang="en-IE" sz="1800" i="1" dirty="0" smtClean="0"/>
          </a:p>
          <a:p>
            <a:pPr eaLnBrk="1" hangingPunct="1"/>
            <a:endParaRPr lang="en-IE" sz="2000" b="1" dirty="0" smtClean="0"/>
          </a:p>
          <a:p>
            <a:pPr eaLnBrk="1" hangingPunct="1"/>
            <a:r>
              <a:rPr lang="en-IE" sz="2000" b="1" dirty="0" smtClean="0"/>
              <a:t>1933 review: 1945 review (Appendix)</a:t>
            </a:r>
            <a:endParaRPr lang="en-IE" sz="2000" b="1" dirty="0"/>
          </a:p>
          <a:p>
            <a:pPr marL="0" indent="0" eaLnBrk="1" hangingPunct="1">
              <a:buNone/>
            </a:pPr>
            <a:r>
              <a:rPr lang="en-IE" sz="2000" b="1" dirty="0"/>
              <a:t> </a:t>
            </a:r>
            <a:r>
              <a:rPr lang="en-IE" sz="2000" b="1" dirty="0" smtClean="0"/>
              <a:t>    </a:t>
            </a:r>
            <a:r>
              <a:rPr lang="en-IE" sz="1800" i="1" dirty="0" smtClean="0"/>
              <a:t>Conversations with </a:t>
            </a:r>
            <a:r>
              <a:rPr lang="en-IE" sz="1800" i="1" dirty="0"/>
              <a:t>G</a:t>
            </a:r>
            <a:r>
              <a:rPr lang="en-IE" sz="1800" i="1" dirty="0" smtClean="0"/>
              <a:t>amow, </a:t>
            </a:r>
            <a:r>
              <a:rPr lang="en-IE" sz="1800" i="1" dirty="0" err="1" smtClean="0"/>
              <a:t>Godel</a:t>
            </a:r>
            <a:r>
              <a:rPr lang="en-IE" sz="1800" i="1" dirty="0" smtClean="0"/>
              <a:t>, Straus</a:t>
            </a:r>
          </a:p>
          <a:p>
            <a:pPr marL="0" indent="0" eaLnBrk="1" hangingPunct="1">
              <a:buNone/>
            </a:pPr>
            <a:r>
              <a:rPr lang="en-IE" sz="1800" b="1" i="1" u="sng" dirty="0" smtClean="0"/>
              <a:t>					No </a:t>
            </a:r>
            <a:r>
              <a:rPr lang="en-IE" sz="1800" b="1" i="1" u="sng" dirty="0"/>
              <a:t>mention of origins</a:t>
            </a:r>
            <a:endParaRPr lang="en-GB" sz="1800" b="1" u="sng" dirty="0"/>
          </a:p>
          <a:p>
            <a:pPr marL="0" indent="0" eaLnBrk="1" hangingPunct="1">
              <a:buNone/>
            </a:pPr>
            <a:endParaRPr lang="en-IE" sz="1800" i="1" dirty="0"/>
          </a:p>
          <a:p>
            <a:pPr marL="0" indent="0" eaLnBrk="1" hangingPunct="1">
              <a:buNone/>
            </a:pPr>
            <a:r>
              <a:rPr lang="en-IE" sz="2000" b="1" dirty="0" smtClean="0"/>
              <a:t>                       </a:t>
            </a:r>
            <a:endParaRPr lang="en-US" sz="1800" b="1" i="1" dirty="0"/>
          </a:p>
          <a:p>
            <a:pPr marL="0" indent="0">
              <a:buNone/>
            </a:pPr>
            <a:endParaRPr lang="en-GB" sz="2000" b="1" dirty="0" smtClean="0"/>
          </a:p>
          <a:p>
            <a:endParaRPr lang="en-GB" sz="2000" b="1" dirty="0" smtClean="0"/>
          </a:p>
          <a:p>
            <a:pPr marL="0" indent="0">
              <a:buNone/>
            </a:pPr>
            <a:endParaRPr lang="en-GB" sz="2000" b="1" i="1" dirty="0" smtClean="0"/>
          </a:p>
        </p:txBody>
      </p:sp>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9922" name="Picture 2" descr="http://bookspics.com/content/uploads/the_meaning_of_relativity__5th_edition.j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013" y="4208408"/>
            <a:ext cx="1700369" cy="26159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Users\coraifeartaigh\Desktop\EdS\figures\fig 2a.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0878" y="1700808"/>
            <a:ext cx="1700369" cy="2294735"/>
          </a:xfrm>
          <a:prstGeom prst="rect">
            <a:avLst/>
          </a:prstGeom>
          <a:noFill/>
          <a:ln>
            <a:noFill/>
          </a:ln>
        </p:spPr>
      </p:pic>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1590" y="66044"/>
            <a:ext cx="1521090" cy="1322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97552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259631" y="620688"/>
            <a:ext cx="7551207" cy="710952"/>
          </a:xfrm>
        </p:spPr>
        <p:txBody>
          <a:bodyPr/>
          <a:lstStyle/>
          <a:p>
            <a:pPr eaLnBrk="1" hangingPunct="1"/>
            <a:r>
              <a:rPr lang="en-IE" sz="3200" dirty="0"/>
              <a:t> </a:t>
            </a:r>
            <a:r>
              <a:rPr lang="en-IE" sz="3200" dirty="0" smtClean="0"/>
              <a:t>III    Astronomy and the Universe</a:t>
            </a:r>
            <a:endParaRPr lang="en-GB" sz="3200" dirty="0" smtClean="0"/>
          </a:p>
        </p:txBody>
      </p:sp>
      <p:sp>
        <p:nvSpPr>
          <p:cNvPr id="22531" name="Rectangle 3"/>
          <p:cNvSpPr>
            <a:spLocks noGrp="1" noChangeArrowheads="1"/>
          </p:cNvSpPr>
          <p:nvPr>
            <p:ph idx="1"/>
          </p:nvPr>
        </p:nvSpPr>
        <p:spPr>
          <a:xfrm>
            <a:off x="0" y="1737244"/>
            <a:ext cx="6049349" cy="4903812"/>
          </a:xfrm>
        </p:spPr>
        <p:txBody>
          <a:bodyPr/>
          <a:lstStyle/>
          <a:p>
            <a:pPr eaLnBrk="1" hangingPunct="1"/>
            <a:r>
              <a:rPr lang="en-IE" sz="2000" b="1" dirty="0" smtClean="0"/>
              <a:t>The Great Debate  (1900-1925)</a:t>
            </a:r>
          </a:p>
          <a:p>
            <a:pPr marL="0" indent="0" eaLnBrk="1" hangingPunct="1">
              <a:buNone/>
            </a:pPr>
            <a:r>
              <a:rPr lang="en-IE" sz="2000" b="1" dirty="0" smtClean="0"/>
              <a:t>      </a:t>
            </a:r>
            <a:r>
              <a:rPr lang="en-IE" sz="1800" i="1" dirty="0" smtClean="0"/>
              <a:t>Spiral </a:t>
            </a:r>
            <a:r>
              <a:rPr lang="en-IE" sz="1800" i="1" dirty="0"/>
              <a:t>n</a:t>
            </a:r>
            <a:r>
              <a:rPr lang="en-IE" sz="1800" i="1" dirty="0" smtClean="0"/>
              <a:t>ebulae </a:t>
            </a:r>
            <a:r>
              <a:rPr lang="en-IE" sz="1800" i="1" dirty="0"/>
              <a:t>= g</a:t>
            </a:r>
            <a:r>
              <a:rPr lang="en-IE" sz="1800" i="1" dirty="0" smtClean="0"/>
              <a:t>alaxies beyond Milky Way?</a:t>
            </a:r>
          </a:p>
          <a:p>
            <a:pPr marL="0" indent="0" eaLnBrk="1" hangingPunct="1">
              <a:buNone/>
            </a:pPr>
            <a:r>
              <a:rPr lang="en-IE" sz="1800" i="1" dirty="0" smtClean="0"/>
              <a:t>      </a:t>
            </a:r>
            <a:endParaRPr lang="en-IE" sz="1800" dirty="0" smtClean="0"/>
          </a:p>
          <a:p>
            <a:pPr eaLnBrk="1" hangingPunct="1"/>
            <a:r>
              <a:rPr lang="en-IE" sz="2000" b="1" dirty="0" smtClean="0"/>
              <a:t>The Hooker telescope  (1917)</a:t>
            </a:r>
            <a:endParaRPr lang="en-IE" sz="1800" i="1" dirty="0"/>
          </a:p>
          <a:p>
            <a:pPr marL="0" indent="0" eaLnBrk="1" hangingPunct="1">
              <a:buNone/>
            </a:pPr>
            <a:r>
              <a:rPr lang="en-IE" sz="2000" b="1" dirty="0"/>
              <a:t> </a:t>
            </a:r>
            <a:r>
              <a:rPr lang="en-IE" sz="2000" b="1" dirty="0" smtClean="0"/>
              <a:t>     </a:t>
            </a:r>
            <a:r>
              <a:rPr lang="en-IE" sz="1800" i="1" dirty="0" smtClean="0"/>
              <a:t>Edwin Hubble (1921)</a:t>
            </a:r>
          </a:p>
          <a:p>
            <a:pPr marL="0" indent="0" eaLnBrk="1" hangingPunct="1">
              <a:buNone/>
            </a:pPr>
            <a:endParaRPr lang="en-IE" sz="1800" dirty="0" smtClean="0"/>
          </a:p>
          <a:p>
            <a:pPr eaLnBrk="1" hangingPunct="1"/>
            <a:r>
              <a:rPr lang="en-IE" sz="2000" b="1" dirty="0" smtClean="0"/>
              <a:t>The distances of the nebulae (1925)</a:t>
            </a:r>
          </a:p>
          <a:p>
            <a:pPr marL="0" indent="0" eaLnBrk="1" hangingPunct="1">
              <a:buNone/>
            </a:pPr>
            <a:r>
              <a:rPr lang="en-IE" sz="2000" b="1" i="1" dirty="0"/>
              <a:t> </a:t>
            </a:r>
            <a:r>
              <a:rPr lang="en-IE" sz="2000" b="1" i="1" dirty="0" smtClean="0"/>
              <a:t>     </a:t>
            </a:r>
            <a:r>
              <a:rPr lang="en-IE" sz="1800" i="1" u="sng" dirty="0" smtClean="0"/>
              <a:t>Cepheid variables </a:t>
            </a:r>
            <a:r>
              <a:rPr lang="en-IE" sz="1800" i="1" dirty="0" smtClean="0"/>
              <a:t>resolved in two nebulae</a:t>
            </a:r>
          </a:p>
          <a:p>
            <a:pPr marL="0" indent="0" eaLnBrk="1" hangingPunct="1">
              <a:buNone/>
            </a:pPr>
            <a:r>
              <a:rPr lang="en-IE" sz="2000" i="1" dirty="0"/>
              <a:t> </a:t>
            </a:r>
            <a:r>
              <a:rPr lang="en-IE" sz="2000" i="1" dirty="0" smtClean="0"/>
              <a:t>     </a:t>
            </a:r>
            <a:r>
              <a:rPr lang="en-IE" sz="1800" i="1" dirty="0" smtClean="0"/>
              <a:t>Leavitt’s period-luminosity relation</a:t>
            </a:r>
          </a:p>
          <a:p>
            <a:pPr marL="0" indent="0" eaLnBrk="1" hangingPunct="1">
              <a:buNone/>
            </a:pPr>
            <a:r>
              <a:rPr lang="en-IE" sz="1800" i="1" dirty="0" smtClean="0"/>
              <a:t>      </a:t>
            </a:r>
            <a:endParaRPr lang="en-IE" sz="2000" i="1" dirty="0" smtClean="0"/>
          </a:p>
          <a:p>
            <a:pPr eaLnBrk="1" hangingPunct="1"/>
            <a:r>
              <a:rPr lang="en-IE" sz="2000" b="1" dirty="0" smtClean="0"/>
              <a:t>Spirals far beyond Milky Way </a:t>
            </a:r>
          </a:p>
          <a:p>
            <a:pPr marL="0" indent="0" eaLnBrk="1" hangingPunct="1">
              <a:buNone/>
            </a:pPr>
            <a:r>
              <a:rPr lang="en-IE" sz="1800" i="1" dirty="0" smtClean="0"/>
              <a:t>      A universe of galaxies</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pic>
        <p:nvPicPr>
          <p:cNvPr id="22534" name="Picture 13"/>
          <p:cNvPicPr>
            <a:picLocks noChangeAspect="1" noChangeArrowheads="1"/>
          </p:cNvPicPr>
          <p:nvPr/>
        </p:nvPicPr>
        <p:blipFill>
          <a:blip r:embed="rId2" cstate="print"/>
          <a:srcRect/>
          <a:stretch>
            <a:fillRect/>
          </a:stretch>
        </p:blipFill>
        <p:spPr bwMode="auto">
          <a:xfrm>
            <a:off x="5591605" y="4189150"/>
            <a:ext cx="3552395" cy="2664296"/>
          </a:xfrm>
          <a:prstGeom prst="rect">
            <a:avLst/>
          </a:prstGeom>
          <a:noFill/>
          <a:ln w="9525">
            <a:noFill/>
            <a:miter lim="800000"/>
            <a:headEnd/>
            <a:tailEnd/>
          </a:ln>
        </p:spPr>
      </p:pic>
      <p:pic>
        <p:nvPicPr>
          <p:cNvPr id="8" name="Picture 7" descr="http://chestofbooks.com/reference/American-Cyclopaedia-8/images/Spiral-Nebula-in-Canes-Venatici.jpg"/>
          <p:cNvPicPr/>
          <p:nvPr/>
        </p:nvPicPr>
        <p:blipFill>
          <a:blip r:embed="rId3">
            <a:extLst>
              <a:ext uri="{28A0092B-C50C-407E-A947-70E740481C1C}">
                <a14:useLocalDpi xmlns:a14="http://schemas.microsoft.com/office/drawing/2010/main" val="0"/>
              </a:ext>
            </a:extLst>
          </a:blip>
          <a:srcRect/>
          <a:stretch>
            <a:fillRect/>
          </a:stretch>
        </p:blipFill>
        <p:spPr bwMode="auto">
          <a:xfrm>
            <a:off x="5924764" y="1599216"/>
            <a:ext cx="2886075" cy="2291715"/>
          </a:xfrm>
          <a:prstGeom prst="rect">
            <a:avLst/>
          </a:prstGeom>
          <a:noFill/>
          <a:ln>
            <a:noFill/>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971600" y="590706"/>
            <a:ext cx="6553200" cy="710952"/>
          </a:xfrm>
        </p:spPr>
        <p:txBody>
          <a:bodyPr/>
          <a:lstStyle/>
          <a:p>
            <a:pPr eaLnBrk="1" hangingPunct="1"/>
            <a:r>
              <a:rPr lang="en-IE" sz="3200" dirty="0"/>
              <a:t> </a:t>
            </a:r>
            <a:r>
              <a:rPr lang="en-IE" sz="3200" dirty="0" smtClean="0"/>
              <a:t>     The motion of the nebulae</a:t>
            </a:r>
            <a:endParaRPr lang="en-GB" sz="3200" dirty="0" smtClean="0"/>
          </a:p>
        </p:txBody>
      </p:sp>
      <p:sp>
        <p:nvSpPr>
          <p:cNvPr id="22531" name="Rectangle 3"/>
          <p:cNvSpPr>
            <a:spLocks noGrp="1" noChangeArrowheads="1"/>
          </p:cNvSpPr>
          <p:nvPr>
            <p:ph idx="1"/>
          </p:nvPr>
        </p:nvSpPr>
        <p:spPr>
          <a:xfrm>
            <a:off x="107504" y="1700808"/>
            <a:ext cx="6049349" cy="3635972"/>
          </a:xfrm>
        </p:spPr>
        <p:txBody>
          <a:bodyPr/>
          <a:lstStyle/>
          <a:p>
            <a:pPr eaLnBrk="1" hangingPunct="1"/>
            <a:r>
              <a:rPr lang="en-IE" sz="2000" b="1" dirty="0" smtClean="0"/>
              <a:t>The redshift of the nebulae</a:t>
            </a:r>
          </a:p>
          <a:p>
            <a:pPr marL="0" indent="0" eaLnBrk="1" hangingPunct="1">
              <a:buNone/>
            </a:pPr>
            <a:r>
              <a:rPr lang="en-IE" sz="1800" i="1" dirty="0" smtClean="0"/>
              <a:t>      V.M </a:t>
            </a:r>
            <a:r>
              <a:rPr lang="en-IE" sz="1800" i="1" dirty="0" err="1" smtClean="0"/>
              <a:t>Slipher</a:t>
            </a:r>
            <a:r>
              <a:rPr lang="en-IE" sz="1800" i="1" dirty="0" smtClean="0"/>
              <a:t> (Lowell Observatory)</a:t>
            </a:r>
          </a:p>
          <a:p>
            <a:pPr marL="0" indent="0" eaLnBrk="1" hangingPunct="1">
              <a:buNone/>
            </a:pPr>
            <a:r>
              <a:rPr lang="en-IE" sz="1800" i="1" dirty="0" smtClean="0"/>
              <a:t>      Light </a:t>
            </a:r>
            <a:r>
              <a:rPr lang="en-IE" sz="1800" i="1" dirty="0"/>
              <a:t>from most nebulae </a:t>
            </a:r>
            <a:r>
              <a:rPr lang="en-IE" sz="1800" i="1" dirty="0" smtClean="0"/>
              <a:t>redshifted (1915, 1917)</a:t>
            </a:r>
          </a:p>
          <a:p>
            <a:pPr eaLnBrk="1" hangingPunct="1"/>
            <a:endParaRPr lang="en-IE" sz="2000" b="1" dirty="0"/>
          </a:p>
          <a:p>
            <a:pPr eaLnBrk="1" hangingPunct="1"/>
            <a:r>
              <a:rPr lang="en-IE" sz="2000" b="1" dirty="0" smtClean="0"/>
              <a:t>Doppler effect</a:t>
            </a:r>
          </a:p>
          <a:p>
            <a:pPr marL="0" indent="0">
              <a:buNone/>
            </a:pPr>
            <a:r>
              <a:rPr lang="en-IE" sz="2000" b="1" dirty="0"/>
              <a:t> </a:t>
            </a:r>
            <a:r>
              <a:rPr lang="en-IE" sz="2000" b="1" dirty="0" smtClean="0"/>
              <a:t>     </a:t>
            </a:r>
            <a:r>
              <a:rPr lang="en-US" sz="1800" i="1" dirty="0" smtClean="0"/>
              <a:t>Frequency </a:t>
            </a:r>
            <a:r>
              <a:rPr lang="en-US" sz="1800" i="1" dirty="0"/>
              <a:t>of light depends on </a:t>
            </a:r>
          </a:p>
          <a:p>
            <a:pPr marL="0" indent="0">
              <a:buNone/>
            </a:pPr>
            <a:r>
              <a:rPr lang="en-US" sz="1800" i="1" dirty="0" smtClean="0"/>
              <a:t>       motion </a:t>
            </a:r>
            <a:r>
              <a:rPr lang="en-US" sz="1800" i="1" dirty="0"/>
              <a:t>of source relative to observer</a:t>
            </a:r>
            <a:endParaRPr lang="en-IE" sz="1800" i="1" dirty="0"/>
          </a:p>
          <a:p>
            <a:pPr marL="0" indent="0" eaLnBrk="1" hangingPunct="1">
              <a:buNone/>
            </a:pPr>
            <a:r>
              <a:rPr lang="en-IE" sz="1800" i="1" dirty="0" smtClean="0"/>
              <a:t>      </a:t>
            </a:r>
          </a:p>
          <a:p>
            <a:pPr eaLnBrk="1" hangingPunct="1"/>
            <a:r>
              <a:rPr lang="en-IE" sz="2000" b="1" dirty="0" smtClean="0"/>
              <a:t>Nebulae moving outward?</a:t>
            </a:r>
          </a:p>
          <a:p>
            <a:pPr marL="0" indent="0" eaLnBrk="1" hangingPunct="1">
              <a:buNone/>
            </a:pPr>
            <a:r>
              <a:rPr lang="en-IE" sz="2000" b="1" i="1" dirty="0" smtClean="0"/>
              <a:t>     </a:t>
            </a:r>
            <a:r>
              <a:rPr lang="en-IE" sz="1800" i="1" dirty="0" smtClean="0"/>
              <a:t>Galaxies moving outward?</a:t>
            </a:r>
            <a:endParaRPr lang="en-IE" sz="1800" i="1" dirty="0"/>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pic>
        <p:nvPicPr>
          <p:cNvPr id="7" name="Picture 1"/>
          <p:cNvPicPr>
            <a:picLocks noChangeAspect="1" noChangeArrowheads="1"/>
          </p:cNvPicPr>
          <p:nvPr/>
        </p:nvPicPr>
        <p:blipFill>
          <a:blip r:embed="rId2" cstate="print"/>
          <a:srcRect/>
          <a:stretch>
            <a:fillRect/>
          </a:stretch>
        </p:blipFill>
        <p:spPr bwMode="auto">
          <a:xfrm>
            <a:off x="7330970" y="590706"/>
            <a:ext cx="1513488" cy="2160240"/>
          </a:xfrm>
          <a:prstGeom prst="rect">
            <a:avLst/>
          </a:prstGeom>
          <a:noFill/>
          <a:ln w="9525">
            <a:noFill/>
            <a:miter lim="800000"/>
            <a:headEnd/>
            <a:tailEnd/>
          </a:ln>
        </p:spPr>
      </p:pic>
      <p:pic>
        <p:nvPicPr>
          <p:cNvPr id="10" name="Picture 4" descr="C:\Lucifer\Talks Popular\Universe Young and Hot\doppler shift.gif"/>
          <p:cNvPicPr>
            <a:picLocks noChangeAspect="1" noChangeArrowheads="1"/>
          </p:cNvPicPr>
          <p:nvPr/>
        </p:nvPicPr>
        <p:blipFill>
          <a:blip r:embed="rId3" cstate="print"/>
          <a:srcRect t="23770" b="23770"/>
          <a:stretch>
            <a:fillRect/>
          </a:stretch>
        </p:blipFill>
        <p:spPr bwMode="auto">
          <a:xfrm>
            <a:off x="2669902" y="5229592"/>
            <a:ext cx="4104456" cy="1555845"/>
          </a:xfrm>
          <a:prstGeom prst="rect">
            <a:avLst/>
          </a:prstGeom>
          <a:noFill/>
          <a:ln w="9525">
            <a:noFill/>
            <a:miter lim="800000"/>
            <a:headEnd/>
            <a:tailEnd/>
          </a:ln>
        </p:spPr>
      </p:pic>
      <p:sp>
        <p:nvSpPr>
          <p:cNvPr id="2" name="TextBox 1"/>
          <p:cNvSpPr txBox="1"/>
          <p:nvPr/>
        </p:nvSpPr>
        <p:spPr>
          <a:xfrm>
            <a:off x="7412428" y="2920223"/>
            <a:ext cx="1264770" cy="338554"/>
          </a:xfrm>
          <a:prstGeom prst="rect">
            <a:avLst/>
          </a:prstGeom>
          <a:noFill/>
        </p:spPr>
        <p:txBody>
          <a:bodyPr wrap="none" rtlCol="0">
            <a:spAutoFit/>
          </a:bodyPr>
          <a:lstStyle/>
          <a:p>
            <a:r>
              <a:rPr lang="en-US" sz="1600" i="1" dirty="0" err="1"/>
              <a:t>Vesto</a:t>
            </a:r>
            <a:r>
              <a:rPr lang="en-US" sz="1600" i="1" dirty="0"/>
              <a:t> </a:t>
            </a:r>
            <a:r>
              <a:rPr lang="en-US" sz="1600" i="1" dirty="0" err="1" smtClean="0"/>
              <a:t>Slipher</a:t>
            </a:r>
            <a:endParaRPr lang="en-US" sz="1600" i="1" dirty="0"/>
          </a:p>
        </p:txBody>
      </p:sp>
      <p:pic>
        <p:nvPicPr>
          <p:cNvPr id="11" name="Picture 4" descr="https://encrypted-tbn1.gstatic.com/images?q=tbn:ANd9GcTTIX0KtMVX7z2pdIeDN9WM1QC83qwOtAumHXnIruIG1CvTqPYUzQ"/>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7332" y="3645024"/>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206404" y="6340911"/>
            <a:ext cx="1834156" cy="338554"/>
          </a:xfrm>
          <a:prstGeom prst="rect">
            <a:avLst/>
          </a:prstGeom>
          <a:noFill/>
        </p:spPr>
        <p:txBody>
          <a:bodyPr wrap="none" rtlCol="0">
            <a:spAutoFit/>
          </a:bodyPr>
          <a:lstStyle/>
          <a:p>
            <a:r>
              <a:rPr lang="en-GB" sz="1600" dirty="0" smtClean="0"/>
              <a:t>Lowell Observatory</a:t>
            </a:r>
            <a:endParaRPr lang="en-GB" sz="1600" dirty="0"/>
          </a:p>
        </p:txBody>
      </p:sp>
    </p:spTree>
    <p:extLst>
      <p:ext uri="{BB962C8B-B14F-4D97-AF65-F5344CB8AC3E}">
        <p14:creationId xmlns:p14="http://schemas.microsoft.com/office/powerpoint/2010/main" val="25791403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a:xfrm>
            <a:off x="1331640" y="620688"/>
            <a:ext cx="5594882" cy="710952"/>
          </a:xfrm>
        </p:spPr>
        <p:txBody>
          <a:bodyPr/>
          <a:lstStyle/>
          <a:p>
            <a:pPr eaLnBrk="1" hangingPunct="1"/>
            <a:r>
              <a:rPr lang="en-IE" sz="3200" dirty="0" smtClean="0"/>
              <a:t> The runaway galaxies  (1929) </a:t>
            </a:r>
            <a:endParaRPr lang="en-GB" sz="3200" dirty="0" smtClean="0"/>
          </a:p>
        </p:txBody>
      </p:sp>
      <p:sp>
        <p:nvSpPr>
          <p:cNvPr id="9" name="Content Placeholder 8"/>
          <p:cNvSpPr>
            <a:spLocks noGrp="1"/>
          </p:cNvSpPr>
          <p:nvPr>
            <p:ph idx="1"/>
          </p:nvPr>
        </p:nvSpPr>
        <p:spPr>
          <a:xfrm>
            <a:off x="0" y="1772816"/>
            <a:ext cx="5724128" cy="4320480"/>
          </a:xfrm>
        </p:spPr>
        <p:txBody>
          <a:bodyPr/>
          <a:lstStyle/>
          <a:p>
            <a:r>
              <a:rPr lang="en-US" sz="2000" b="1" dirty="0"/>
              <a:t>A</a:t>
            </a:r>
            <a:r>
              <a:rPr lang="en-US" sz="2000" b="1" dirty="0" smtClean="0"/>
              <a:t> relation between redshift and distance for the galaxies?</a:t>
            </a:r>
          </a:p>
          <a:p>
            <a:endParaRPr lang="en-US" sz="2000" b="1" dirty="0" smtClean="0"/>
          </a:p>
          <a:p>
            <a:r>
              <a:rPr lang="en-US" sz="2000" b="1" dirty="0" smtClean="0"/>
              <a:t>Combine 24 distances with redshifts</a:t>
            </a:r>
            <a:endParaRPr lang="en-US" sz="2000" b="1" i="1" dirty="0" smtClean="0"/>
          </a:p>
          <a:p>
            <a:pPr marL="0" indent="0">
              <a:buNone/>
            </a:pPr>
            <a:r>
              <a:rPr lang="en-US" sz="1800" i="1" dirty="0" smtClean="0"/>
              <a:t>      Redshifts from </a:t>
            </a:r>
            <a:r>
              <a:rPr lang="en-US" sz="1800" i="1" dirty="0" err="1" smtClean="0"/>
              <a:t>Slipher</a:t>
            </a:r>
            <a:r>
              <a:rPr lang="en-US" sz="1800" i="1" dirty="0"/>
              <a:t>:</a:t>
            </a:r>
            <a:r>
              <a:rPr lang="en-US" sz="1800" i="1" dirty="0" smtClean="0"/>
              <a:t> not acknowledged</a:t>
            </a:r>
          </a:p>
          <a:p>
            <a:pPr marL="0" indent="0">
              <a:buNone/>
            </a:pPr>
            <a:endParaRPr lang="en-US" sz="2000" dirty="0" smtClean="0"/>
          </a:p>
          <a:p>
            <a:r>
              <a:rPr lang="en-US" sz="2000" b="1" dirty="0"/>
              <a:t>L</a:t>
            </a:r>
            <a:r>
              <a:rPr lang="en-US" sz="2000" b="1" dirty="0" smtClean="0"/>
              <a:t>inear relation: Hubble’s law (1929)</a:t>
            </a:r>
          </a:p>
          <a:p>
            <a:pPr marL="0" indent="0">
              <a:buNone/>
            </a:pPr>
            <a:r>
              <a:rPr lang="en-US" sz="1800" b="1" dirty="0" smtClean="0"/>
              <a:t>         </a:t>
            </a:r>
            <a:r>
              <a:rPr lang="en-US" sz="1800" b="1" i="1" dirty="0" smtClean="0"/>
              <a:t>v </a:t>
            </a:r>
            <a:r>
              <a:rPr lang="en-US" sz="1800" b="1" i="1" dirty="0"/>
              <a:t>= </a:t>
            </a:r>
            <a:r>
              <a:rPr lang="en-US" sz="1800" dirty="0" err="1" smtClean="0"/>
              <a:t>H</a:t>
            </a:r>
            <a:r>
              <a:rPr lang="en-US" sz="1800" baseline="-25000" dirty="0" err="1" smtClean="0"/>
              <a:t>o</a:t>
            </a:r>
            <a:r>
              <a:rPr lang="en-US" sz="1800" b="1" i="1" dirty="0" err="1" smtClean="0"/>
              <a:t>d</a:t>
            </a:r>
            <a:r>
              <a:rPr lang="en-US" sz="1800" b="1" i="1" dirty="0" smtClean="0"/>
              <a:t>   </a:t>
            </a:r>
            <a:r>
              <a:rPr lang="en-US" sz="1800" i="1" dirty="0" smtClean="0"/>
              <a:t>with </a:t>
            </a:r>
            <a:r>
              <a:rPr lang="en-US" sz="1800" b="1" i="1" dirty="0" smtClean="0"/>
              <a:t> </a:t>
            </a:r>
            <a:r>
              <a:rPr lang="en-IE" sz="1800" i="1" dirty="0" smtClean="0"/>
              <a:t>H </a:t>
            </a:r>
            <a:r>
              <a:rPr lang="en-IE" sz="1800" i="1" dirty="0"/>
              <a:t>= 500 </a:t>
            </a:r>
            <a:r>
              <a:rPr lang="en-IE" sz="1800" i="1" dirty="0" smtClean="0"/>
              <a:t>kms</a:t>
            </a:r>
            <a:r>
              <a:rPr lang="en-IE" sz="1800" i="1" baseline="30000" dirty="0" smtClean="0"/>
              <a:t>-1</a:t>
            </a:r>
            <a:r>
              <a:rPr lang="en-IE" sz="1800" i="1" dirty="0" smtClean="0"/>
              <a:t>Mpc</a:t>
            </a:r>
            <a:r>
              <a:rPr lang="en-IE" sz="1800" i="1" baseline="30000" dirty="0" smtClean="0"/>
              <a:t>-1</a:t>
            </a:r>
            <a:r>
              <a:rPr lang="en-GB" sz="1800" dirty="0" smtClean="0"/>
              <a:t> </a:t>
            </a:r>
            <a:endParaRPr lang="en-US" sz="1800" i="1" dirty="0" smtClean="0"/>
          </a:p>
          <a:p>
            <a:pPr marL="0" indent="0">
              <a:buNone/>
            </a:pPr>
            <a:endParaRPr lang="en-US" sz="2000" b="1" dirty="0" smtClean="0"/>
          </a:p>
          <a:p>
            <a:r>
              <a:rPr lang="en-US" sz="2000" b="1" dirty="0" smtClean="0"/>
              <a:t>Landmark result in astronomy</a:t>
            </a:r>
          </a:p>
          <a:p>
            <a:pPr marL="0" indent="0">
              <a:buNone/>
            </a:pPr>
            <a:r>
              <a:rPr lang="en-US" sz="2000" b="1" dirty="0"/>
              <a:t> </a:t>
            </a:r>
            <a:r>
              <a:rPr lang="en-US" sz="2000" b="1" dirty="0" smtClean="0"/>
              <a:t>     </a:t>
            </a:r>
            <a:r>
              <a:rPr lang="en-US" sz="1800" i="1" dirty="0" smtClean="0"/>
              <a:t>Far-away </a:t>
            </a:r>
            <a:r>
              <a:rPr lang="en-US" sz="1800" i="1" dirty="0"/>
              <a:t>galaxies rushing away </a:t>
            </a:r>
          </a:p>
          <a:p>
            <a:pPr marL="0" indent="0">
              <a:buNone/>
            </a:pPr>
            <a:r>
              <a:rPr lang="en-US" sz="1800" i="1" dirty="0" smtClean="0"/>
              <a:t>       at </a:t>
            </a:r>
            <a:r>
              <a:rPr lang="en-US" sz="1800" i="1" dirty="0"/>
              <a:t>a speed proportional to distance</a:t>
            </a:r>
            <a:endParaRPr lang="en-GB" sz="1800" i="1" dirty="0"/>
          </a:p>
          <a:p>
            <a:endParaRPr lang="en-US" sz="2400" dirty="0" smtClean="0"/>
          </a:p>
          <a:p>
            <a:pPr marL="0" indent="0">
              <a:buNone/>
            </a:pPr>
            <a:r>
              <a:rPr lang="en-US" sz="2000" i="1" dirty="0" smtClean="0"/>
              <a:t>             </a:t>
            </a:r>
            <a:endParaRPr lang="en-US" sz="2400" dirty="0" smtClean="0"/>
          </a:p>
          <a:p>
            <a:pPr marL="0" indent="0">
              <a:buNone/>
            </a:pPr>
            <a:endParaRPr lang="en-US" sz="2400" dirty="0"/>
          </a:p>
        </p:txBody>
      </p:sp>
      <p:pic>
        <p:nvPicPr>
          <p:cNvPr id="931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74877" y="2996952"/>
            <a:ext cx="3088827"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a:stretch>
            <a:fillRect/>
          </a:stretch>
        </p:blipFill>
        <p:spPr bwMode="auto">
          <a:xfrm>
            <a:off x="7157616" y="332656"/>
            <a:ext cx="1590848" cy="1714581"/>
          </a:xfrm>
          <a:prstGeom prst="rect">
            <a:avLst/>
          </a:prstGeom>
          <a:noFill/>
          <a:ln w="9525">
            <a:noFill/>
            <a:miter lim="800000"/>
            <a:headEnd/>
            <a:tailEnd/>
          </a:ln>
        </p:spPr>
      </p:pic>
      <p:sp>
        <p:nvSpPr>
          <p:cNvPr id="2" name="Rectangle 1"/>
          <p:cNvSpPr/>
          <p:nvPr/>
        </p:nvSpPr>
        <p:spPr>
          <a:xfrm>
            <a:off x="6271194" y="2348880"/>
            <a:ext cx="2502608" cy="369332"/>
          </a:xfrm>
          <a:prstGeom prst="rect">
            <a:avLst/>
          </a:prstGeom>
        </p:spPr>
        <p:txBody>
          <a:bodyPr wrap="none">
            <a:spAutoFit/>
          </a:bodyPr>
          <a:lstStyle/>
          <a:p>
            <a:r>
              <a:rPr lang="en-US" sz="1600" i="1" dirty="0"/>
              <a:t>Edwin  Hubble (</a:t>
            </a:r>
            <a:r>
              <a:rPr lang="en-US" sz="1600" i="1" dirty="0" smtClean="0"/>
              <a:t>1889-1953</a:t>
            </a:r>
            <a:r>
              <a:rPr lang="en-US" sz="1800" i="1" dirty="0" smtClean="0"/>
              <a:t>)</a:t>
            </a:r>
            <a:endParaRPr lang="en-GB" sz="1800" dirty="0"/>
          </a:p>
        </p:txBody>
      </p:sp>
      <p:sp>
        <p:nvSpPr>
          <p:cNvPr id="3" name="TextBox 2"/>
          <p:cNvSpPr txBox="1"/>
          <p:nvPr/>
        </p:nvSpPr>
        <p:spPr>
          <a:xfrm>
            <a:off x="3497241" y="6184575"/>
            <a:ext cx="997389" cy="461665"/>
          </a:xfrm>
          <a:prstGeom prst="rect">
            <a:avLst/>
          </a:prstGeom>
          <a:noFill/>
        </p:spPr>
        <p:txBody>
          <a:bodyPr wrap="none" rtlCol="0">
            <a:spAutoFit/>
          </a:bodyPr>
          <a:lstStyle/>
          <a:p>
            <a:r>
              <a:rPr lang="en-GB" b="1" i="1" u="sng" dirty="0" smtClean="0"/>
              <a:t>Why ?</a:t>
            </a:r>
            <a:endParaRPr lang="en-GB" b="1" i="1" u="sng"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descr="Large confetti"/>
          <p:cNvSpPr>
            <a:spLocks noGrp="1" noChangeArrowheads="1"/>
          </p:cNvSpPr>
          <p:nvPr>
            <p:ph type="title"/>
          </p:nvPr>
        </p:nvSpPr>
        <p:spPr>
          <a:xfrm>
            <a:off x="1043608" y="764704"/>
            <a:ext cx="6480720" cy="782960"/>
          </a:xfrm>
        </p:spPr>
        <p:txBody>
          <a:bodyPr/>
          <a:lstStyle/>
          <a:p>
            <a:pPr eaLnBrk="1" hangingPunct="1"/>
            <a:r>
              <a:rPr lang="en-GB" sz="3200" dirty="0"/>
              <a:t> </a:t>
            </a:r>
            <a:r>
              <a:rPr lang="en-GB" sz="3200" dirty="0" smtClean="0"/>
              <a:t>    </a:t>
            </a:r>
            <a:r>
              <a:rPr lang="en-GB" sz="3200" dirty="0" err="1" smtClean="0"/>
              <a:t>Lemaître</a:t>
            </a:r>
            <a:r>
              <a:rPr lang="en-IE" sz="3200" dirty="0" smtClean="0"/>
              <a:t>’s universe (1927)</a:t>
            </a:r>
            <a:endParaRPr lang="en-GB" sz="3200" dirty="0" smtClean="0"/>
          </a:p>
        </p:txBody>
      </p:sp>
      <p:sp>
        <p:nvSpPr>
          <p:cNvPr id="2052" name="Rectangle 4"/>
          <p:cNvSpPr>
            <a:spLocks noGrp="1" noChangeArrowheads="1"/>
          </p:cNvSpPr>
          <p:nvPr>
            <p:ph type="body" sz="half" idx="2"/>
          </p:nvPr>
        </p:nvSpPr>
        <p:spPr>
          <a:xfrm>
            <a:off x="0" y="1700808"/>
            <a:ext cx="5784941" cy="4871193"/>
          </a:xfrm>
        </p:spPr>
        <p:txBody>
          <a:bodyPr/>
          <a:lstStyle/>
          <a:p>
            <a:pPr marL="0" indent="0" eaLnBrk="1" hangingPunct="1">
              <a:buNone/>
            </a:pPr>
            <a:endParaRPr lang="en-IE" sz="2000" b="1" i="1" u="sng" dirty="0" smtClean="0"/>
          </a:p>
          <a:p>
            <a:pPr eaLnBrk="1" hangingPunct="1"/>
            <a:r>
              <a:rPr lang="en-IE" sz="2000" b="1" dirty="0" smtClean="0"/>
              <a:t>Expanding model </a:t>
            </a:r>
            <a:r>
              <a:rPr lang="en-IE" sz="2000" b="1" dirty="0"/>
              <a:t>of the </a:t>
            </a:r>
            <a:r>
              <a:rPr lang="en-IE" sz="2000" b="1" dirty="0" smtClean="0"/>
              <a:t>cosmos from GR</a:t>
            </a:r>
            <a:endParaRPr lang="en-IE" sz="2000" i="1" dirty="0"/>
          </a:p>
          <a:p>
            <a:pPr marL="0" indent="0" eaLnBrk="1" hangingPunct="1">
              <a:buNone/>
            </a:pPr>
            <a:r>
              <a:rPr lang="en-IE" sz="2000" i="1" dirty="0"/>
              <a:t>      </a:t>
            </a:r>
            <a:r>
              <a:rPr lang="en-IE" sz="1800" i="1" dirty="0"/>
              <a:t>Similar </a:t>
            </a:r>
            <a:r>
              <a:rPr lang="en-IE" sz="1800" i="1" dirty="0" smtClean="0"/>
              <a:t>to </a:t>
            </a:r>
            <a:r>
              <a:rPr lang="en-IE" sz="1800" i="1" dirty="0"/>
              <a:t>Friedman </a:t>
            </a:r>
            <a:r>
              <a:rPr lang="en-IE" sz="1800" i="1" dirty="0" smtClean="0"/>
              <a:t>1922 model</a:t>
            </a:r>
            <a:endParaRPr lang="en-IE" sz="1800" i="1" dirty="0"/>
          </a:p>
          <a:p>
            <a:pPr marL="0" indent="0" eaLnBrk="1" hangingPunct="1">
              <a:buNone/>
            </a:pPr>
            <a:r>
              <a:rPr lang="en-IE" sz="1800" i="1" dirty="0"/>
              <a:t>      </a:t>
            </a:r>
            <a:r>
              <a:rPr lang="en-IE" sz="1800" i="1" dirty="0" smtClean="0"/>
              <a:t>Starts </a:t>
            </a:r>
            <a:r>
              <a:rPr lang="en-IE" sz="1800" i="1" dirty="0"/>
              <a:t>from static Einstein universe </a:t>
            </a:r>
            <a:endParaRPr lang="en-IE" sz="1800" dirty="0"/>
          </a:p>
          <a:p>
            <a:pPr marL="0" indent="0" eaLnBrk="1" hangingPunct="1">
              <a:buNone/>
            </a:pPr>
            <a:endParaRPr lang="en-IE" sz="2000" b="1" dirty="0" smtClean="0"/>
          </a:p>
          <a:p>
            <a:pPr eaLnBrk="1" hangingPunct="1"/>
            <a:r>
              <a:rPr lang="en-IE" sz="2000" b="1" dirty="0" smtClean="0"/>
              <a:t>Recession of nebulae =  expansion of space</a:t>
            </a:r>
            <a:r>
              <a:rPr lang="en-IE" sz="2000" i="1" dirty="0" smtClean="0"/>
              <a:t>?</a:t>
            </a:r>
            <a:r>
              <a:rPr lang="en-IE" sz="2000" i="1" dirty="0"/>
              <a:t> </a:t>
            </a:r>
            <a:r>
              <a:rPr lang="en-IE" sz="1800" i="1" dirty="0" smtClean="0"/>
              <a:t>Redshifts from </a:t>
            </a:r>
            <a:r>
              <a:rPr lang="en-IE" sz="1800" i="1" dirty="0" err="1" smtClean="0"/>
              <a:t>Slipher</a:t>
            </a:r>
            <a:r>
              <a:rPr lang="en-IE" sz="1800" i="1" dirty="0" smtClean="0"/>
              <a:t>, distances from Hubble </a:t>
            </a:r>
          </a:p>
          <a:p>
            <a:pPr marL="0" indent="0" eaLnBrk="1" hangingPunct="1">
              <a:buNone/>
            </a:pPr>
            <a:r>
              <a:rPr lang="en-IE" sz="1800" i="1" dirty="0" smtClean="0"/>
              <a:t>                             </a:t>
            </a:r>
            <a:r>
              <a:rPr lang="en-US" sz="1800" i="1" dirty="0" smtClean="0"/>
              <a:t>H = 585 </a:t>
            </a:r>
            <a:r>
              <a:rPr lang="en-IE" sz="1800" i="1" dirty="0" smtClean="0"/>
              <a:t>kms</a:t>
            </a:r>
            <a:r>
              <a:rPr lang="en-IE" sz="1800" i="1" baseline="30000" dirty="0" smtClean="0"/>
              <a:t>-1</a:t>
            </a:r>
            <a:r>
              <a:rPr lang="en-IE" sz="1800" i="1" dirty="0" smtClean="0"/>
              <a:t>Mpc</a:t>
            </a:r>
            <a:r>
              <a:rPr lang="en-IE" sz="1800" i="1" baseline="30000" dirty="0" smtClean="0"/>
              <a:t>-1</a:t>
            </a:r>
            <a:endParaRPr lang="en-IE" sz="1800" i="1" dirty="0" smtClean="0"/>
          </a:p>
          <a:p>
            <a:pPr marL="0" indent="0" eaLnBrk="1" hangingPunct="1">
              <a:buNone/>
            </a:pPr>
            <a:endParaRPr lang="en-IE" sz="1800" b="1" dirty="0"/>
          </a:p>
          <a:p>
            <a:r>
              <a:rPr lang="en-IE" sz="2000" b="1" dirty="0"/>
              <a:t>Ignored by </a:t>
            </a:r>
            <a:r>
              <a:rPr lang="en-IE" sz="2000" b="1" dirty="0" smtClean="0"/>
              <a:t>community</a:t>
            </a:r>
            <a:endParaRPr lang="en-IE" sz="2000" b="1" dirty="0"/>
          </a:p>
          <a:p>
            <a:pPr marL="0" indent="0">
              <a:buNone/>
            </a:pPr>
            <a:r>
              <a:rPr lang="en-US" sz="1800" i="1" dirty="0" smtClean="0"/>
              <a:t>       Belgian journal (in </a:t>
            </a:r>
            <a:r>
              <a:rPr lang="en-US" sz="1800" i="1" dirty="0"/>
              <a:t>F</a:t>
            </a:r>
            <a:r>
              <a:rPr lang="en-US" sz="1800" i="1" dirty="0" smtClean="0"/>
              <a:t>rench)</a:t>
            </a:r>
          </a:p>
          <a:p>
            <a:pPr marL="0" indent="0">
              <a:buNone/>
            </a:pPr>
            <a:r>
              <a:rPr lang="en-US" sz="1800" i="1" dirty="0" smtClean="0"/>
              <a:t>       Rejected by Einstein:“</a:t>
            </a:r>
            <a:r>
              <a:rPr lang="en-US" sz="1800" i="1" dirty="0" err="1" smtClean="0"/>
              <a:t>Votre</a:t>
            </a:r>
            <a:r>
              <a:rPr lang="en-US" sz="1800" i="1" dirty="0" smtClean="0"/>
              <a:t> physique </a:t>
            </a:r>
            <a:r>
              <a:rPr lang="en-US" sz="1800" i="1" dirty="0" err="1" smtClean="0"/>
              <a:t>est</a:t>
            </a:r>
            <a:r>
              <a:rPr lang="en-US" sz="1800" i="1" dirty="0" smtClean="0"/>
              <a:t> abominable”</a:t>
            </a:r>
          </a:p>
          <a:p>
            <a:pPr marL="0" indent="0">
              <a:buNone/>
            </a:pPr>
            <a:r>
              <a:rPr lang="en-US" sz="1800" i="1" dirty="0" smtClean="0"/>
              <a:t>      Einstein not up-to-date with astronomy?</a:t>
            </a:r>
            <a:endParaRPr lang="en-US" sz="2000" b="1" dirty="0"/>
          </a:p>
        </p:txBody>
      </p:sp>
      <p:graphicFrame>
        <p:nvGraphicFramePr>
          <p:cNvPr id="2050" name="Object 5"/>
          <p:cNvGraphicFramePr>
            <a:graphicFrameLocks noGrp="1" noChangeAspect="1"/>
          </p:cNvGraphicFramePr>
          <p:nvPr>
            <p:ph type="body" sz="half" idx="1"/>
            <p:extLst>
              <p:ext uri="{D42A27DB-BD31-4B8C-83A1-F6EECF244321}">
                <p14:modId xmlns:p14="http://schemas.microsoft.com/office/powerpoint/2010/main" val="2546351846"/>
              </p:ext>
            </p:extLst>
          </p:nvPr>
        </p:nvGraphicFramePr>
        <p:xfrm>
          <a:off x="7418412" y="404664"/>
          <a:ext cx="1503505" cy="2200250"/>
        </p:xfrm>
        <a:graphic>
          <a:graphicData uri="http://schemas.openxmlformats.org/presentationml/2006/ole">
            <mc:AlternateContent xmlns:mc="http://schemas.openxmlformats.org/markup-compatibility/2006">
              <mc:Choice xmlns:v="urn:schemas-microsoft-com:vml" Requires="v">
                <p:oleObj spid="_x0000_s226511" name="Photo Editor Photo" r:id="rId3" imgW="13076190" imgH="19133333" progId="">
                  <p:embed/>
                </p:oleObj>
              </mc:Choice>
              <mc:Fallback>
                <p:oleObj name="Photo Editor Photo" r:id="rId3" imgW="13076190" imgH="19133333"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8412" y="404664"/>
                        <a:ext cx="1503505" cy="22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3" name="Rectangle 6"/>
          <p:cNvSpPr>
            <a:spLocks noChangeArrowheads="1"/>
          </p:cNvSpPr>
          <p:nvPr/>
        </p:nvSpPr>
        <p:spPr bwMode="auto">
          <a:xfrm>
            <a:off x="7169942" y="3043699"/>
            <a:ext cx="1915076" cy="338554"/>
          </a:xfrm>
          <a:prstGeom prst="rect">
            <a:avLst/>
          </a:prstGeom>
          <a:noFill/>
          <a:ln w="9525">
            <a:noFill/>
            <a:miter lim="800000"/>
            <a:headEnd/>
            <a:tailEnd/>
          </a:ln>
        </p:spPr>
        <p:txBody>
          <a:bodyPr wrap="none">
            <a:spAutoFit/>
          </a:bodyPr>
          <a:lstStyle/>
          <a:p>
            <a:r>
              <a:rPr lang="en-IE" sz="1600" i="1" dirty="0"/>
              <a:t>Fr Georges </a:t>
            </a:r>
            <a:r>
              <a:rPr lang="en-GB" sz="1600" i="1" dirty="0" err="1"/>
              <a:t>Lemaître</a:t>
            </a:r>
            <a:endParaRPr lang="en-GB" sz="1600" i="1" dirty="0"/>
          </a:p>
        </p:txBody>
      </p:sp>
      <p:pic>
        <p:nvPicPr>
          <p:cNvPr id="154649" name="Picture 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1950" y="4293096"/>
            <a:ext cx="3332162" cy="2395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475656" y="620688"/>
            <a:ext cx="6480720" cy="782960"/>
          </a:xfrm>
        </p:spPr>
        <p:txBody>
          <a:bodyPr/>
          <a:lstStyle/>
          <a:p>
            <a:pPr eaLnBrk="1" hangingPunct="1"/>
            <a:r>
              <a:rPr lang="en-IE" sz="3200" dirty="0"/>
              <a:t> </a:t>
            </a:r>
            <a:r>
              <a:rPr lang="en-IE" sz="3200" dirty="0" smtClean="0"/>
              <a:t>    The expanding universe  (1930)</a:t>
            </a:r>
            <a:endParaRPr lang="en-GB" sz="3200" dirty="0" smtClean="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2262315"/>
            <a:ext cx="2975479" cy="3884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47549" y="1844824"/>
            <a:ext cx="6336704" cy="4001095"/>
          </a:xfrm>
          <a:prstGeom prst="rect">
            <a:avLst/>
          </a:prstGeom>
        </p:spPr>
        <p:txBody>
          <a:bodyPr wrap="square">
            <a:spAutoFit/>
          </a:bodyPr>
          <a:lstStyle/>
          <a:p>
            <a:pPr marL="342900" indent="-342900">
              <a:buFont typeface="Wingdings" panose="05000000000000000000" pitchFamily="2" charset="2"/>
              <a:buChar char="§"/>
            </a:pPr>
            <a:r>
              <a:rPr lang="en-US" sz="2000" b="1" dirty="0" smtClean="0"/>
              <a:t>RAS meeting  </a:t>
            </a:r>
            <a:r>
              <a:rPr lang="en-US" sz="2000" b="1" dirty="0"/>
              <a:t>(</a:t>
            </a:r>
            <a:r>
              <a:rPr lang="en-US" sz="2000" b="1" dirty="0" smtClean="0"/>
              <a:t>1930)</a:t>
            </a:r>
          </a:p>
          <a:p>
            <a:r>
              <a:rPr lang="en-US" sz="2000" b="1" i="1" dirty="0"/>
              <a:t> </a:t>
            </a:r>
            <a:r>
              <a:rPr lang="en-US" sz="2000" b="1" i="1" dirty="0" smtClean="0"/>
              <a:t>     </a:t>
            </a:r>
            <a:r>
              <a:rPr lang="en-US" sz="1800" i="1" dirty="0" err="1" smtClean="0"/>
              <a:t>Eddington</a:t>
            </a:r>
            <a:r>
              <a:rPr lang="en-US" sz="1800" i="1" dirty="0"/>
              <a:t>, de Sitter </a:t>
            </a:r>
            <a:endParaRPr lang="en-US" sz="1800" i="1" dirty="0" smtClean="0"/>
          </a:p>
          <a:p>
            <a:r>
              <a:rPr lang="en-US" sz="1800" i="1" dirty="0"/>
              <a:t> </a:t>
            </a:r>
            <a:r>
              <a:rPr lang="en-US" sz="1800" i="1" dirty="0" smtClean="0"/>
              <a:t>     </a:t>
            </a:r>
            <a:r>
              <a:rPr lang="en-US" sz="1800" i="1" dirty="0"/>
              <a:t>If redshifts are </a:t>
            </a:r>
            <a:r>
              <a:rPr lang="en-US" sz="1800" i="1" dirty="0" smtClean="0"/>
              <a:t>velocities, and if effect </a:t>
            </a:r>
            <a:r>
              <a:rPr lang="en-US" sz="1800" i="1" dirty="0"/>
              <a:t>is </a:t>
            </a:r>
            <a:r>
              <a:rPr lang="en-US" sz="1800" i="1" dirty="0" smtClean="0"/>
              <a:t>non-local</a:t>
            </a:r>
          </a:p>
          <a:p>
            <a:r>
              <a:rPr lang="en-US" sz="1800" i="1" dirty="0" smtClean="0"/>
              <a:t>      Static cosmic models </a:t>
            </a:r>
            <a:r>
              <a:rPr lang="en-US" sz="1800" i="1" dirty="0"/>
              <a:t>don’t match observations</a:t>
            </a:r>
          </a:p>
          <a:p>
            <a:r>
              <a:rPr lang="en-US" sz="1800" i="1" dirty="0" smtClean="0"/>
              <a:t>  </a:t>
            </a:r>
            <a:endParaRPr lang="en-US" sz="2000" i="1" dirty="0"/>
          </a:p>
          <a:p>
            <a:pPr marL="342900" indent="-342900">
              <a:buFont typeface="Wingdings" panose="05000000000000000000" pitchFamily="2" charset="2"/>
              <a:buChar char="§"/>
            </a:pPr>
            <a:r>
              <a:rPr lang="en-US" sz="2000" b="1" dirty="0"/>
              <a:t>E</a:t>
            </a:r>
            <a:r>
              <a:rPr lang="en-US" sz="2000" b="1" dirty="0" smtClean="0"/>
              <a:t>xpanding universe?  </a:t>
            </a:r>
          </a:p>
          <a:p>
            <a:r>
              <a:rPr lang="en-US" sz="2000" i="1" dirty="0" smtClean="0"/>
              <a:t>     </a:t>
            </a:r>
            <a:r>
              <a:rPr lang="en-US" sz="1800" i="1" dirty="0" smtClean="0"/>
              <a:t>Hubble’s </a:t>
            </a:r>
            <a:r>
              <a:rPr lang="en-US" sz="1800" i="1" dirty="0"/>
              <a:t>law = expansion of space</a:t>
            </a:r>
            <a:r>
              <a:rPr lang="en-US" sz="1800" i="1" dirty="0" smtClean="0"/>
              <a:t>?</a:t>
            </a:r>
          </a:p>
          <a:p>
            <a:r>
              <a:rPr lang="en-IE" sz="1800" i="1" dirty="0" smtClean="0"/>
              <a:t>                       H </a:t>
            </a:r>
            <a:r>
              <a:rPr lang="en-IE" sz="1800" i="1" dirty="0"/>
              <a:t>= 500 kms</a:t>
            </a:r>
            <a:r>
              <a:rPr lang="en-IE" sz="1800" i="1" baseline="30000" dirty="0"/>
              <a:t>-1</a:t>
            </a:r>
            <a:r>
              <a:rPr lang="en-IE" sz="1800" i="1" dirty="0"/>
              <a:t>Mpc</a:t>
            </a:r>
            <a:r>
              <a:rPr lang="en-IE" sz="1800" i="1" baseline="30000" dirty="0"/>
              <a:t>-1</a:t>
            </a:r>
            <a:endParaRPr lang="en-US" sz="1800" i="1" dirty="0" smtClean="0"/>
          </a:p>
          <a:p>
            <a:r>
              <a:rPr lang="en-US" sz="1800" i="1" dirty="0" smtClean="0"/>
              <a:t>       </a:t>
            </a:r>
            <a:endParaRPr lang="en-US" sz="2000" b="1" dirty="0"/>
          </a:p>
          <a:p>
            <a:pPr marL="342900" indent="-342900">
              <a:lnSpc>
                <a:spcPct val="150000"/>
              </a:lnSpc>
              <a:buFont typeface="Wingdings" panose="05000000000000000000" pitchFamily="2" charset="2"/>
              <a:buChar char="§"/>
            </a:pPr>
            <a:r>
              <a:rPr lang="en-GB" sz="2000" b="1" dirty="0" smtClean="0"/>
              <a:t>Friedman-</a:t>
            </a:r>
            <a:r>
              <a:rPr lang="en-GB" sz="2000" b="1" dirty="0" err="1" smtClean="0"/>
              <a:t>Lemaître</a:t>
            </a:r>
            <a:r>
              <a:rPr lang="en-GB" sz="2000" b="1" dirty="0" smtClean="0"/>
              <a:t> model circulated</a:t>
            </a:r>
            <a:endParaRPr lang="en-US" sz="2000" b="1" dirty="0" smtClean="0"/>
          </a:p>
          <a:p>
            <a:r>
              <a:rPr lang="en-US" sz="1800" i="1" dirty="0" smtClean="0"/>
              <a:t>      Time-varying radius </a:t>
            </a:r>
          </a:p>
          <a:p>
            <a:r>
              <a:rPr lang="en-GB" sz="1800" i="1" dirty="0" smtClean="0"/>
              <a:t>      </a:t>
            </a:r>
            <a:r>
              <a:rPr lang="en-US" sz="1800" i="1" dirty="0" smtClean="0"/>
              <a:t>Time-varying density of matter</a:t>
            </a:r>
            <a:endParaRPr lang="en-GB" sz="1800" i="1" dirty="0" smtClean="0"/>
          </a:p>
          <a:p>
            <a:r>
              <a:rPr lang="en-GB" sz="1800" i="1" dirty="0" smtClean="0"/>
              <a:t>      </a:t>
            </a:r>
            <a:r>
              <a:rPr lang="en-GB" sz="1800" i="1" u="sng" dirty="0" smtClean="0"/>
              <a:t>Evolving universe</a:t>
            </a:r>
            <a:endParaRPr lang="en-GB" sz="1800" i="1" u="sng" dirty="0"/>
          </a:p>
        </p:txBody>
      </p:sp>
    </p:spTree>
    <p:extLst>
      <p:ext uri="{BB962C8B-B14F-4D97-AF65-F5344CB8AC3E}">
        <p14:creationId xmlns:p14="http://schemas.microsoft.com/office/powerpoint/2010/main" val="25427518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475656" y="198769"/>
            <a:ext cx="6786266" cy="1143000"/>
          </a:xfrm>
        </p:spPr>
        <p:txBody>
          <a:bodyPr/>
          <a:lstStyle/>
          <a:p>
            <a:pPr eaLnBrk="1" hangingPunct="1"/>
            <a:r>
              <a:rPr lang="en-IE" sz="2800" dirty="0" smtClean="0"/>
              <a:t>Models of the  expanding  universe (1930 -) </a:t>
            </a:r>
            <a:endParaRPr lang="en-GB" sz="2800" dirty="0" smtClean="0"/>
          </a:p>
        </p:txBody>
      </p:sp>
      <p:sp>
        <p:nvSpPr>
          <p:cNvPr id="8" name="TextBox 7"/>
          <p:cNvSpPr txBox="1"/>
          <p:nvPr/>
        </p:nvSpPr>
        <p:spPr>
          <a:xfrm>
            <a:off x="5458634" y="5857126"/>
            <a:ext cx="3587544" cy="646331"/>
          </a:xfrm>
          <a:prstGeom prst="rect">
            <a:avLst/>
          </a:prstGeom>
          <a:noFill/>
        </p:spPr>
        <p:txBody>
          <a:bodyPr wrap="square" rtlCol="0">
            <a:spAutoFit/>
          </a:bodyPr>
          <a:lstStyle/>
          <a:p>
            <a:r>
              <a:rPr lang="en-US" sz="1800" b="1" i="1" dirty="0" smtClean="0"/>
              <a:t>               Evolving models</a:t>
            </a:r>
          </a:p>
          <a:p>
            <a:r>
              <a:rPr lang="en-US" sz="1800" b="1" i="1" dirty="0" smtClean="0"/>
              <a:t>           No mention of origins</a:t>
            </a:r>
            <a:endParaRPr lang="en-US" sz="1800" b="1" i="1" dirty="0"/>
          </a:p>
        </p:txBody>
      </p:sp>
      <p:sp>
        <p:nvSpPr>
          <p:cNvPr id="3" name="Rectangle 2"/>
          <p:cNvSpPr/>
          <p:nvPr/>
        </p:nvSpPr>
        <p:spPr>
          <a:xfrm>
            <a:off x="15721" y="1341769"/>
            <a:ext cx="6336704" cy="4862870"/>
          </a:xfrm>
          <a:prstGeom prst="rect">
            <a:avLst/>
          </a:prstGeom>
        </p:spPr>
        <p:txBody>
          <a:bodyPr wrap="square">
            <a:spAutoFit/>
          </a:bodyPr>
          <a:lstStyle/>
          <a:p>
            <a:r>
              <a:rPr lang="en-US" sz="2000" i="1" dirty="0" smtClean="0"/>
              <a:t> </a:t>
            </a:r>
            <a:endParaRPr lang="en-US" sz="2000" i="1" dirty="0"/>
          </a:p>
          <a:p>
            <a:pPr marL="342900" indent="-342900">
              <a:buFont typeface="Wingdings" panose="05000000000000000000" pitchFamily="2" charset="2"/>
              <a:buChar char="§"/>
            </a:pPr>
            <a:r>
              <a:rPr lang="en-US" sz="2000" b="1" dirty="0" err="1" smtClean="0"/>
              <a:t>Eddington</a:t>
            </a:r>
            <a:r>
              <a:rPr lang="en-US" sz="2000" b="1" dirty="0" smtClean="0"/>
              <a:t>  </a:t>
            </a:r>
            <a:r>
              <a:rPr lang="en-US" sz="2000" b="1" dirty="0"/>
              <a:t>(</a:t>
            </a:r>
            <a:r>
              <a:rPr lang="en-US" sz="2000" b="1" dirty="0" smtClean="0"/>
              <a:t>1930, 31)</a:t>
            </a:r>
          </a:p>
          <a:p>
            <a:r>
              <a:rPr lang="en-US" i="1" dirty="0" smtClean="0"/>
              <a:t>     </a:t>
            </a:r>
            <a:r>
              <a:rPr lang="en-US" sz="1800" i="1" dirty="0" smtClean="0"/>
              <a:t>On the instability of the Einstein universe</a:t>
            </a:r>
          </a:p>
          <a:p>
            <a:r>
              <a:rPr lang="en-US" sz="1800" i="1" dirty="0" smtClean="0"/>
              <a:t>      </a:t>
            </a:r>
            <a:r>
              <a:rPr lang="en-GB" sz="1800" i="1" dirty="0"/>
              <a:t>Expansion caused by condensation? </a:t>
            </a:r>
            <a:endParaRPr lang="en-US" sz="1800" i="1" dirty="0"/>
          </a:p>
          <a:p>
            <a:r>
              <a:rPr lang="en-US" sz="1800" i="1" dirty="0" smtClean="0"/>
              <a:t>      </a:t>
            </a:r>
            <a:r>
              <a:rPr lang="en-GB" sz="1800" i="1" dirty="0" smtClean="0"/>
              <a:t>      </a:t>
            </a:r>
            <a:endParaRPr lang="en-US" sz="1800" b="1" dirty="0" smtClean="0"/>
          </a:p>
          <a:p>
            <a:pPr marL="342900" indent="-342900">
              <a:buFont typeface="Wingdings" panose="05000000000000000000" pitchFamily="2" charset="2"/>
              <a:buChar char="§"/>
            </a:pPr>
            <a:r>
              <a:rPr lang="en-US" sz="2000" b="1" dirty="0" err="1"/>
              <a:t>Tolman</a:t>
            </a:r>
            <a:r>
              <a:rPr lang="en-US" sz="2000" b="1" dirty="0"/>
              <a:t> (1930, 31) </a:t>
            </a:r>
          </a:p>
          <a:p>
            <a:r>
              <a:rPr lang="en-US" sz="2000" dirty="0"/>
              <a:t>      </a:t>
            </a:r>
            <a:r>
              <a:rPr lang="en-US" sz="1800" i="1" dirty="0"/>
              <a:t>On the </a:t>
            </a:r>
            <a:r>
              <a:rPr lang="en-US" sz="1800" i="1" dirty="0" err="1"/>
              <a:t>behaviour</a:t>
            </a:r>
            <a:r>
              <a:rPr lang="en-US" sz="1800" i="1" dirty="0"/>
              <a:t> of non-static models </a:t>
            </a:r>
          </a:p>
          <a:p>
            <a:r>
              <a:rPr lang="en-US" sz="1800" i="1" dirty="0"/>
              <a:t>      Expansion caused by annihilation of matter ?</a:t>
            </a:r>
          </a:p>
          <a:p>
            <a:pPr eaLnBrk="1" hangingPunct="1"/>
            <a:endParaRPr lang="en-US" sz="2000" b="1" dirty="0" smtClean="0"/>
          </a:p>
          <a:p>
            <a:pPr marL="342900" indent="-342900" eaLnBrk="1" hangingPunct="1">
              <a:buFont typeface="Wingdings" panose="05000000000000000000" pitchFamily="2" charset="2"/>
              <a:buChar char="§"/>
            </a:pPr>
            <a:r>
              <a:rPr lang="en-US" sz="2000" b="1" dirty="0" smtClean="0"/>
              <a:t>de Sitter (1930, 31)</a:t>
            </a:r>
            <a:endParaRPr lang="en-US" sz="1800" i="1" dirty="0" smtClean="0"/>
          </a:p>
          <a:p>
            <a:r>
              <a:rPr lang="en-US" sz="1800" i="1" dirty="0" smtClean="0"/>
              <a:t>      Further remarks on the expanding universe </a:t>
            </a:r>
          </a:p>
          <a:p>
            <a:r>
              <a:rPr lang="en-US" sz="1800" i="1" dirty="0" smtClean="0"/>
              <a:t>      Expanding universes of every </a:t>
            </a:r>
            <a:r>
              <a:rPr lang="en-US" sz="1800" i="1" dirty="0" err="1" smtClean="0"/>
              <a:t>flavour</a:t>
            </a:r>
            <a:endParaRPr lang="en-US" sz="1800" i="1" dirty="0" smtClean="0"/>
          </a:p>
          <a:p>
            <a:endParaRPr lang="en-US" sz="1800" i="1" dirty="0"/>
          </a:p>
          <a:p>
            <a:pPr marL="342900" indent="-342900">
              <a:buFont typeface="Wingdings" panose="05000000000000000000" pitchFamily="2" charset="2"/>
              <a:buChar char="§"/>
            </a:pPr>
            <a:r>
              <a:rPr lang="en-US" sz="2000" b="1" dirty="0" smtClean="0"/>
              <a:t>Einstein </a:t>
            </a:r>
            <a:r>
              <a:rPr lang="en-US" sz="2000" b="1" dirty="0"/>
              <a:t>(</a:t>
            </a:r>
            <a:r>
              <a:rPr lang="en-US" sz="2000" b="1" dirty="0" smtClean="0"/>
              <a:t>1931, 32)</a:t>
            </a:r>
            <a:endParaRPr lang="en-US" sz="2000" b="1" dirty="0"/>
          </a:p>
          <a:p>
            <a:r>
              <a:rPr lang="en-US" sz="2000" i="1" dirty="0" smtClean="0"/>
              <a:t>      </a:t>
            </a:r>
            <a:r>
              <a:rPr lang="en-US" sz="1800" i="1" dirty="0" smtClean="0"/>
              <a:t>Friedman-Einstein model   </a:t>
            </a:r>
            <a:r>
              <a:rPr lang="en-IE" sz="1800" i="1" dirty="0"/>
              <a:t>λ </a:t>
            </a:r>
            <a:r>
              <a:rPr lang="en-US" sz="1800" i="1" dirty="0"/>
              <a:t>= </a:t>
            </a:r>
            <a:r>
              <a:rPr lang="en-US" sz="1800" i="1" dirty="0" smtClean="0"/>
              <a:t>0 , k = 1</a:t>
            </a:r>
          </a:p>
          <a:p>
            <a:r>
              <a:rPr lang="en-US" sz="1800" i="1" dirty="0" smtClean="0"/>
              <a:t>      Einstein-de Sitter model      </a:t>
            </a:r>
            <a:r>
              <a:rPr lang="en-IE" sz="1800" i="1" dirty="0" smtClean="0"/>
              <a:t>λ </a:t>
            </a:r>
            <a:r>
              <a:rPr lang="en-US" sz="1800" i="1" dirty="0"/>
              <a:t>= </a:t>
            </a:r>
            <a:r>
              <a:rPr lang="en-US" sz="1800" i="1" dirty="0" smtClean="0"/>
              <a:t>0,  k = 0</a:t>
            </a:r>
            <a:endParaRPr lang="en-US" sz="1800" i="1" dirty="0"/>
          </a:p>
        </p:txBody>
      </p:sp>
      <p:pic>
        <p:nvPicPr>
          <p:cNvPr id="151554" name="Picture 2" descr="http://upload.wikimedia.org/wikipedia/commons/2/24/Arthur_Stanley_Eddingt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75784" y="1646716"/>
            <a:ext cx="1518764" cy="1944216"/>
          </a:xfrm>
          <a:prstGeom prst="rect">
            <a:avLst/>
          </a:prstGeom>
          <a:noFill/>
          <a:extLst>
            <a:ext uri="{909E8E84-426E-40DD-AFC4-6F175D3DCCD1}">
              <a14:hiddenFill xmlns:a14="http://schemas.microsoft.com/office/drawing/2010/main">
                <a:solidFill>
                  <a:srgbClr val="FFFFFF"/>
                </a:solidFill>
              </a14:hiddenFill>
            </a:ext>
          </a:extLst>
        </p:spPr>
      </p:pic>
      <p:pic>
        <p:nvPicPr>
          <p:cNvPr id="151556" name="Picture 4" descr="http://www.phys-astro.sonoma.edu/BruceMedalists/deSitter/deS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1473" y="3759533"/>
            <a:ext cx="1540852" cy="2032063"/>
          </a:xfrm>
          <a:prstGeom prst="rect">
            <a:avLst/>
          </a:prstGeom>
          <a:noFill/>
          <a:extLst>
            <a:ext uri="{909E8E84-426E-40DD-AFC4-6F175D3DCCD1}">
              <a14:hiddenFill xmlns:a14="http://schemas.microsoft.com/office/drawing/2010/main">
                <a:solidFill>
                  <a:srgbClr val="FFFFFF"/>
                </a:solidFill>
              </a14:hiddenFill>
            </a:ext>
          </a:extLst>
        </p:spPr>
      </p:pic>
      <p:pic>
        <p:nvPicPr>
          <p:cNvPr id="151560" name="Picture 8" descr="http://osulibrary.oregonstate.edu/specialcollections/coll/pauling/catalogue/09/1931i.27-tolman-150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468" y="1646716"/>
            <a:ext cx="1523292" cy="19772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http://media.npr.org/programs/totn/features/2007/03/einstein200-2052642bb3632af91c8561af7389ab09dce7a7fc-s6-c3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2592" y="3803982"/>
            <a:ext cx="1622834" cy="19876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71227" y="6250531"/>
            <a:ext cx="1837554" cy="400110"/>
          </a:xfrm>
          <a:prstGeom prst="rect">
            <a:avLst/>
          </a:prstGeom>
          <a:noFill/>
        </p:spPr>
        <p:txBody>
          <a:bodyPr wrap="none" rtlCol="0">
            <a:spAutoFit/>
          </a:bodyPr>
          <a:lstStyle/>
          <a:p>
            <a:r>
              <a:rPr lang="en-GB" sz="2000" b="1" i="1" dirty="0" smtClean="0"/>
              <a:t>Occam’s razor?</a:t>
            </a:r>
            <a:endParaRPr lang="en-GB" sz="2000" b="1" i="1" dirty="0"/>
          </a:p>
        </p:txBody>
      </p:sp>
    </p:spTree>
    <p:extLst>
      <p:ext uri="{BB962C8B-B14F-4D97-AF65-F5344CB8AC3E}">
        <p14:creationId xmlns:p14="http://schemas.microsoft.com/office/powerpoint/2010/main" val="33611463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260648"/>
            <a:ext cx="4968552" cy="1143000"/>
          </a:xfrm>
        </p:spPr>
        <p:txBody>
          <a:bodyPr/>
          <a:lstStyle/>
          <a:p>
            <a:r>
              <a:rPr lang="en-GB" sz="3200" b="1" dirty="0" smtClean="0"/>
              <a:t>The big bang model</a:t>
            </a:r>
            <a:endParaRPr lang="en-GB" sz="3200" b="1"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3387393813"/>
              </p:ext>
            </p:extLst>
          </p:nvPr>
        </p:nvGraphicFramePr>
        <p:xfrm>
          <a:off x="107504" y="1483700"/>
          <a:ext cx="8892480" cy="5374300"/>
        </p:xfrm>
        <a:graphic>
          <a:graphicData uri="http://schemas.openxmlformats.org/presentationml/2006/ole">
            <mc:AlternateContent xmlns:mc="http://schemas.openxmlformats.org/markup-compatibility/2006">
              <mc:Choice xmlns:v="urn:schemas-microsoft-com:vml" Requires="v">
                <p:oleObj spid="_x0000_s218577" name="Bitmap Image" r:id="rId3" imgW="4877481" imgH="3533333" progId="PBrush">
                  <p:embed/>
                </p:oleObj>
              </mc:Choice>
              <mc:Fallback>
                <p:oleObj name="Bitmap Image" r:id="rId3" imgW="4877481" imgH="3533333" progId="PBrush">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483700"/>
                        <a:ext cx="8892480" cy="53743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6447046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155860" y="836712"/>
            <a:ext cx="6696744" cy="566936"/>
          </a:xfrm>
        </p:spPr>
        <p:txBody>
          <a:bodyPr/>
          <a:lstStyle/>
          <a:p>
            <a:r>
              <a:rPr lang="en-GB" sz="3200" dirty="0" smtClean="0"/>
              <a:t>Einstein’s universe: conclusions </a:t>
            </a:r>
          </a:p>
        </p:txBody>
      </p:sp>
      <p:sp>
        <p:nvSpPr>
          <p:cNvPr id="22531" name="Content Placeholder 2"/>
          <p:cNvSpPr>
            <a:spLocks noGrp="1"/>
          </p:cNvSpPr>
          <p:nvPr>
            <p:ph idx="1"/>
          </p:nvPr>
        </p:nvSpPr>
        <p:spPr>
          <a:xfrm>
            <a:off x="0" y="1233381"/>
            <a:ext cx="6336704" cy="5661248"/>
          </a:xfrm>
        </p:spPr>
        <p:txBody>
          <a:bodyPr/>
          <a:lstStyle/>
          <a:p>
            <a:pPr>
              <a:buNone/>
            </a:pPr>
            <a:endParaRPr lang="en-GB" sz="2400" dirty="0" smtClean="0"/>
          </a:p>
          <a:p>
            <a:r>
              <a:rPr lang="en-US" sz="2000" b="1" dirty="0" smtClean="0"/>
              <a:t>Cosmology =  test for </a:t>
            </a:r>
            <a:r>
              <a:rPr lang="en-US" sz="2000" b="1" dirty="0"/>
              <a:t>general </a:t>
            </a:r>
            <a:r>
              <a:rPr lang="en-US" sz="2000" b="1" dirty="0" smtClean="0"/>
              <a:t>relativity   </a:t>
            </a:r>
            <a:r>
              <a:rPr lang="en-US" sz="2000" i="1" dirty="0" smtClean="0"/>
              <a:t>  </a:t>
            </a:r>
            <a:endParaRPr lang="en-US" sz="2000" i="1" dirty="0"/>
          </a:p>
          <a:p>
            <a:pPr marL="0" indent="0">
              <a:buNone/>
            </a:pPr>
            <a:r>
              <a:rPr lang="en-US" sz="1800" i="1" dirty="0"/>
              <a:t>      </a:t>
            </a:r>
            <a:r>
              <a:rPr lang="en-US" sz="1800" i="1" dirty="0" smtClean="0"/>
              <a:t>Introduces </a:t>
            </a:r>
            <a:r>
              <a:rPr lang="en-GB" sz="1800" b="1" i="1" dirty="0" smtClean="0"/>
              <a:t>λ</a:t>
            </a:r>
            <a:r>
              <a:rPr lang="en-GB" sz="1800" i="1" dirty="0" smtClean="0"/>
              <a:t>-term</a:t>
            </a:r>
            <a:r>
              <a:rPr lang="en-US" sz="1800" i="1" dirty="0" smtClean="0"/>
              <a:t> to the field equations</a:t>
            </a:r>
            <a:endParaRPr lang="en-US" sz="1800" i="1" dirty="0"/>
          </a:p>
          <a:p>
            <a:pPr marL="0" indent="0">
              <a:buNone/>
            </a:pPr>
            <a:r>
              <a:rPr lang="en-US" sz="1800" i="1" dirty="0"/>
              <a:t>      </a:t>
            </a:r>
            <a:endParaRPr lang="en-IE" sz="2400" b="1" dirty="0"/>
          </a:p>
          <a:p>
            <a:pPr eaLnBrk="1" hangingPunct="1"/>
            <a:r>
              <a:rPr lang="en-IE" sz="2000" b="1" dirty="0" smtClean="0"/>
              <a:t>Embraces dynamic </a:t>
            </a:r>
            <a:r>
              <a:rPr lang="en-IE" sz="2000" b="1" dirty="0"/>
              <a:t>cosmology  </a:t>
            </a:r>
          </a:p>
          <a:p>
            <a:pPr marL="0" indent="0" eaLnBrk="1" hangingPunct="1">
              <a:buNone/>
            </a:pPr>
            <a:r>
              <a:rPr lang="en-IE" sz="1800" i="1" dirty="0"/>
              <a:t>      </a:t>
            </a:r>
            <a:r>
              <a:rPr lang="en-IE" sz="1800" i="1" dirty="0" smtClean="0"/>
              <a:t>New evidence –</a:t>
            </a:r>
            <a:r>
              <a:rPr lang="en-IE" sz="1800" i="1" dirty="0"/>
              <a:t> </a:t>
            </a:r>
            <a:r>
              <a:rPr lang="en-IE" sz="1800" i="1" dirty="0" smtClean="0"/>
              <a:t>new models </a:t>
            </a:r>
          </a:p>
          <a:p>
            <a:pPr marL="0" indent="0" eaLnBrk="1" hangingPunct="1">
              <a:buNone/>
            </a:pPr>
            <a:r>
              <a:rPr lang="en-IE" sz="1800" i="1" dirty="0" smtClean="0"/>
              <a:t>      Steady-state vs evolving universe</a:t>
            </a:r>
          </a:p>
          <a:p>
            <a:pPr marL="0" indent="0" eaLnBrk="1" hangingPunct="1">
              <a:buNone/>
            </a:pPr>
            <a:r>
              <a:rPr lang="en-IE" sz="1800" i="1" dirty="0" smtClean="0"/>
              <a:t>      Evolving models simpler: </a:t>
            </a:r>
            <a:r>
              <a:rPr lang="en-IE" sz="1800" i="1" dirty="0"/>
              <a:t>r</a:t>
            </a:r>
            <a:r>
              <a:rPr lang="en-GB" sz="1800" i="1" dirty="0" err="1" smtClean="0"/>
              <a:t>emove</a:t>
            </a:r>
            <a:r>
              <a:rPr lang="en-GB" sz="1800" i="1" dirty="0" smtClean="0"/>
              <a:t>  </a:t>
            </a:r>
            <a:r>
              <a:rPr lang="en-GB" sz="1800" b="1" i="1" dirty="0"/>
              <a:t>λ</a:t>
            </a:r>
            <a:r>
              <a:rPr lang="en-GB" sz="1800" i="1" dirty="0"/>
              <a:t>-term</a:t>
            </a:r>
            <a:endParaRPr lang="en-IE" sz="1800" i="1" dirty="0" smtClean="0"/>
          </a:p>
          <a:p>
            <a:pPr marL="0" indent="0" eaLnBrk="1" hangingPunct="1">
              <a:buNone/>
            </a:pPr>
            <a:endParaRPr lang="en-IE" sz="2000" b="1" dirty="0" smtClean="0"/>
          </a:p>
          <a:p>
            <a:pPr eaLnBrk="1" hangingPunct="1"/>
            <a:r>
              <a:rPr lang="en-IE" sz="2000" b="1" dirty="0" smtClean="0"/>
              <a:t>The evolving universe </a:t>
            </a:r>
          </a:p>
          <a:p>
            <a:pPr marL="0" indent="0" eaLnBrk="1" hangingPunct="1">
              <a:buNone/>
            </a:pPr>
            <a:r>
              <a:rPr lang="en-IE" sz="1800" i="1" dirty="0" smtClean="0"/>
              <a:t>       Extract </a:t>
            </a:r>
            <a:r>
              <a:rPr lang="en-IE" sz="1800" i="1" dirty="0"/>
              <a:t>observational parameters</a:t>
            </a:r>
          </a:p>
          <a:p>
            <a:pPr marL="0" indent="0" eaLnBrk="1" hangingPunct="1">
              <a:buNone/>
            </a:pPr>
            <a:r>
              <a:rPr lang="en-IE" sz="1800" i="1" dirty="0"/>
              <a:t>      </a:t>
            </a:r>
            <a:r>
              <a:rPr lang="en-IE" sz="1800" i="1" dirty="0" smtClean="0"/>
              <a:t>Timespan </a:t>
            </a:r>
            <a:r>
              <a:rPr lang="en-IE" sz="1800" i="1" dirty="0"/>
              <a:t>problem attributed to simplifying assumptions</a:t>
            </a:r>
          </a:p>
          <a:p>
            <a:pPr marL="0" indent="0" eaLnBrk="1" hangingPunct="1">
              <a:buNone/>
            </a:pPr>
            <a:r>
              <a:rPr lang="en-IE" sz="2000" i="1" dirty="0"/>
              <a:t>       </a:t>
            </a:r>
            <a:endParaRPr lang="en-IE" sz="2000" b="1" dirty="0" smtClean="0"/>
          </a:p>
          <a:p>
            <a:pPr eaLnBrk="1" hangingPunct="1"/>
            <a:r>
              <a:rPr lang="en-IE" sz="2000" b="1" dirty="0" smtClean="0"/>
              <a:t>No discussion of origins</a:t>
            </a:r>
          </a:p>
          <a:p>
            <a:pPr marL="0" indent="0" eaLnBrk="1" hangingPunct="1">
              <a:buNone/>
            </a:pPr>
            <a:r>
              <a:rPr lang="en-IE" sz="1800" i="1" dirty="0" smtClean="0"/>
              <a:t>      Wary </a:t>
            </a:r>
            <a:r>
              <a:rPr lang="en-IE" sz="1800" i="1" dirty="0"/>
              <a:t>of extrapolations</a:t>
            </a:r>
            <a:endParaRPr lang="en-IE" sz="1800" b="1" dirty="0"/>
          </a:p>
          <a:p>
            <a:pPr marL="0" indent="0" eaLnBrk="1" hangingPunct="1">
              <a:buNone/>
            </a:pPr>
            <a:r>
              <a:rPr lang="en-IE" sz="2000" b="1" dirty="0" smtClean="0"/>
              <a:t>                                </a:t>
            </a:r>
            <a:endParaRPr lang="en-GB" sz="2000" b="1" dirty="0" smtClean="0"/>
          </a:p>
          <a:p>
            <a:pPr marL="0" indent="0">
              <a:buNone/>
            </a:pPr>
            <a:endParaRPr lang="en-GB" sz="2000" b="1" i="1" dirty="0" smtClean="0"/>
          </a:p>
        </p:txBody>
      </p:sp>
      <p:pic>
        <p:nvPicPr>
          <p:cNvPr id="6" name="Picture 5" descr="http://upload.wikimedia.org/wikipedia/commons/thumb/f/f5/Einstein_1921_portrait2.jpg/225px-Einstein_1921_portrait2.jpg"/>
          <p:cNvPicPr/>
          <p:nvPr/>
        </p:nvPicPr>
        <p:blipFill>
          <a:blip r:embed="rId2">
            <a:extLst>
              <a:ext uri="{28A0092B-C50C-407E-A947-70E740481C1C}">
                <a14:useLocalDpi xmlns:a14="http://schemas.microsoft.com/office/drawing/2010/main" val="0"/>
              </a:ext>
            </a:extLst>
          </a:blip>
          <a:srcRect/>
          <a:stretch>
            <a:fillRect/>
          </a:stretch>
        </p:blipFill>
        <p:spPr bwMode="auto">
          <a:xfrm>
            <a:off x="7529773" y="465138"/>
            <a:ext cx="1296144" cy="1656184"/>
          </a:xfrm>
          <a:prstGeom prst="rect">
            <a:avLst/>
          </a:prstGeom>
          <a:noFill/>
          <a:ln>
            <a:noFill/>
          </a:ln>
        </p:spPr>
      </p:pic>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0" name="Picture 2" descr="C:\Users\clmeeting\Desktop\download.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6178" y="4834309"/>
            <a:ext cx="2373957" cy="11869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44836" y="6156593"/>
            <a:ext cx="2799164" cy="584775"/>
          </a:xfrm>
          <a:prstGeom prst="rect">
            <a:avLst/>
          </a:prstGeom>
          <a:noFill/>
        </p:spPr>
        <p:txBody>
          <a:bodyPr wrap="none" rtlCol="0">
            <a:spAutoFit/>
          </a:bodyPr>
          <a:lstStyle/>
          <a:p>
            <a:r>
              <a:rPr lang="en-GB" sz="1600" dirty="0" smtClean="0"/>
              <a:t>Cosmic microwave background</a:t>
            </a:r>
          </a:p>
          <a:p>
            <a:r>
              <a:rPr lang="en-GB" sz="1600" dirty="0" smtClean="0"/>
              <a:t>   </a:t>
            </a:r>
            <a:r>
              <a:rPr lang="en-GB" sz="1600" dirty="0"/>
              <a:t>H</a:t>
            </a:r>
            <a:r>
              <a:rPr lang="en-GB" sz="1600" dirty="0" smtClean="0"/>
              <a:t>omogeneous, flat universe</a:t>
            </a:r>
            <a:endParaRPr lang="en-GB" sz="1600" dirty="0"/>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4" name="Picture 6" descr="http://www.metrolic.com/wp-content/uploads/2010/11/sandage_allan_b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9565" y="2389411"/>
            <a:ext cx="2232791" cy="16745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7544" y="4170566"/>
            <a:ext cx="2172390" cy="338554"/>
          </a:xfrm>
          <a:prstGeom prst="rect">
            <a:avLst/>
          </a:prstGeom>
          <a:noFill/>
        </p:spPr>
        <p:txBody>
          <a:bodyPr wrap="none" rtlCol="0">
            <a:spAutoFit/>
          </a:bodyPr>
          <a:lstStyle/>
          <a:p>
            <a:r>
              <a:rPr lang="en-GB" sz="1600" dirty="0" smtClean="0"/>
              <a:t>Hubble constant revised</a:t>
            </a:r>
            <a:endParaRPr lang="en-GB" sz="1600" dirty="0"/>
          </a:p>
        </p:txBody>
      </p:sp>
    </p:spTree>
    <p:extLst>
      <p:ext uri="{BB962C8B-B14F-4D97-AF65-F5344CB8AC3E}">
        <p14:creationId xmlns:p14="http://schemas.microsoft.com/office/powerpoint/2010/main" val="351149962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452320" cy="1143000"/>
          </a:xfrm>
        </p:spPr>
        <p:txBody>
          <a:bodyPr/>
          <a:lstStyle/>
          <a:p>
            <a:r>
              <a:rPr lang="en-GB" sz="3200" dirty="0" smtClean="0"/>
              <a:t>Einstein’s steady-state model:  key quotes </a:t>
            </a:r>
            <a:endParaRPr lang="en-GB" sz="3200" dirty="0"/>
          </a:p>
        </p:txBody>
      </p:sp>
      <p:sp>
        <p:nvSpPr>
          <p:cNvPr id="3" name="Content Placeholder 2"/>
          <p:cNvSpPr>
            <a:spLocks noGrp="1"/>
          </p:cNvSpPr>
          <p:nvPr>
            <p:ph idx="1"/>
          </p:nvPr>
        </p:nvSpPr>
        <p:spPr>
          <a:xfrm>
            <a:off x="179512" y="1772816"/>
            <a:ext cx="8352928" cy="4176464"/>
          </a:xfrm>
        </p:spPr>
        <p:txBody>
          <a:bodyPr/>
          <a:lstStyle/>
          <a:p>
            <a:pPr marL="0" indent="0">
              <a:buNone/>
            </a:pPr>
            <a:r>
              <a:rPr lang="en-IE" sz="1800" b="1" u="sng" dirty="0" smtClean="0"/>
              <a:t>New solution</a:t>
            </a:r>
          </a:p>
          <a:p>
            <a:pPr marL="0" indent="0">
              <a:buNone/>
            </a:pPr>
            <a:r>
              <a:rPr lang="en-IE" sz="1800" i="1" dirty="0"/>
              <a:t> </a:t>
            </a:r>
            <a:r>
              <a:rPr lang="en-IE" sz="1800" i="1" dirty="0" smtClean="0"/>
              <a:t>	“In </a:t>
            </a:r>
            <a:r>
              <a:rPr lang="en-IE" sz="1800" i="1" dirty="0"/>
              <a:t>what follows, I wish to draw attention to a solution to equation (1) that can </a:t>
            </a:r>
            <a:r>
              <a:rPr lang="en-IE" sz="1800" i="1" dirty="0" smtClean="0"/>
              <a:t>	account </a:t>
            </a:r>
            <a:r>
              <a:rPr lang="en-IE" sz="1800" i="1" dirty="0"/>
              <a:t>for </a:t>
            </a:r>
            <a:r>
              <a:rPr lang="en-IE" sz="1800" i="1" dirty="0" err="1"/>
              <a:t>Hubbel’s</a:t>
            </a:r>
            <a:r>
              <a:rPr lang="en-IE" sz="1800" i="1" dirty="0"/>
              <a:t> </a:t>
            </a:r>
            <a:r>
              <a:rPr lang="en-IE" sz="1800" i="1" dirty="0" smtClean="0"/>
              <a:t>facts</a:t>
            </a:r>
            <a:r>
              <a:rPr lang="en-IE" sz="1800" i="1" dirty="0"/>
              <a:t>, and in which the density is constant over </a:t>
            </a:r>
            <a:r>
              <a:rPr lang="en-IE" sz="1800" i="1" dirty="0" smtClean="0"/>
              <a:t>time” </a:t>
            </a:r>
            <a:endParaRPr lang="en-IE" sz="1800" b="1" i="1" u="sng" dirty="0"/>
          </a:p>
          <a:p>
            <a:pPr marL="0" indent="0">
              <a:buNone/>
            </a:pPr>
            <a:endParaRPr lang="en-IE" sz="1800" b="1" u="sng" dirty="0"/>
          </a:p>
          <a:p>
            <a:pPr marL="0" indent="0">
              <a:buNone/>
            </a:pPr>
            <a:r>
              <a:rPr lang="en-IE" sz="1800" b="1" u="sng" dirty="0" smtClean="0"/>
              <a:t>Matter </a:t>
            </a:r>
            <a:r>
              <a:rPr lang="en-IE" sz="1800" b="1" u="sng" dirty="0"/>
              <a:t>creation</a:t>
            </a:r>
          </a:p>
          <a:p>
            <a:pPr marL="360363" indent="-360363">
              <a:buNone/>
            </a:pPr>
            <a:r>
              <a:rPr lang="en-IE" sz="1800" i="1" dirty="0" smtClean="0"/>
              <a:t>	     “</a:t>
            </a:r>
            <a:r>
              <a:rPr lang="en-IE" sz="1800" i="1" dirty="0"/>
              <a:t>If one considers a physically bounded volume, particles of matter will be </a:t>
            </a:r>
            <a:r>
              <a:rPr lang="en-IE" sz="1800" i="1" dirty="0" smtClean="0"/>
              <a:t> </a:t>
            </a:r>
          </a:p>
          <a:p>
            <a:pPr marL="360363" indent="-360363">
              <a:buNone/>
            </a:pPr>
            <a:r>
              <a:rPr lang="en-IE" sz="1800" i="1" dirty="0"/>
              <a:t> </a:t>
            </a:r>
            <a:r>
              <a:rPr lang="en-IE" sz="1800" i="1" dirty="0" smtClean="0"/>
              <a:t>           continually </a:t>
            </a:r>
            <a:r>
              <a:rPr lang="en-IE" sz="1800" i="1" dirty="0"/>
              <a:t>leaving it. For the density to remain constant, new particles of </a:t>
            </a:r>
            <a:r>
              <a:rPr lang="en-IE" sz="1800" i="1" dirty="0" smtClean="0"/>
              <a:t>matter</a:t>
            </a:r>
          </a:p>
          <a:p>
            <a:pPr marL="360363" indent="-360363">
              <a:buNone/>
            </a:pPr>
            <a:r>
              <a:rPr lang="en-IE" sz="1800" i="1" dirty="0"/>
              <a:t> </a:t>
            </a:r>
            <a:r>
              <a:rPr lang="en-IE" sz="1800" i="1" dirty="0" smtClean="0"/>
              <a:t>           </a:t>
            </a:r>
            <a:r>
              <a:rPr lang="en-IE" sz="1800" i="1" dirty="0"/>
              <a:t>must be continually formed within that volume from space </a:t>
            </a:r>
            <a:r>
              <a:rPr lang="en-IE" sz="1800" i="1" dirty="0" smtClean="0"/>
              <a:t>“</a:t>
            </a:r>
          </a:p>
          <a:p>
            <a:pPr marL="360363" indent="-360363">
              <a:buNone/>
            </a:pPr>
            <a:endParaRPr lang="en-IE" sz="1800" b="1" i="1" dirty="0"/>
          </a:p>
          <a:p>
            <a:pPr marL="360363" indent="-360363">
              <a:buNone/>
            </a:pPr>
            <a:r>
              <a:rPr lang="en-IE" sz="1800" b="1" u="sng" dirty="0" smtClean="0"/>
              <a:t>Dark </a:t>
            </a:r>
            <a:r>
              <a:rPr lang="en-IE" sz="1800" b="1" u="sng" dirty="0"/>
              <a:t>energy</a:t>
            </a:r>
          </a:p>
          <a:p>
            <a:pPr marL="360363" indent="-360363">
              <a:buNone/>
            </a:pPr>
            <a:r>
              <a:rPr lang="en-IE" sz="1800" i="1" dirty="0"/>
              <a:t>	“The conservation law is preserved in that, by setting the λ-term, space itself is not empty of energy; its validity is well known to be guaranteed by equations (1).”</a:t>
            </a:r>
          </a:p>
          <a:p>
            <a:pPr marL="360363" indent="-360363">
              <a:buNone/>
              <a:tabLst>
                <a:tab pos="360363" algn="l"/>
              </a:tabLst>
            </a:pPr>
            <a:endParaRPr lang="en-GB" sz="1800" b="1" dirty="0"/>
          </a:p>
          <a:p>
            <a:pPr marL="0" indent="0">
              <a:buNone/>
            </a:pPr>
            <a:r>
              <a:rPr lang="en-IE" sz="1800" i="1" dirty="0"/>
              <a:t> </a:t>
            </a:r>
            <a:endParaRPr lang="en-GB" sz="1800" i="1" dirty="0"/>
          </a:p>
        </p:txBody>
      </p:sp>
    </p:spTree>
    <p:extLst>
      <p:ext uri="{BB962C8B-B14F-4D97-AF65-F5344CB8AC3E}">
        <p14:creationId xmlns:p14="http://schemas.microsoft.com/office/powerpoint/2010/main" val="13469880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262" y="260648"/>
            <a:ext cx="8306258" cy="1143000"/>
          </a:xfrm>
        </p:spPr>
        <p:txBody>
          <a:bodyPr/>
          <a:lstStyle/>
          <a:p>
            <a:r>
              <a:rPr lang="en-GB" sz="3200" dirty="0" smtClean="0"/>
              <a:t> Einstein’s steady-state theory: a significant find? </a:t>
            </a:r>
            <a:endParaRPr lang="en-GB" sz="3200" dirty="0"/>
          </a:p>
        </p:txBody>
      </p:sp>
      <p:sp>
        <p:nvSpPr>
          <p:cNvPr id="3" name="Content Placeholder 2"/>
          <p:cNvSpPr>
            <a:spLocks noGrp="1"/>
          </p:cNvSpPr>
          <p:nvPr>
            <p:ph idx="1"/>
          </p:nvPr>
        </p:nvSpPr>
        <p:spPr>
          <a:xfrm>
            <a:off x="35496" y="1556792"/>
            <a:ext cx="6192688" cy="5301208"/>
          </a:xfrm>
        </p:spPr>
        <p:txBody>
          <a:bodyPr/>
          <a:lstStyle/>
          <a:p>
            <a:r>
              <a:rPr lang="en-IE" sz="2000" b="1" dirty="0" smtClean="0"/>
              <a:t>New perspective on steady-state  theory (1950s)</a:t>
            </a:r>
          </a:p>
          <a:p>
            <a:pPr marL="360363" indent="-360363">
              <a:buNone/>
            </a:pPr>
            <a:r>
              <a:rPr lang="en-IE" sz="1800" i="1" dirty="0" smtClean="0"/>
              <a:t>	</a:t>
            </a:r>
            <a:r>
              <a:rPr lang="en-IE" sz="1800" i="1" dirty="0"/>
              <a:t> Logical </a:t>
            </a:r>
            <a:r>
              <a:rPr lang="en-IE" sz="1800" i="1" dirty="0" smtClean="0"/>
              <a:t>possibility: not a crank theory</a:t>
            </a:r>
          </a:p>
          <a:p>
            <a:pPr marL="360363" indent="-360363">
              <a:buNone/>
            </a:pPr>
            <a:r>
              <a:rPr lang="en-IE" sz="1800" i="1" dirty="0" smtClean="0"/>
              <a:t>      </a:t>
            </a:r>
            <a:endParaRPr lang="en-IE" sz="1800" b="1" dirty="0" smtClean="0"/>
          </a:p>
          <a:p>
            <a:r>
              <a:rPr lang="en-IE" sz="2000" b="1" dirty="0"/>
              <a:t>Insight into scientific progress</a:t>
            </a:r>
          </a:p>
          <a:p>
            <a:pPr marL="0" indent="0" eaLnBrk="1" hangingPunct="1">
              <a:buNone/>
            </a:pPr>
            <a:r>
              <a:rPr lang="en-GB" sz="2400" i="1" dirty="0"/>
              <a:t>     </a:t>
            </a:r>
            <a:r>
              <a:rPr lang="en-GB" sz="1800" i="1" dirty="0" smtClean="0"/>
              <a:t>Evolution </a:t>
            </a:r>
            <a:r>
              <a:rPr lang="en-GB" sz="1800" i="1" dirty="0"/>
              <a:t>of successful theories</a:t>
            </a:r>
          </a:p>
          <a:p>
            <a:pPr marL="0" indent="0" eaLnBrk="1" hangingPunct="1">
              <a:buNone/>
            </a:pPr>
            <a:r>
              <a:rPr lang="en-US" sz="1800" i="1" dirty="0"/>
              <a:t>     </a:t>
            </a:r>
            <a:r>
              <a:rPr lang="en-IE" sz="1800" b="1" dirty="0"/>
              <a:t>  </a:t>
            </a:r>
            <a:r>
              <a:rPr lang="en-IE" sz="1800" i="1" dirty="0"/>
              <a:t>No </a:t>
            </a:r>
            <a:r>
              <a:rPr lang="en-IE" sz="1800" i="1" dirty="0" err="1"/>
              <a:t>Kuhnian</a:t>
            </a:r>
            <a:r>
              <a:rPr lang="en-IE" sz="1800" i="1" dirty="0"/>
              <a:t> paradigm  shift to ‘big bang’ model</a:t>
            </a:r>
          </a:p>
          <a:p>
            <a:pPr marL="0" indent="0">
              <a:buNone/>
            </a:pPr>
            <a:r>
              <a:rPr lang="en-IE" sz="1800" i="1" dirty="0"/>
              <a:t>       </a:t>
            </a:r>
            <a:r>
              <a:rPr lang="en-IE" sz="1800" i="1" u="sng" dirty="0"/>
              <a:t>Slow dawning</a:t>
            </a:r>
          </a:p>
          <a:p>
            <a:pPr marL="0" indent="0">
              <a:buNone/>
            </a:pPr>
            <a:endParaRPr lang="en-IE" sz="2000" b="1" dirty="0" smtClean="0"/>
          </a:p>
          <a:p>
            <a:r>
              <a:rPr lang="en-IE" sz="2000" b="1" dirty="0" smtClean="0"/>
              <a:t>Insight into Einstein’s philosophy</a:t>
            </a:r>
          </a:p>
          <a:p>
            <a:pPr marL="0" indent="0">
              <a:buNone/>
            </a:pPr>
            <a:r>
              <a:rPr lang="en-IE" sz="1800" i="1" dirty="0" smtClean="0"/>
              <a:t>       Simple solution?</a:t>
            </a:r>
          </a:p>
          <a:p>
            <a:pPr marL="0" indent="0">
              <a:buNone/>
            </a:pPr>
            <a:r>
              <a:rPr lang="en-IE" sz="1800" i="1" dirty="0"/>
              <a:t> </a:t>
            </a:r>
            <a:r>
              <a:rPr lang="en-IE" sz="1800" i="1" dirty="0" smtClean="0"/>
              <a:t>      Discards </a:t>
            </a:r>
            <a:r>
              <a:rPr lang="en-IE" sz="1800" i="1" dirty="0"/>
              <a:t>model rather than </a:t>
            </a:r>
            <a:r>
              <a:rPr lang="en-IE" sz="1800" i="1" dirty="0" smtClean="0"/>
              <a:t>introduce </a:t>
            </a:r>
            <a:r>
              <a:rPr lang="en-IE" sz="1800" i="1" dirty="0"/>
              <a:t>new term to GFE</a:t>
            </a:r>
          </a:p>
          <a:p>
            <a:pPr marL="0" indent="0">
              <a:buNone/>
            </a:pPr>
            <a:r>
              <a:rPr lang="en-IE" sz="1800" i="1" dirty="0"/>
              <a:t>      </a:t>
            </a:r>
            <a:r>
              <a:rPr lang="en-IE" sz="1800" i="1" dirty="0" smtClean="0"/>
              <a:t>Occam’s </a:t>
            </a:r>
            <a:r>
              <a:rPr lang="en-IE" sz="1800" i="1" dirty="0"/>
              <a:t>razor </a:t>
            </a:r>
            <a:r>
              <a:rPr lang="en-IE" sz="1800" i="1" dirty="0" smtClean="0"/>
              <a:t>approach</a:t>
            </a:r>
          </a:p>
          <a:p>
            <a:pPr marL="0" indent="0">
              <a:buNone/>
            </a:pPr>
            <a:endParaRPr lang="en-IE" sz="2000" b="1" dirty="0" smtClean="0"/>
          </a:p>
          <a:p>
            <a:r>
              <a:rPr lang="en-GB" sz="2000" b="1" dirty="0"/>
              <a:t>Links with modern cosmology</a:t>
            </a:r>
            <a:r>
              <a:rPr lang="en-IE" sz="2000" b="1" dirty="0" smtClean="0"/>
              <a:t> </a:t>
            </a:r>
          </a:p>
          <a:p>
            <a:pPr marL="0" indent="0">
              <a:buNone/>
            </a:pPr>
            <a:r>
              <a:rPr lang="en-IE" sz="2000" b="1" dirty="0" smtClean="0"/>
              <a:t>      </a:t>
            </a:r>
            <a:r>
              <a:rPr lang="en-IE" sz="1800" i="1" dirty="0" smtClean="0"/>
              <a:t>Dark energy, cosmic inflation</a:t>
            </a:r>
          </a:p>
          <a:p>
            <a:endParaRPr lang="en-US" sz="1800" dirty="0" smtClean="0"/>
          </a:p>
          <a:p>
            <a:pPr marL="0" indent="0" eaLnBrk="1" hangingPunct="1">
              <a:buNone/>
            </a:pPr>
            <a:r>
              <a:rPr lang="en-GB" sz="1800" i="1" dirty="0" smtClean="0"/>
              <a:t>      </a:t>
            </a:r>
            <a:endParaRPr lang="en-IE" sz="1800" i="1" u="sng" dirty="0" smtClean="0"/>
          </a:p>
          <a:p>
            <a:pPr marL="0" indent="0">
              <a:buNone/>
            </a:pPr>
            <a:r>
              <a:rPr lang="en-IE" sz="1800" i="1" dirty="0"/>
              <a:t>	</a:t>
            </a:r>
          </a:p>
          <a:p>
            <a:pPr marL="0" indent="0">
              <a:buNone/>
            </a:pPr>
            <a:endParaRPr lang="en-IE" sz="1800" i="1" dirty="0" smtClean="0"/>
          </a:p>
          <a:p>
            <a:endParaRPr lang="en-GB" sz="1800" i="1" dirty="0"/>
          </a:p>
          <a:p>
            <a:endParaRPr lang="en-GB" dirty="0"/>
          </a:p>
        </p:txBody>
      </p:sp>
      <p:pic>
        <p:nvPicPr>
          <p:cNvPr id="205828" name="Picture 4" descr="http://www.ivypress.co.uk/wp-content/uploads/a-brief-history-of-science-1-brief-history-of-science-cvr-aw-976x97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1882058"/>
            <a:ext cx="2847934" cy="37444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409010" y="5940424"/>
            <a:ext cx="2411462" cy="646331"/>
          </a:xfrm>
          <a:prstGeom prst="rect">
            <a:avLst/>
          </a:prstGeom>
          <a:noFill/>
        </p:spPr>
        <p:txBody>
          <a:bodyPr wrap="square" rtlCol="0">
            <a:spAutoFit/>
          </a:bodyPr>
          <a:lstStyle/>
          <a:p>
            <a:r>
              <a:rPr lang="en-GB" sz="1800" i="1" dirty="0" smtClean="0"/>
              <a:t>  </a:t>
            </a:r>
            <a:r>
              <a:rPr lang="en-GB" sz="1800" b="1" i="1" dirty="0"/>
              <a:t>Paradigm </a:t>
            </a:r>
            <a:r>
              <a:rPr lang="en-GB" sz="1800" b="1" i="1" dirty="0" smtClean="0"/>
              <a:t>shift  or</a:t>
            </a:r>
          </a:p>
          <a:p>
            <a:r>
              <a:rPr lang="en-GB" sz="1800" b="1" i="1" dirty="0"/>
              <a:t> </a:t>
            </a:r>
            <a:r>
              <a:rPr lang="en-GB" sz="1800" b="1" i="1" dirty="0" smtClean="0"/>
              <a:t>     slow dawning ?</a:t>
            </a:r>
          </a:p>
        </p:txBody>
      </p:sp>
    </p:spTree>
    <p:extLst>
      <p:ext uri="{BB962C8B-B14F-4D97-AF65-F5344CB8AC3E}">
        <p14:creationId xmlns:p14="http://schemas.microsoft.com/office/powerpoint/2010/main" val="3664643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descr="Large confetti"/>
          <p:cNvSpPr>
            <a:spLocks noGrp="1" noChangeArrowheads="1"/>
          </p:cNvSpPr>
          <p:nvPr>
            <p:ph type="title"/>
          </p:nvPr>
        </p:nvSpPr>
        <p:spPr>
          <a:xfrm>
            <a:off x="1187624" y="260648"/>
            <a:ext cx="7272808" cy="1143000"/>
          </a:xfrm>
        </p:spPr>
        <p:txBody>
          <a:bodyPr/>
          <a:lstStyle/>
          <a:p>
            <a:pPr eaLnBrk="1" hangingPunct="1"/>
            <a:r>
              <a:rPr lang="en-IE" sz="3600" dirty="0"/>
              <a:t> </a:t>
            </a:r>
            <a:r>
              <a:rPr lang="en-IE" sz="3600" dirty="0" smtClean="0"/>
              <a:t>  </a:t>
            </a:r>
            <a:r>
              <a:rPr lang="en-IE" sz="3200" b="1" dirty="0" smtClean="0"/>
              <a:t>Explanation for runaway galaxies?</a:t>
            </a:r>
            <a:endParaRPr lang="en-GB" sz="3200" b="1" dirty="0" smtClean="0"/>
          </a:p>
        </p:txBody>
      </p:sp>
      <p:sp>
        <p:nvSpPr>
          <p:cNvPr id="3076" name="Text Box 4"/>
          <p:cNvSpPr txBox="1">
            <a:spLocks noChangeArrowheads="1"/>
          </p:cNvSpPr>
          <p:nvPr/>
        </p:nvSpPr>
        <p:spPr bwMode="auto">
          <a:xfrm>
            <a:off x="533400" y="2743200"/>
            <a:ext cx="3581400" cy="2308324"/>
          </a:xfrm>
          <a:prstGeom prst="rect">
            <a:avLst/>
          </a:prstGeom>
          <a:noFill/>
          <a:ln w="9525">
            <a:noFill/>
            <a:miter lim="800000"/>
            <a:headEnd/>
            <a:tailEnd/>
          </a:ln>
        </p:spPr>
        <p:txBody>
          <a:bodyPr>
            <a:spAutoFit/>
          </a:bodyPr>
          <a:lstStyle/>
          <a:p>
            <a:pPr>
              <a:buFontTx/>
              <a:buChar char="•"/>
            </a:pPr>
            <a:r>
              <a:rPr lang="en-IE" b="1" dirty="0"/>
              <a:t> </a:t>
            </a:r>
            <a:r>
              <a:rPr lang="en-IE" dirty="0"/>
              <a:t>G</a:t>
            </a:r>
            <a:r>
              <a:rPr lang="en-IE" dirty="0" smtClean="0"/>
              <a:t>ravity </a:t>
            </a:r>
            <a:r>
              <a:rPr lang="en-IE" dirty="0"/>
              <a:t>pulls in not out</a:t>
            </a:r>
          </a:p>
          <a:p>
            <a:endParaRPr lang="en-IE" dirty="0"/>
          </a:p>
          <a:p>
            <a:pPr>
              <a:buFontTx/>
              <a:buChar char="•"/>
            </a:pPr>
            <a:r>
              <a:rPr lang="en-IE" dirty="0"/>
              <a:t> </a:t>
            </a:r>
            <a:r>
              <a:rPr lang="en-IE" dirty="0" smtClean="0"/>
              <a:t>Space </a:t>
            </a:r>
            <a:r>
              <a:rPr lang="en-IE" dirty="0"/>
              <a:t>is fixed </a:t>
            </a:r>
            <a:endParaRPr lang="en-GB" dirty="0"/>
          </a:p>
          <a:p>
            <a:endParaRPr lang="en-IE" dirty="0"/>
          </a:p>
          <a:p>
            <a:pPr>
              <a:buFontTx/>
              <a:buChar char="•"/>
            </a:pPr>
            <a:r>
              <a:rPr lang="en-IE" dirty="0"/>
              <a:t> </a:t>
            </a:r>
            <a:r>
              <a:rPr lang="en-IE" dirty="0" smtClean="0"/>
              <a:t>Time </a:t>
            </a:r>
            <a:r>
              <a:rPr lang="en-IE" dirty="0"/>
              <a:t>has no beginning </a:t>
            </a:r>
          </a:p>
          <a:p>
            <a:endParaRPr lang="en-IE" dirty="0"/>
          </a:p>
        </p:txBody>
      </p:sp>
      <p:sp>
        <p:nvSpPr>
          <p:cNvPr id="3077" name="Text Box 5"/>
          <p:cNvSpPr txBox="1">
            <a:spLocks noChangeArrowheads="1"/>
          </p:cNvSpPr>
          <p:nvPr/>
        </p:nvSpPr>
        <p:spPr bwMode="auto">
          <a:xfrm>
            <a:off x="762000" y="1981200"/>
            <a:ext cx="2514600" cy="884238"/>
          </a:xfrm>
          <a:prstGeom prst="rect">
            <a:avLst/>
          </a:prstGeom>
          <a:noFill/>
          <a:ln w="9525">
            <a:noFill/>
            <a:miter lim="800000"/>
            <a:headEnd/>
            <a:tailEnd/>
          </a:ln>
        </p:spPr>
        <p:txBody>
          <a:bodyPr>
            <a:spAutoFit/>
          </a:bodyPr>
          <a:lstStyle/>
          <a:p>
            <a:r>
              <a:rPr lang="en-IE" sz="2800" i="1" u="sng" dirty="0"/>
              <a:t>Newton</a:t>
            </a:r>
          </a:p>
          <a:p>
            <a:r>
              <a:rPr lang="en-IE" b="1" dirty="0"/>
              <a:t> </a:t>
            </a:r>
            <a:endParaRPr lang="en-GB" b="1" dirty="0"/>
          </a:p>
        </p:txBody>
      </p:sp>
      <p:sp>
        <p:nvSpPr>
          <p:cNvPr id="3078" name="Text Box 6"/>
          <p:cNvSpPr txBox="1">
            <a:spLocks noChangeArrowheads="1"/>
          </p:cNvSpPr>
          <p:nvPr/>
        </p:nvSpPr>
        <p:spPr bwMode="auto">
          <a:xfrm>
            <a:off x="533400" y="5105400"/>
            <a:ext cx="4131259" cy="830997"/>
          </a:xfrm>
          <a:prstGeom prst="rect">
            <a:avLst/>
          </a:prstGeom>
          <a:noFill/>
          <a:ln w="9525">
            <a:noFill/>
            <a:miter lim="800000"/>
            <a:headEnd/>
            <a:tailEnd/>
          </a:ln>
        </p:spPr>
        <p:txBody>
          <a:bodyPr wrap="none">
            <a:spAutoFit/>
          </a:bodyPr>
          <a:lstStyle/>
          <a:p>
            <a:r>
              <a:rPr lang="en-IE" b="1" i="1" dirty="0"/>
              <a:t>How can </a:t>
            </a:r>
            <a:r>
              <a:rPr lang="en-IE" b="1" i="1" dirty="0" smtClean="0"/>
              <a:t>galaxies be receding?</a:t>
            </a:r>
            <a:endParaRPr lang="en-IE" b="1" i="1" dirty="0"/>
          </a:p>
          <a:p>
            <a:r>
              <a:rPr lang="en-IE" b="1" i="1" dirty="0"/>
              <a:t>What is pushing out</a:t>
            </a:r>
            <a:r>
              <a:rPr lang="en-IE" b="1" i="1" dirty="0" smtClean="0"/>
              <a:t>?</a:t>
            </a:r>
            <a:endParaRPr lang="en-IE" b="1" i="1" dirty="0"/>
          </a:p>
        </p:txBody>
      </p:sp>
      <p:graphicFrame>
        <p:nvGraphicFramePr>
          <p:cNvPr id="3074" name="Object 8"/>
          <p:cNvGraphicFramePr>
            <a:graphicFrameLocks noGrp="1" noChangeAspect="1"/>
          </p:cNvGraphicFramePr>
          <p:nvPr>
            <p:ph type="body" idx="1"/>
          </p:nvPr>
        </p:nvGraphicFramePr>
        <p:xfrm>
          <a:off x="7092280" y="1772816"/>
          <a:ext cx="1451570" cy="1904151"/>
        </p:xfrm>
        <a:graphic>
          <a:graphicData uri="http://schemas.openxmlformats.org/presentationml/2006/ole">
            <mc:AlternateContent xmlns:mc="http://schemas.openxmlformats.org/markup-compatibility/2006">
              <mc:Choice xmlns:v="urn:schemas-microsoft-com:vml" Requires="v">
                <p:oleObj spid="_x0000_s217621" name="Photo Editor Photo" r:id="rId3" imgW="1523810" imgH="2000000" progId="">
                  <p:embed/>
                </p:oleObj>
              </mc:Choice>
              <mc:Fallback>
                <p:oleObj name="Photo Editor Photo" r:id="rId3" imgW="1523810" imgH="2000000"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1772816"/>
                        <a:ext cx="1451570" cy="1904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9" name="TextBox 8"/>
          <p:cNvSpPr txBox="1">
            <a:spLocks noChangeArrowheads="1"/>
          </p:cNvSpPr>
          <p:nvPr/>
        </p:nvSpPr>
        <p:spPr bwMode="auto">
          <a:xfrm>
            <a:off x="6804248" y="3861048"/>
            <a:ext cx="1868487" cy="461962"/>
          </a:xfrm>
          <a:prstGeom prst="rect">
            <a:avLst/>
          </a:prstGeom>
          <a:noFill/>
          <a:ln w="9525">
            <a:noFill/>
            <a:miter lim="800000"/>
            <a:headEnd/>
            <a:tailEnd/>
          </a:ln>
        </p:spPr>
        <p:txBody>
          <a:bodyPr wrap="none">
            <a:spAutoFit/>
          </a:bodyPr>
          <a:lstStyle/>
          <a:p>
            <a:r>
              <a:rPr lang="en-IE" i="1" dirty="0"/>
              <a:t>Isaac Newton</a:t>
            </a:r>
          </a:p>
        </p:txBody>
      </p:sp>
      <p:pic>
        <p:nvPicPr>
          <p:cNvPr id="8" name="Picture 31"/>
          <p:cNvPicPr>
            <a:picLocks noChangeAspect="1" noChangeArrowheads="1"/>
          </p:cNvPicPr>
          <p:nvPr/>
        </p:nvPicPr>
        <p:blipFill>
          <a:blip r:embed="rId5" cstate="print"/>
          <a:srcRect/>
          <a:stretch>
            <a:fillRect/>
          </a:stretch>
        </p:blipFill>
        <p:spPr bwMode="auto">
          <a:xfrm>
            <a:off x="5174035" y="4869160"/>
            <a:ext cx="3969965" cy="17992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2411760" y="723044"/>
            <a:ext cx="4153538" cy="566936"/>
          </a:xfrm>
        </p:spPr>
        <p:txBody>
          <a:bodyPr/>
          <a:lstStyle/>
          <a:p>
            <a:r>
              <a:rPr lang="en-GB" sz="3200" dirty="0" smtClean="0"/>
              <a:t>Results: publications </a:t>
            </a:r>
          </a:p>
        </p:txBody>
      </p:sp>
      <p:sp>
        <p:nvSpPr>
          <p:cNvPr id="22531" name="Content Placeholder 2"/>
          <p:cNvSpPr>
            <a:spLocks noGrp="1"/>
          </p:cNvSpPr>
          <p:nvPr>
            <p:ph idx="1"/>
          </p:nvPr>
        </p:nvSpPr>
        <p:spPr>
          <a:xfrm>
            <a:off x="155574" y="1255210"/>
            <a:ext cx="7080722" cy="5497654"/>
          </a:xfrm>
        </p:spPr>
        <p:txBody>
          <a:bodyPr/>
          <a:lstStyle/>
          <a:p>
            <a:pPr>
              <a:buNone/>
            </a:pPr>
            <a:endParaRPr lang="en-GB" sz="2400" dirty="0" smtClean="0"/>
          </a:p>
          <a:p>
            <a:r>
              <a:rPr lang="en-US" sz="2000" b="1" dirty="0"/>
              <a:t>E</a:t>
            </a:r>
            <a:r>
              <a:rPr lang="en-US" sz="2000" b="1" dirty="0" smtClean="0"/>
              <a:t>instein’s 1931 model   </a:t>
            </a:r>
            <a:r>
              <a:rPr lang="en-US" sz="2000" i="1" dirty="0" smtClean="0"/>
              <a:t>  </a:t>
            </a:r>
          </a:p>
          <a:p>
            <a:pPr marL="0" indent="0">
              <a:buNone/>
            </a:pPr>
            <a:r>
              <a:rPr lang="en-IE" sz="1600" i="1" dirty="0" smtClean="0"/>
              <a:t>Einstein’s </a:t>
            </a:r>
            <a:r>
              <a:rPr lang="en-IE" sz="1600" i="1" dirty="0"/>
              <a:t>cosmic model of 1931 revisited; an analysis and translation of a forgotten model of the universe</a:t>
            </a:r>
            <a:r>
              <a:rPr lang="en-IE" sz="1600" dirty="0"/>
              <a:t>.</a:t>
            </a:r>
            <a:r>
              <a:rPr lang="en-IE" sz="1600" i="1" dirty="0"/>
              <a:t> </a:t>
            </a:r>
            <a:r>
              <a:rPr lang="en-IE" sz="1600" dirty="0" err="1"/>
              <a:t>O’Raifeartaigh</a:t>
            </a:r>
            <a:r>
              <a:rPr lang="en-IE" sz="1600" dirty="0"/>
              <a:t>, C. and B. McCann. 2014 </a:t>
            </a:r>
            <a:r>
              <a:rPr lang="en-IE" sz="1600" b="1" i="1" dirty="0" smtClean="0"/>
              <a:t>Eur</a:t>
            </a:r>
            <a:r>
              <a:rPr lang="en-IE" sz="1600" b="1" i="1" dirty="0"/>
              <a:t>. Phys. J (H) </a:t>
            </a:r>
            <a:r>
              <a:rPr lang="en-IE" sz="1600" b="1" dirty="0"/>
              <a:t>39(1):</a:t>
            </a:r>
            <a:r>
              <a:rPr lang="en-IE" sz="1600" b="1" dirty="0" smtClean="0"/>
              <a:t>63-85 </a:t>
            </a:r>
            <a:endParaRPr lang="en-GB" sz="1600" b="1" dirty="0"/>
          </a:p>
          <a:p>
            <a:pPr marL="0" indent="0">
              <a:buNone/>
            </a:pPr>
            <a:endParaRPr lang="en-IE" sz="2400" b="1" dirty="0"/>
          </a:p>
          <a:p>
            <a:pPr eaLnBrk="1" hangingPunct="1"/>
            <a:r>
              <a:rPr lang="en-IE" sz="2000" b="1" dirty="0" smtClean="0"/>
              <a:t>Einstein’s steady-state manuscript  </a:t>
            </a:r>
            <a:endParaRPr lang="en-IE" sz="2000" b="1" dirty="0"/>
          </a:p>
          <a:p>
            <a:pPr marL="0" indent="0">
              <a:buNone/>
            </a:pPr>
            <a:r>
              <a:rPr lang="en-IE" sz="1600" i="1" dirty="0" smtClean="0"/>
              <a:t>Einstein’s </a:t>
            </a:r>
            <a:r>
              <a:rPr lang="en-IE" sz="1600" i="1" dirty="0"/>
              <a:t>steady-state theory: an abandoned model of the cosmos</a:t>
            </a:r>
            <a:r>
              <a:rPr lang="en-IE" sz="1600" dirty="0"/>
              <a:t>. </a:t>
            </a:r>
            <a:r>
              <a:rPr lang="en-IE" sz="1600" dirty="0" err="1"/>
              <a:t>O’Raifeartaigh</a:t>
            </a:r>
            <a:r>
              <a:rPr lang="en-IE" sz="1600" dirty="0"/>
              <a:t>, C., B. McCann, W. </a:t>
            </a:r>
            <a:r>
              <a:rPr lang="en-IE" sz="1600" dirty="0" err="1"/>
              <a:t>Nahm</a:t>
            </a:r>
            <a:r>
              <a:rPr lang="en-IE" sz="1600" dirty="0"/>
              <a:t> and S. Mitton. 2014 </a:t>
            </a:r>
            <a:r>
              <a:rPr lang="en-IE" sz="1600" b="1" i="1" dirty="0" smtClean="0"/>
              <a:t>Eur</a:t>
            </a:r>
            <a:r>
              <a:rPr lang="en-IE" sz="1600" b="1" i="1" dirty="0"/>
              <a:t>. Phys. J (H) </a:t>
            </a:r>
            <a:r>
              <a:rPr lang="en-IE" sz="1600" b="1" dirty="0"/>
              <a:t>39(3):353-367</a:t>
            </a:r>
            <a:endParaRPr lang="en-GB" sz="1600" b="1" dirty="0"/>
          </a:p>
          <a:p>
            <a:pPr marL="0" indent="0" eaLnBrk="1" hangingPunct="1">
              <a:buNone/>
            </a:pPr>
            <a:endParaRPr lang="en-US" sz="2000" i="1" dirty="0"/>
          </a:p>
          <a:p>
            <a:pPr eaLnBrk="1" hangingPunct="1"/>
            <a:r>
              <a:rPr lang="en-IE" sz="2000" b="1" dirty="0" smtClean="0"/>
              <a:t>Einstein-de Sitter model</a:t>
            </a:r>
          </a:p>
          <a:p>
            <a:pPr marL="0" indent="0" eaLnBrk="1" hangingPunct="1">
              <a:buNone/>
            </a:pPr>
            <a:r>
              <a:rPr lang="en-IE" sz="1600" i="1" dirty="0" smtClean="0"/>
              <a:t>Einstein’s </a:t>
            </a:r>
            <a:r>
              <a:rPr lang="en-IE" sz="1600" i="1" dirty="0"/>
              <a:t>cosmology review of 1933: a new perspective on the Einstein-de Sitter model of the cosmos. </a:t>
            </a:r>
            <a:r>
              <a:rPr lang="en-IE" sz="1600" dirty="0" err="1" smtClean="0"/>
              <a:t>O’Raifeartaigh</a:t>
            </a:r>
            <a:r>
              <a:rPr lang="en-IE" sz="1600" dirty="0" smtClean="0"/>
              <a:t>, C</a:t>
            </a:r>
            <a:r>
              <a:rPr lang="en-IE" sz="1600" dirty="0"/>
              <a:t>., </a:t>
            </a:r>
            <a:r>
              <a:rPr lang="en-IE" sz="1600" dirty="0" err="1"/>
              <a:t>M.O’Keeffe</a:t>
            </a:r>
            <a:r>
              <a:rPr lang="en-IE" sz="1600" dirty="0"/>
              <a:t>, W. </a:t>
            </a:r>
            <a:r>
              <a:rPr lang="en-IE" sz="1600" dirty="0" err="1"/>
              <a:t>Nahm</a:t>
            </a:r>
            <a:r>
              <a:rPr lang="en-IE" sz="1600" dirty="0"/>
              <a:t> and S. Mitton. </a:t>
            </a:r>
            <a:r>
              <a:rPr lang="en-IE" sz="1600" dirty="0" smtClean="0"/>
              <a:t>2015. To </a:t>
            </a:r>
            <a:r>
              <a:rPr lang="en-IE" sz="1600" dirty="0"/>
              <a:t>be published in </a:t>
            </a:r>
            <a:r>
              <a:rPr lang="en-IE" sz="1600" b="1" i="1" dirty="0"/>
              <a:t>Eur. Phys. J (H) </a:t>
            </a:r>
            <a:endParaRPr lang="en-GB" sz="1600" b="1" dirty="0"/>
          </a:p>
          <a:p>
            <a:pPr eaLnBrk="1" hangingPunct="1"/>
            <a:endParaRPr lang="en-IE" sz="2000" b="1" dirty="0" smtClean="0"/>
          </a:p>
          <a:p>
            <a:pPr eaLnBrk="1" hangingPunct="1"/>
            <a:r>
              <a:rPr lang="en-IE" sz="2000" b="1" dirty="0"/>
              <a:t>R</a:t>
            </a:r>
            <a:r>
              <a:rPr lang="en-IE" sz="2000" b="1" dirty="0" smtClean="0"/>
              <a:t>eview paper: conclusions</a:t>
            </a:r>
            <a:endParaRPr lang="en-IE" sz="2000" b="1" dirty="0"/>
          </a:p>
          <a:p>
            <a:pPr marL="0" indent="0" eaLnBrk="1" hangingPunct="1">
              <a:buNone/>
            </a:pPr>
            <a:r>
              <a:rPr lang="en-IE" sz="2000" b="1" dirty="0" smtClean="0"/>
              <a:t>                       </a:t>
            </a:r>
            <a:endParaRPr lang="en-US" sz="1800" b="1" i="1" dirty="0"/>
          </a:p>
          <a:p>
            <a:pPr marL="0" indent="0">
              <a:buNone/>
            </a:pPr>
            <a:endParaRPr lang="en-GB" sz="2000" b="1" dirty="0" smtClean="0"/>
          </a:p>
          <a:p>
            <a:endParaRPr lang="en-GB" sz="2000" b="1" dirty="0" smtClean="0"/>
          </a:p>
          <a:p>
            <a:pPr marL="0" indent="0">
              <a:buNone/>
            </a:pPr>
            <a:endParaRPr lang="en-GB" sz="2000" b="1" i="1" dirty="0" smtClean="0"/>
          </a:p>
        </p:txBody>
      </p:sp>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2" name="Picture 2" descr="C:\Users\coraifeartaigh\Documents\Docs 12-14\Einstein papers\Einstein 1931\epj cover.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8" y="312737"/>
            <a:ext cx="1370105" cy="20162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p:nvPr/>
        </p:nvPicPr>
        <p:blipFill rotWithShape="1">
          <a:blip r:embed="rId3"/>
          <a:srcRect l="23886" t="10870" r="2387" b="4828"/>
          <a:stretch/>
        </p:blipFill>
        <p:spPr bwMode="auto">
          <a:xfrm>
            <a:off x="7367869" y="2678675"/>
            <a:ext cx="1636948" cy="1862637"/>
          </a:xfrm>
          <a:prstGeom prst="rect">
            <a:avLst/>
          </a:prstGeom>
          <a:ln>
            <a:noFill/>
          </a:ln>
          <a:extLst>
            <a:ext uri="{53640926-AAD7-44D8-BBD7-CCE9431645EC}">
              <a14:shadowObscured xmlns:a14="http://schemas.microsoft.com/office/drawing/2010/main"/>
            </a:ext>
          </a:extLst>
        </p:spPr>
      </p:pic>
      <p:pic>
        <p:nvPicPr>
          <p:cNvPr id="14" name="Picture 13"/>
          <p:cNvPicPr/>
          <p:nvPr/>
        </p:nvPicPr>
        <p:blipFill>
          <a:blip r:embed="rId4"/>
          <a:stretch>
            <a:fillRect/>
          </a:stretch>
        </p:blipFill>
        <p:spPr>
          <a:xfrm>
            <a:off x="6997346" y="4869160"/>
            <a:ext cx="2094634" cy="1883704"/>
          </a:xfrm>
          <a:prstGeom prst="rect">
            <a:avLst/>
          </a:prstGeom>
        </p:spPr>
      </p:pic>
    </p:spTree>
    <p:extLst>
      <p:ext uri="{BB962C8B-B14F-4D97-AF65-F5344CB8AC3E}">
        <p14:creationId xmlns:p14="http://schemas.microsoft.com/office/powerpoint/2010/main" val="39165477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p:nvPr/>
        </p:nvPicPr>
        <p:blipFill rotWithShape="1">
          <a:blip r:embed="rId2"/>
          <a:srcRect l="23448" t="10865" r="2218" b="4878"/>
          <a:stretch/>
        </p:blipFill>
        <p:spPr bwMode="auto">
          <a:xfrm>
            <a:off x="3178030" y="229500"/>
            <a:ext cx="2783362" cy="2952328"/>
          </a:xfrm>
          <a:prstGeom prst="rect">
            <a:avLst/>
          </a:prstGeom>
          <a:ln>
            <a:noFill/>
          </a:ln>
          <a:extLst>
            <a:ext uri="{53640926-AAD7-44D8-BBD7-CCE9431645EC}">
              <a14:shadowObscured xmlns:a14="http://schemas.microsoft.com/office/drawing/2010/main"/>
            </a:ext>
          </a:extLst>
        </p:spPr>
      </p:pic>
      <p:pic>
        <p:nvPicPr>
          <p:cNvPr id="3" name="Picture 2"/>
          <p:cNvPicPr/>
          <p:nvPr/>
        </p:nvPicPr>
        <p:blipFill rotWithShape="1">
          <a:blip r:embed="rId3"/>
          <a:srcRect l="23886" t="10870" r="2387" b="4828"/>
          <a:stretch/>
        </p:blipFill>
        <p:spPr bwMode="auto">
          <a:xfrm>
            <a:off x="126740" y="3501008"/>
            <a:ext cx="2520280" cy="3139109"/>
          </a:xfrm>
          <a:prstGeom prst="rect">
            <a:avLst/>
          </a:prstGeom>
          <a:ln>
            <a:noFill/>
          </a:ln>
          <a:extLst>
            <a:ext uri="{53640926-AAD7-44D8-BBD7-CCE9431645EC}">
              <a14:shadowObscured xmlns:a14="http://schemas.microsoft.com/office/drawing/2010/main"/>
            </a:ext>
          </a:extLst>
        </p:spPr>
      </p:pic>
      <p:pic>
        <p:nvPicPr>
          <p:cNvPr id="5" name="Picture 2" descr="C:\Users\coraifeartaigh\Documents\Docs 12-14\Einstein papers\Einstein 1931\epj cover.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0973" y="0"/>
            <a:ext cx="2398373" cy="352940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5"/>
          <a:stretch>
            <a:fillRect/>
          </a:stretch>
        </p:blipFill>
        <p:spPr>
          <a:xfrm>
            <a:off x="2909414" y="3705536"/>
            <a:ext cx="2886722" cy="2773388"/>
          </a:xfrm>
          <a:prstGeom prst="rect">
            <a:avLst/>
          </a:prstGeom>
        </p:spPr>
      </p:pic>
      <p:pic>
        <p:nvPicPr>
          <p:cNvPr id="7" name="Picture 6" descr="https://coraifeartaigh.files.wordpress.com/2008/06/book-cover.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263780"/>
            <a:ext cx="2016224" cy="2810283"/>
          </a:xfrm>
          <a:prstGeom prst="rect">
            <a:avLst/>
          </a:prstGeom>
          <a:noFill/>
          <a:ln>
            <a:noFill/>
          </a:ln>
        </p:spPr>
      </p:pic>
      <p:pic>
        <p:nvPicPr>
          <p:cNvPr id="8" name="Picture 7"/>
          <p:cNvPicPr/>
          <p:nvPr/>
        </p:nvPicPr>
        <p:blipFill rotWithShape="1">
          <a:blip r:embed="rId7"/>
          <a:srcRect t="9134" b="15742"/>
          <a:stretch/>
        </p:blipFill>
        <p:spPr bwMode="auto">
          <a:xfrm>
            <a:off x="5961392" y="3813535"/>
            <a:ext cx="3182608" cy="26731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627607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187624" y="2636912"/>
                <a:ext cx="6912768" cy="3691395"/>
              </a:xfrm>
              <a:prstGeom prst="rect">
                <a:avLst/>
              </a:prstGeom>
            </p:spPr>
            <p:txBody>
              <a:bodyPr wrap="square">
                <a:spAutoFit/>
              </a:bodyPr>
              <a:lstStyle/>
              <a:p>
                <a:r>
                  <a:rPr lang="en-IE" sz="1800" dirty="0" smtClean="0"/>
                  <a:t>Taking </a:t>
                </a:r>
                <a14:m>
                  <m:oMath xmlns:m="http://schemas.openxmlformats.org/officeDocument/2006/math">
                    <m:sSub>
                      <m:sSubPr>
                        <m:ctrlPr>
                          <a:rPr lang="en-GB" sz="1800" i="1">
                            <a:latin typeface="Cambria Math"/>
                          </a:rPr>
                        </m:ctrlPr>
                      </m:sSubPr>
                      <m:e>
                        <m:r>
                          <a:rPr lang="en-IE" sz="1800" i="1">
                            <a:latin typeface="Cambria Math"/>
                          </a:rPr>
                          <m:t>𝑇</m:t>
                        </m:r>
                      </m:e>
                      <m:sub>
                        <m:r>
                          <a:rPr lang="en-IE" sz="1800" i="1">
                            <a:latin typeface="Cambria Math"/>
                          </a:rPr>
                          <m:t>44</m:t>
                        </m:r>
                      </m:sub>
                    </m:sSub>
                    <m:r>
                      <a:rPr lang="en-IE" sz="1800" i="1">
                        <a:latin typeface="Cambria Math"/>
                      </a:rPr>
                      <m:t>= </m:t>
                    </m:r>
                    <m:sSup>
                      <m:sSupPr>
                        <m:ctrlPr>
                          <a:rPr lang="en-GB" sz="1800" i="1">
                            <a:latin typeface="Cambria Math"/>
                          </a:rPr>
                        </m:ctrlPr>
                      </m:sSupPr>
                      <m:e>
                        <m:r>
                          <a:rPr lang="en-IE" sz="1800" i="1">
                            <a:latin typeface="Cambria Math"/>
                          </a:rPr>
                          <m:t>𝜌</m:t>
                        </m:r>
                        <m:r>
                          <a:rPr lang="en-IE" sz="1800" i="1">
                            <a:latin typeface="Cambria Math"/>
                          </a:rPr>
                          <m:t>𝑐</m:t>
                        </m:r>
                      </m:e>
                      <m:sup>
                        <m:r>
                          <a:rPr lang="en-IE" sz="1800" i="1">
                            <a:latin typeface="Cambria Math"/>
                          </a:rPr>
                          <m:t>2</m:t>
                        </m:r>
                      </m:sup>
                    </m:sSup>
                  </m:oMath>
                </a14:m>
                <a:r>
                  <a:rPr lang="en-IE" sz="1800" dirty="0"/>
                  <a:t> (all other components </a:t>
                </a:r>
                <a:r>
                  <a:rPr lang="en-IE" sz="1800" dirty="0" smtClean="0"/>
                  <a:t>zero) in the </a:t>
                </a:r>
                <a:r>
                  <a:rPr lang="en-IE" sz="1800" i="1" dirty="0"/>
                  <a:t>time</a:t>
                </a:r>
                <a:r>
                  <a:rPr lang="en-IE" sz="1800" dirty="0"/>
                  <a:t> component of equation (1) we obtain </a:t>
                </a:r>
                <a14:m>
                  <m:oMath xmlns:m="http://schemas.openxmlformats.org/officeDocument/2006/math">
                    <m:d>
                      <m:dPr>
                        <m:ctrlPr>
                          <a:rPr lang="en-GB" sz="1800" i="1">
                            <a:latin typeface="Cambria Math"/>
                          </a:rPr>
                        </m:ctrlPr>
                      </m:dPr>
                      <m:e>
                        <m:sSub>
                          <m:sSubPr>
                            <m:ctrlPr>
                              <a:rPr lang="en-GB" sz="1800" i="1">
                                <a:latin typeface="Cambria Math"/>
                              </a:rPr>
                            </m:ctrlPr>
                          </m:sSubPr>
                          <m:e>
                            <m:r>
                              <a:rPr lang="en-IE" sz="1800" i="1">
                                <a:latin typeface="Cambria Math"/>
                              </a:rPr>
                              <m:t>𝑅</m:t>
                            </m:r>
                          </m:e>
                          <m:sub>
                            <m:r>
                              <a:rPr lang="en-IE" sz="1800" i="1">
                                <a:latin typeface="Cambria Math"/>
                              </a:rPr>
                              <m:t>44</m:t>
                            </m:r>
                          </m:sub>
                        </m:sSub>
                        <m:r>
                          <a:rPr lang="en-IE" sz="1800" i="1">
                            <a:latin typeface="Cambria Math"/>
                          </a:rPr>
                          <m:t>− </m:t>
                        </m:r>
                        <m:f>
                          <m:fPr>
                            <m:ctrlPr>
                              <a:rPr lang="en-GB" sz="1800" i="1">
                                <a:latin typeface="Cambria Math"/>
                              </a:rPr>
                            </m:ctrlPr>
                          </m:fPr>
                          <m:num>
                            <m:r>
                              <a:rPr lang="en-IE" sz="1800" i="1">
                                <a:latin typeface="Cambria Math"/>
                              </a:rPr>
                              <m:t>1</m:t>
                            </m:r>
                          </m:num>
                          <m:den>
                            <m:r>
                              <a:rPr lang="en-IE" sz="1800" i="1">
                                <a:latin typeface="Cambria Math"/>
                              </a:rPr>
                              <m:t>2</m:t>
                            </m:r>
                          </m:den>
                        </m:f>
                        <m:sSub>
                          <m:sSubPr>
                            <m:ctrlPr>
                              <a:rPr lang="en-GB" sz="1800" i="1">
                                <a:latin typeface="Cambria Math"/>
                              </a:rPr>
                            </m:ctrlPr>
                          </m:sSubPr>
                          <m:e>
                            <m:r>
                              <a:rPr lang="en-IE" sz="1800" i="1">
                                <a:latin typeface="Cambria Math"/>
                              </a:rPr>
                              <m:t>𝑔</m:t>
                            </m:r>
                          </m:e>
                          <m:sub>
                            <m:r>
                              <a:rPr lang="en-IE" sz="1800" i="1">
                                <a:latin typeface="Cambria Math"/>
                              </a:rPr>
                              <m:t>44</m:t>
                            </m:r>
                          </m:sub>
                        </m:sSub>
                        <m:r>
                          <a:rPr lang="en-IE" sz="1800" i="1">
                            <a:latin typeface="Cambria Math"/>
                          </a:rPr>
                          <m:t>𝑅</m:t>
                        </m:r>
                      </m:e>
                    </m:d>
                    <m:r>
                      <a:rPr lang="en-IE" sz="1800" i="1">
                        <a:latin typeface="Cambria Math"/>
                      </a:rPr>
                      <m:t>− </m:t>
                    </m:r>
                    <m:sSub>
                      <m:sSubPr>
                        <m:ctrlPr>
                          <a:rPr lang="en-GB" sz="1800" i="1">
                            <a:latin typeface="Cambria Math"/>
                          </a:rPr>
                        </m:ctrlPr>
                      </m:sSubPr>
                      <m:e>
                        <m:r>
                          <a:rPr lang="en-IE" sz="1800" i="1">
                            <a:latin typeface="Cambria Math"/>
                          </a:rPr>
                          <m:t>𝜆</m:t>
                        </m:r>
                        <m:r>
                          <a:rPr lang="en-IE" sz="1800" i="1">
                            <a:latin typeface="Cambria Math"/>
                          </a:rPr>
                          <m:t>𝑔</m:t>
                        </m:r>
                      </m:e>
                      <m:sub>
                        <m:r>
                          <a:rPr lang="en-IE" sz="1800" i="1">
                            <a:latin typeface="Cambria Math"/>
                          </a:rPr>
                          <m:t>44</m:t>
                        </m:r>
                      </m:sub>
                    </m:sSub>
                    <m:r>
                      <a:rPr lang="en-IE" sz="1800" i="1">
                        <a:latin typeface="Cambria Math"/>
                      </a:rPr>
                      <m:t>= </m:t>
                    </m:r>
                    <m:r>
                      <a:rPr lang="en-IE" sz="1800" i="1">
                        <a:latin typeface="Cambria Math"/>
                      </a:rPr>
                      <m:t>𝜅𝜌</m:t>
                    </m:r>
                    <m:r>
                      <m:rPr>
                        <m:sty m:val="p"/>
                      </m:rPr>
                      <a:rPr lang="en-IE" sz="1800">
                        <a:latin typeface="Cambria Math"/>
                      </a:rPr>
                      <m:t>c</m:t>
                    </m:r>
                  </m:oMath>
                </a14:m>
                <a:r>
                  <a:rPr lang="en-IE" sz="1800" baseline="30000" dirty="0"/>
                  <a:t>2</a:t>
                </a:r>
                <a:r>
                  <a:rPr lang="en-IE" sz="1800" dirty="0"/>
                  <a:t>.  </a:t>
                </a:r>
                <a:endParaRPr lang="en-IE" sz="1800" dirty="0" smtClean="0"/>
              </a:p>
              <a:p>
                <a:r>
                  <a:rPr lang="en-IE" sz="1800" dirty="0" smtClean="0"/>
                  <a:t>This </a:t>
                </a:r>
                <a:r>
                  <a:rPr lang="en-IE" sz="1800" dirty="0"/>
                  <a:t>gives </a:t>
                </a:r>
                <a:r>
                  <a:rPr lang="en-IE" sz="1800" dirty="0" smtClean="0"/>
                  <a:t>on analysis </a:t>
                </a:r>
                <a:r>
                  <a:rPr lang="en-IE" sz="1800" i="1" dirty="0" smtClean="0"/>
                  <a:t>- </a:t>
                </a:r>
                <a:r>
                  <a:rPr lang="en-IE" sz="1800" i="1" dirty="0"/>
                  <a:t>3α</a:t>
                </a:r>
                <a:r>
                  <a:rPr lang="en-IE" sz="1800" i="1" baseline="30000" dirty="0"/>
                  <a:t>2</a:t>
                </a:r>
                <a:r>
                  <a:rPr lang="en-IE" sz="1800" i="1" dirty="0"/>
                  <a:t> /4 + 3α</a:t>
                </a:r>
                <a:r>
                  <a:rPr lang="en-IE" sz="1800" i="1" baseline="30000" dirty="0"/>
                  <a:t>2</a:t>
                </a:r>
                <a:r>
                  <a:rPr lang="en-IE" sz="1800" i="1" dirty="0"/>
                  <a:t> /2 - λc</a:t>
                </a:r>
                <a:r>
                  <a:rPr lang="en-IE" sz="1800" i="1" baseline="30000" dirty="0"/>
                  <a:t>2</a:t>
                </a:r>
                <a:r>
                  <a:rPr lang="en-IE" sz="1800" i="1" dirty="0"/>
                  <a:t> = </a:t>
                </a:r>
                <a:r>
                  <a:rPr lang="en-IE" sz="1800" i="1" dirty="0" smtClean="0"/>
                  <a:t>κρc</a:t>
                </a:r>
                <a:r>
                  <a:rPr lang="en-IE" sz="1800" i="1" baseline="30000" dirty="0" smtClean="0"/>
                  <a:t>2</a:t>
                </a:r>
                <a:endParaRPr lang="en-IE" sz="1800" i="1" dirty="0"/>
              </a:p>
              <a:p>
                <a:r>
                  <a:rPr lang="en-IE" sz="1800" dirty="0" smtClean="0"/>
                  <a:t>the </a:t>
                </a:r>
                <a:r>
                  <a:rPr lang="en-IE" sz="1800" dirty="0"/>
                  <a:t>second of Einstein’s simultaneous equations. </a:t>
                </a:r>
                <a:endParaRPr lang="en-IE" sz="1800" dirty="0" smtClean="0"/>
              </a:p>
              <a:p>
                <a:endParaRPr lang="en-IE" sz="1800" dirty="0" smtClean="0"/>
              </a:p>
              <a:p>
                <a:r>
                  <a:rPr lang="en-IE" sz="1800" dirty="0" smtClean="0"/>
                  <a:t>From </a:t>
                </a:r>
                <a:r>
                  <a:rPr lang="en-IE" sz="1800" dirty="0"/>
                  <a:t>the </a:t>
                </a:r>
                <a:r>
                  <a:rPr lang="en-IE" sz="1800" i="1" dirty="0"/>
                  <a:t>spatial</a:t>
                </a:r>
                <a:r>
                  <a:rPr lang="en-IE" sz="1800" dirty="0"/>
                  <a:t> component of equation (1), we obtain </a:t>
                </a:r>
                <a14:m>
                  <m:oMath xmlns:m="http://schemas.openxmlformats.org/officeDocument/2006/math">
                    <m:d>
                      <m:dPr>
                        <m:ctrlPr>
                          <a:rPr lang="en-GB" sz="1800" i="1">
                            <a:latin typeface="Cambria Math"/>
                          </a:rPr>
                        </m:ctrlPr>
                      </m:dPr>
                      <m:e>
                        <m:sSub>
                          <m:sSubPr>
                            <m:ctrlPr>
                              <a:rPr lang="en-GB" sz="1800" i="1">
                                <a:latin typeface="Cambria Math"/>
                              </a:rPr>
                            </m:ctrlPr>
                          </m:sSubPr>
                          <m:e>
                            <m:r>
                              <a:rPr lang="en-IE" sz="1800" i="1">
                                <a:latin typeface="Cambria Math"/>
                              </a:rPr>
                              <m:t>𝑅</m:t>
                            </m:r>
                          </m:e>
                          <m:sub>
                            <m:r>
                              <a:rPr lang="en-IE" sz="1800" i="1">
                                <a:latin typeface="Cambria Math"/>
                              </a:rPr>
                              <m:t>𝑖𝑖</m:t>
                            </m:r>
                          </m:sub>
                        </m:sSub>
                        <m:r>
                          <a:rPr lang="en-IE" sz="1800" i="1">
                            <a:latin typeface="Cambria Math"/>
                          </a:rPr>
                          <m:t>− </m:t>
                        </m:r>
                        <m:f>
                          <m:fPr>
                            <m:ctrlPr>
                              <a:rPr lang="en-GB" sz="1800" i="1">
                                <a:latin typeface="Cambria Math"/>
                              </a:rPr>
                            </m:ctrlPr>
                          </m:fPr>
                          <m:num>
                            <m:r>
                              <a:rPr lang="en-IE" sz="1800" i="1">
                                <a:latin typeface="Cambria Math"/>
                              </a:rPr>
                              <m:t>1</m:t>
                            </m:r>
                          </m:num>
                          <m:den>
                            <m:r>
                              <a:rPr lang="en-IE" sz="1800" i="1">
                                <a:latin typeface="Cambria Math"/>
                              </a:rPr>
                              <m:t>2</m:t>
                            </m:r>
                          </m:den>
                        </m:f>
                        <m:sSub>
                          <m:sSubPr>
                            <m:ctrlPr>
                              <a:rPr lang="en-GB" sz="1800" i="1">
                                <a:latin typeface="Cambria Math"/>
                              </a:rPr>
                            </m:ctrlPr>
                          </m:sSubPr>
                          <m:e>
                            <m:r>
                              <a:rPr lang="en-IE" sz="1800" i="1">
                                <a:latin typeface="Cambria Math"/>
                              </a:rPr>
                              <m:t>𝑔</m:t>
                            </m:r>
                          </m:e>
                          <m:sub>
                            <m:r>
                              <a:rPr lang="en-IE" sz="1800" i="1">
                                <a:latin typeface="Cambria Math"/>
                              </a:rPr>
                              <m:t>𝑖𝑖</m:t>
                            </m:r>
                          </m:sub>
                        </m:sSub>
                        <m:r>
                          <a:rPr lang="en-IE" sz="1800" i="1">
                            <a:latin typeface="Cambria Math"/>
                          </a:rPr>
                          <m:t>𝑅</m:t>
                        </m:r>
                      </m:e>
                    </m:d>
                    <m:r>
                      <a:rPr lang="en-IE" sz="1800" i="1">
                        <a:latin typeface="Cambria Math"/>
                      </a:rPr>
                      <m:t>− </m:t>
                    </m:r>
                    <m:sSub>
                      <m:sSubPr>
                        <m:ctrlPr>
                          <a:rPr lang="en-GB" sz="1800" i="1">
                            <a:latin typeface="Cambria Math"/>
                          </a:rPr>
                        </m:ctrlPr>
                      </m:sSubPr>
                      <m:e>
                        <m:r>
                          <a:rPr lang="en-IE" sz="1800" i="1">
                            <a:latin typeface="Cambria Math"/>
                          </a:rPr>
                          <m:t>𝜆</m:t>
                        </m:r>
                        <m:r>
                          <a:rPr lang="en-IE" sz="1800" i="1">
                            <a:latin typeface="Cambria Math"/>
                          </a:rPr>
                          <m:t>𝑔</m:t>
                        </m:r>
                      </m:e>
                      <m:sub>
                        <m:r>
                          <a:rPr lang="en-IE" sz="1800" i="1">
                            <a:latin typeface="Cambria Math"/>
                          </a:rPr>
                          <m:t>𝑖𝑖</m:t>
                        </m:r>
                      </m:sub>
                    </m:sSub>
                    <m:r>
                      <a:rPr lang="en-IE" sz="1800" i="1">
                        <a:latin typeface="Cambria Math"/>
                      </a:rPr>
                      <m:t>= 0 </m:t>
                    </m:r>
                    <m:r>
                      <a:rPr lang="en-GB" sz="1800" b="0" i="0" smtClean="0">
                        <a:latin typeface="Cambria Math"/>
                      </a:rPr>
                      <m:t>.</m:t>
                    </m:r>
                  </m:oMath>
                </a14:m>
                <a:endParaRPr lang="en-GB" sz="1800" b="0" dirty="0" smtClean="0"/>
              </a:p>
              <a:p>
                <a:r>
                  <a:rPr lang="en-IE" sz="1800" dirty="0"/>
                  <a:t>This gives on analysis</a:t>
                </a:r>
                <a:r>
                  <a:rPr lang="en-IE" sz="1800" dirty="0" smtClean="0"/>
                  <a:t> </a:t>
                </a:r>
                <a:r>
                  <a:rPr lang="en-IE" sz="1800" dirty="0"/>
                  <a:t> </a:t>
                </a:r>
                <a:r>
                  <a:rPr lang="en-IE" sz="1800" i="1" dirty="0" smtClean="0"/>
                  <a:t>3α</a:t>
                </a:r>
                <a:r>
                  <a:rPr lang="en-IE" sz="1800" i="1" baseline="30000" dirty="0" smtClean="0"/>
                  <a:t>2</a:t>
                </a:r>
                <a:r>
                  <a:rPr lang="en-IE" sz="1800" i="1" dirty="0" smtClean="0"/>
                  <a:t> </a:t>
                </a:r>
                <a:r>
                  <a:rPr lang="en-IE" sz="1800" i="1" dirty="0"/>
                  <a:t>/4 - 3α</a:t>
                </a:r>
                <a:r>
                  <a:rPr lang="en-IE" sz="1800" i="1" baseline="30000" dirty="0"/>
                  <a:t>2</a:t>
                </a:r>
                <a:r>
                  <a:rPr lang="en-IE" sz="1800" i="1" dirty="0"/>
                  <a:t> /2 + λc</a:t>
                </a:r>
                <a:r>
                  <a:rPr lang="en-IE" sz="1800" i="1" baseline="30000" dirty="0"/>
                  <a:t>2</a:t>
                </a:r>
                <a:r>
                  <a:rPr lang="en-IE" sz="1800" i="1" dirty="0"/>
                  <a:t> = 0 </a:t>
                </a:r>
                <a:endParaRPr lang="en-IE" sz="1800" i="1" dirty="0" smtClean="0"/>
              </a:p>
              <a:p>
                <a:r>
                  <a:rPr lang="en-IE" sz="1800" dirty="0" smtClean="0"/>
                  <a:t>for </a:t>
                </a:r>
                <a:r>
                  <a:rPr lang="en-IE" sz="1800" dirty="0"/>
                  <a:t>the first of the simultaneous equations. </a:t>
                </a:r>
                <a:endParaRPr lang="en-IE" sz="1800" dirty="0" smtClean="0"/>
              </a:p>
              <a:p>
                <a:endParaRPr lang="en-IE" sz="1800" dirty="0"/>
              </a:p>
              <a:p>
                <a:r>
                  <a:rPr lang="en-IE" sz="1800" dirty="0" smtClean="0"/>
                  <a:t>It </a:t>
                </a:r>
                <a:r>
                  <a:rPr lang="en-IE" sz="1800" dirty="0"/>
                  <a:t>is plausible that Einstein made a sign </a:t>
                </a:r>
                <a:r>
                  <a:rPr lang="en-IE" sz="1800" dirty="0" smtClean="0"/>
                  <a:t>error here, initially getting </a:t>
                </a:r>
                <a:r>
                  <a:rPr lang="en-IE" sz="1800" i="1" dirty="0"/>
                  <a:t>3α</a:t>
                </a:r>
                <a:r>
                  <a:rPr lang="en-IE" sz="1800" i="1" baseline="30000" dirty="0"/>
                  <a:t>2</a:t>
                </a:r>
                <a:r>
                  <a:rPr lang="en-IE" sz="1800" i="1" dirty="0"/>
                  <a:t>/4 + 3α</a:t>
                </a:r>
                <a:r>
                  <a:rPr lang="en-IE" sz="1800" i="1" baseline="30000" dirty="0"/>
                  <a:t>2</a:t>
                </a:r>
                <a:r>
                  <a:rPr lang="en-IE" sz="1800" i="1" dirty="0"/>
                  <a:t>/2 + λc</a:t>
                </a:r>
                <a:r>
                  <a:rPr lang="en-IE" sz="1800" i="1" baseline="30000" dirty="0"/>
                  <a:t>2</a:t>
                </a:r>
                <a:r>
                  <a:rPr lang="en-IE" sz="1800" i="1" dirty="0"/>
                  <a:t> = 0 </a:t>
                </a:r>
                <a:r>
                  <a:rPr lang="en-IE" sz="1800" dirty="0"/>
                  <a:t>for this equation. </a:t>
                </a:r>
                <a:r>
                  <a:rPr lang="en-IE" sz="1800" dirty="0" smtClean="0"/>
                  <a:t>  (W. </a:t>
                </a:r>
                <a:r>
                  <a:rPr lang="en-IE" sz="1800" dirty="0" err="1" smtClean="0"/>
                  <a:t>Nahm</a:t>
                </a:r>
                <a:r>
                  <a:rPr lang="en-IE" sz="1800" dirty="0" smtClean="0"/>
                  <a:t>)</a:t>
                </a:r>
                <a:endParaRPr lang="en-GB" sz="1800" dirty="0"/>
              </a:p>
            </p:txBody>
          </p:sp>
        </mc:Choice>
        <mc:Fallback xmlns="">
          <p:sp>
            <p:nvSpPr>
              <p:cNvPr id="2" name="Rectangle 1"/>
              <p:cNvSpPr>
                <a:spLocks noRot="1" noChangeAspect="1" noMove="1" noResize="1" noEditPoints="1" noAdjustHandles="1" noChangeArrowheads="1" noChangeShapeType="1" noTextEdit="1"/>
              </p:cNvSpPr>
              <p:nvPr/>
            </p:nvSpPr>
            <p:spPr>
              <a:xfrm>
                <a:off x="1187624" y="2636912"/>
                <a:ext cx="6912768" cy="3691395"/>
              </a:xfrm>
              <a:prstGeom prst="rect">
                <a:avLst/>
              </a:prstGeom>
              <a:blipFill rotWithShape="1">
                <a:blip r:embed="rId2"/>
                <a:stretch>
                  <a:fillRect l="-794" t="-826" b="-1818"/>
                </a:stretch>
              </a:blipFill>
            </p:spPr>
            <p:txBody>
              <a:bodyPr/>
              <a:lstStyle/>
              <a:p>
                <a:r>
                  <a:rPr lang="en-GB">
                    <a:noFill/>
                  </a:rPr>
                  <a:t> </a:t>
                </a:r>
              </a:p>
            </p:txBody>
          </p:sp>
        </mc:Fallback>
      </mc:AlternateContent>
      <p:pic>
        <p:nvPicPr>
          <p:cNvPr id="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313189"/>
            <a:ext cx="7968001" cy="2133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40461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332656"/>
            <a:ext cx="6995864" cy="1143000"/>
          </a:xfrm>
        </p:spPr>
        <p:txBody>
          <a:bodyPr/>
          <a:lstStyle/>
          <a:p>
            <a:r>
              <a:rPr lang="en-GB" sz="3200" dirty="0" smtClean="0"/>
              <a:t>Einstein’s steady-state model </a:t>
            </a:r>
            <a:br>
              <a:rPr lang="en-GB" sz="3200" dirty="0" smtClean="0"/>
            </a:br>
            <a:r>
              <a:rPr lang="en-GB" sz="3200" dirty="0"/>
              <a:t> </a:t>
            </a:r>
            <a:r>
              <a:rPr lang="en-GB" sz="3200" dirty="0" smtClean="0"/>
              <a:t>     and cosmology today </a:t>
            </a:r>
            <a:endParaRPr lang="en-GB" sz="32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79512" y="1700808"/>
                <a:ext cx="8352928" cy="4824536"/>
              </a:xfrm>
            </p:spPr>
            <p:txBody>
              <a:bodyPr/>
              <a:lstStyle/>
              <a:p>
                <a:pPr eaLnBrk="1" hangingPunct="1"/>
                <a:r>
                  <a:rPr lang="en-US" sz="2000" b="1" dirty="0"/>
                  <a:t>Accelerated </a:t>
                </a:r>
                <a:r>
                  <a:rPr lang="en-US" sz="2000" b="1" dirty="0" smtClean="0"/>
                  <a:t>expansion (1998)</a:t>
                </a:r>
                <a:endParaRPr lang="en-US" sz="2000" b="1" dirty="0"/>
              </a:p>
              <a:p>
                <a:pPr marL="0" indent="0" eaLnBrk="1" hangingPunct="1">
                  <a:buNone/>
                </a:pPr>
                <a:r>
                  <a:rPr lang="en-US" sz="1800" i="1" dirty="0"/>
                  <a:t>      Supernova </a:t>
                </a:r>
                <a:r>
                  <a:rPr lang="en-US" sz="1800" i="1" dirty="0" smtClean="0"/>
                  <a:t>measurements</a:t>
                </a:r>
              </a:p>
              <a:p>
                <a:pPr marL="0" indent="0" eaLnBrk="1" hangingPunct="1">
                  <a:buNone/>
                </a:pPr>
                <a:r>
                  <a:rPr lang="en-US" sz="1800" i="1" dirty="0" smtClean="0"/>
                  <a:t>      Dark energy – positive cosmological constant</a:t>
                </a:r>
                <a:endParaRPr lang="en-IE" sz="1800" i="1" dirty="0"/>
              </a:p>
              <a:p>
                <a:pPr marL="0" indent="0">
                  <a:buNone/>
                </a:pPr>
                <a:endParaRPr lang="en-IE" sz="1800" b="1" dirty="0" smtClean="0"/>
              </a:p>
              <a:p>
                <a:r>
                  <a:rPr lang="en-IE" sz="2000" b="1" dirty="0" smtClean="0"/>
                  <a:t>Einstein’s dark energy </a:t>
                </a:r>
              </a:p>
              <a:p>
                <a:pPr marL="360363" indent="-360363">
                  <a:buNone/>
                </a:pPr>
                <a:r>
                  <a:rPr lang="en-IE" sz="1800" i="1" dirty="0"/>
                  <a:t>	“The conservation law is preserved in that, by setting the λ-term, space itself is not empty of energy; its validity is well known to be guaranteed by equations (1</a:t>
                </a:r>
                <a:r>
                  <a:rPr lang="en-IE" sz="1800" i="1" dirty="0" smtClean="0"/>
                  <a:t>).”</a:t>
                </a:r>
                <a:endParaRPr lang="en-GB" sz="1800" b="1" dirty="0"/>
              </a:p>
              <a:p>
                <a:pPr marL="0" indent="0">
                  <a:buNone/>
                </a:pPr>
                <a:r>
                  <a:rPr lang="en-IE" sz="1800" b="1" dirty="0" smtClean="0"/>
                  <a:t>      Anticipates </a:t>
                </a:r>
                <a:r>
                  <a:rPr lang="en-IE" sz="1800" b="1" dirty="0"/>
                  <a:t>positive cosmological constant</a:t>
                </a:r>
                <a:endParaRPr lang="en-GB" sz="1800" b="1" dirty="0">
                  <a:latin typeface="+mj-lt"/>
                </a:endParaRPr>
              </a:p>
              <a:p>
                <a:pPr marL="0" indent="0">
                  <a:buNone/>
                </a:pPr>
                <a:r>
                  <a:rPr lang="en-IE" sz="1800" i="1" dirty="0">
                    <a:latin typeface="+mj-lt"/>
                  </a:rPr>
                  <a:t> </a:t>
                </a:r>
              </a:p>
              <a:p>
                <a:r>
                  <a:rPr lang="en-IE" sz="2000" b="1" dirty="0" smtClean="0"/>
                  <a:t>De Sitter line element</a:t>
                </a:r>
                <a:endParaRPr lang="en-IE" sz="2000" b="1" dirty="0"/>
              </a:p>
              <a:p>
                <a:pPr marL="0" indent="0">
                  <a:buNone/>
                </a:pPr>
                <a14:m>
                  <m:oMath xmlns:m="http://schemas.openxmlformats.org/officeDocument/2006/math">
                    <m:r>
                      <a:rPr lang="en-GB" sz="1800" i="1">
                        <a:latin typeface="Cambria Math"/>
                      </a:rPr>
                      <m:t>        </m:t>
                    </m:r>
                    <m:r>
                      <a:rPr lang="en-IE" sz="1800" i="1">
                        <a:latin typeface="Cambria Math"/>
                      </a:rPr>
                      <m:t>𝑑</m:t>
                    </m:r>
                    <m:sSup>
                      <m:sSupPr>
                        <m:ctrlPr>
                          <a:rPr lang="en-GB" sz="1800" i="1">
                            <a:latin typeface="Cambria Math"/>
                          </a:rPr>
                        </m:ctrlPr>
                      </m:sSupPr>
                      <m:e>
                        <m:r>
                          <a:rPr lang="en-IE" sz="1800" i="1">
                            <a:latin typeface="Cambria Math"/>
                          </a:rPr>
                          <m:t>𝑠</m:t>
                        </m:r>
                      </m:e>
                      <m:sup>
                        <m:r>
                          <a:rPr lang="en-IE" sz="1800" i="1">
                            <a:latin typeface="Cambria Math"/>
                          </a:rPr>
                          <m:t>2</m:t>
                        </m:r>
                      </m:sup>
                    </m:sSup>
                    <m:r>
                      <a:rPr lang="en-IE" sz="1800" i="1">
                        <a:latin typeface="Cambria Math"/>
                      </a:rPr>
                      <m:t>= − </m:t>
                    </m:r>
                  </m:oMath>
                </a14:m>
                <a:r>
                  <a:rPr lang="en-IE" sz="1800" i="1" dirty="0"/>
                  <a:t>e</a:t>
                </a:r>
                <a:r>
                  <a:rPr lang="en-IE" sz="1800" i="1" baseline="30000" dirty="0"/>
                  <a:t>αt</a:t>
                </a:r>
                <a:r>
                  <a:rPr lang="en-IE" sz="1800" i="1" dirty="0"/>
                  <a:t> </a:t>
                </a:r>
                <a14:m>
                  <m:oMath xmlns:m="http://schemas.openxmlformats.org/officeDocument/2006/math">
                    <m:d>
                      <m:dPr>
                        <m:ctrlPr>
                          <a:rPr lang="en-GB" sz="1800" i="1">
                            <a:latin typeface="Cambria Math"/>
                          </a:rPr>
                        </m:ctrlPr>
                      </m:dPr>
                      <m:e>
                        <m:sSubSup>
                          <m:sSubSupPr>
                            <m:ctrlPr>
                              <a:rPr lang="en-GB" sz="1800" i="1">
                                <a:latin typeface="Cambria Math"/>
                              </a:rPr>
                            </m:ctrlPr>
                          </m:sSubSupPr>
                          <m:e>
                            <m:r>
                              <a:rPr lang="en-IE" sz="1800" i="1">
                                <a:latin typeface="Cambria Math"/>
                              </a:rPr>
                              <m:t>𝑑𝑥</m:t>
                            </m:r>
                          </m:e>
                          <m:sub>
                            <m:r>
                              <a:rPr lang="en-IE" sz="1800" i="1">
                                <a:latin typeface="Cambria Math"/>
                              </a:rPr>
                              <m:t>1  </m:t>
                            </m:r>
                          </m:sub>
                          <m:sup>
                            <m:r>
                              <a:rPr lang="en-IE" sz="1800" i="1">
                                <a:latin typeface="Cambria Math"/>
                              </a:rPr>
                              <m:t>2</m:t>
                            </m:r>
                          </m:sup>
                        </m:sSubSup>
                        <m:r>
                          <a:rPr lang="en-IE" sz="1800" i="1">
                            <a:latin typeface="Cambria Math"/>
                          </a:rPr>
                          <m:t>+ </m:t>
                        </m:r>
                        <m:sSubSup>
                          <m:sSubSupPr>
                            <m:ctrlPr>
                              <a:rPr lang="en-GB" sz="1800" i="1">
                                <a:latin typeface="Cambria Math"/>
                              </a:rPr>
                            </m:ctrlPr>
                          </m:sSubSupPr>
                          <m:e>
                            <m:r>
                              <a:rPr lang="en-IE" sz="1800" i="1">
                                <a:latin typeface="Cambria Math"/>
                              </a:rPr>
                              <m:t>𝑑𝑥</m:t>
                            </m:r>
                          </m:e>
                          <m:sub>
                            <m:r>
                              <a:rPr lang="en-IE" sz="1800" i="1">
                                <a:latin typeface="Cambria Math"/>
                              </a:rPr>
                              <m:t>2  </m:t>
                            </m:r>
                          </m:sub>
                          <m:sup>
                            <m:r>
                              <a:rPr lang="en-IE" sz="1800" i="1">
                                <a:latin typeface="Cambria Math"/>
                              </a:rPr>
                              <m:t>2</m:t>
                            </m:r>
                          </m:sup>
                        </m:sSubSup>
                        <m:r>
                          <a:rPr lang="en-IE" sz="1800" i="1">
                            <a:latin typeface="Cambria Math"/>
                          </a:rPr>
                          <m:t>+ </m:t>
                        </m:r>
                        <m:sSubSup>
                          <m:sSubSupPr>
                            <m:ctrlPr>
                              <a:rPr lang="en-GB" sz="1800" i="1">
                                <a:latin typeface="Cambria Math"/>
                              </a:rPr>
                            </m:ctrlPr>
                          </m:sSubSupPr>
                          <m:e>
                            <m:r>
                              <a:rPr lang="en-IE" sz="1800" i="1">
                                <a:latin typeface="Cambria Math"/>
                              </a:rPr>
                              <m:t>𝑑𝑥</m:t>
                            </m:r>
                          </m:e>
                          <m:sub>
                            <m:r>
                              <a:rPr lang="en-IE" sz="1800" i="1">
                                <a:latin typeface="Cambria Math"/>
                              </a:rPr>
                              <m:t>3  </m:t>
                            </m:r>
                          </m:sub>
                          <m:sup>
                            <m:r>
                              <a:rPr lang="en-IE" sz="1800" i="1">
                                <a:latin typeface="Cambria Math"/>
                              </a:rPr>
                              <m:t>2</m:t>
                            </m:r>
                          </m:sup>
                        </m:sSubSup>
                      </m:e>
                    </m:d>
                    <m:r>
                      <a:rPr lang="en-IE" sz="1800" i="1">
                        <a:latin typeface="Cambria Math"/>
                      </a:rPr>
                      <m:t>+ </m:t>
                    </m:r>
                    <m:sSup>
                      <m:sSupPr>
                        <m:ctrlPr>
                          <a:rPr lang="en-GB" sz="1800" i="1">
                            <a:latin typeface="Cambria Math"/>
                          </a:rPr>
                        </m:ctrlPr>
                      </m:sSupPr>
                      <m:e>
                        <m:r>
                          <a:rPr lang="en-IE" sz="1800" i="1">
                            <a:latin typeface="Cambria Math"/>
                          </a:rPr>
                          <m:t>𝑐</m:t>
                        </m:r>
                      </m:e>
                      <m:sup>
                        <m:r>
                          <a:rPr lang="en-IE" sz="1800" i="1">
                            <a:latin typeface="Cambria Math"/>
                          </a:rPr>
                          <m:t>2</m:t>
                        </m:r>
                      </m:sup>
                    </m:sSup>
                    <m:sSubSup>
                      <m:sSubSupPr>
                        <m:ctrlPr>
                          <a:rPr lang="en-GB" sz="1800" i="1">
                            <a:latin typeface="Cambria Math"/>
                          </a:rPr>
                        </m:ctrlPr>
                      </m:sSubSupPr>
                      <m:e>
                        <m:r>
                          <a:rPr lang="en-IE" sz="1800" i="1">
                            <a:latin typeface="Cambria Math"/>
                          </a:rPr>
                          <m:t>𝑑𝑡</m:t>
                        </m:r>
                      </m:e>
                      <m:sub>
                        <m:r>
                          <a:rPr lang="en-IE" sz="1800" i="1">
                            <a:latin typeface="Cambria Math"/>
                          </a:rPr>
                          <m:t> </m:t>
                        </m:r>
                      </m:sub>
                      <m:sup>
                        <m:r>
                          <a:rPr lang="en-IE" sz="1800" i="1">
                            <a:latin typeface="Cambria Math"/>
                          </a:rPr>
                          <m:t>2</m:t>
                        </m:r>
                      </m:sup>
                    </m:sSubSup>
                    <m:r>
                      <a:rPr lang="en-IE" sz="1800">
                        <a:latin typeface="Cambria Math"/>
                      </a:rPr>
                      <m:t>… </m:t>
                    </m:r>
                  </m:oMath>
                </a14:m>
                <a:endParaRPr lang="en-GB" sz="1800" i="1" dirty="0"/>
              </a:p>
              <a:p>
                <a:pPr marL="0" indent="0">
                  <a:buNone/>
                </a:pPr>
                <a:r>
                  <a:rPr lang="en-IE" sz="1800" i="1" dirty="0" smtClean="0"/>
                  <a:t>      Necessary for all steady-state models</a:t>
                </a:r>
              </a:p>
              <a:p>
                <a:pPr marL="0" indent="0">
                  <a:buNone/>
                </a:pPr>
                <a:r>
                  <a:rPr lang="en-IE" sz="1800" i="1" dirty="0" smtClean="0"/>
                  <a:t>      Identical to </a:t>
                </a:r>
                <a:r>
                  <a:rPr lang="en-IE" sz="1800" i="1" dirty="0"/>
                  <a:t>inflationary models  </a:t>
                </a:r>
                <a:r>
                  <a:rPr lang="en-IE" sz="1800" i="1" dirty="0" smtClean="0"/>
                  <a:t>(</a:t>
                </a:r>
                <a:r>
                  <a:rPr lang="en-IE" sz="1800" i="1" dirty="0"/>
                  <a:t>d</a:t>
                </a:r>
                <a:r>
                  <a:rPr lang="en-IE" sz="1800" i="1" dirty="0" smtClean="0"/>
                  <a:t>ifferent time-frame)</a:t>
                </a:r>
              </a:p>
              <a:p>
                <a:pPr marL="0" indent="0">
                  <a:buNone/>
                </a:pPr>
                <a:endParaRPr lang="en-IE" sz="1800" i="1" dirty="0" smtClean="0"/>
              </a:p>
              <a:p>
                <a:pPr marL="0" indent="0">
                  <a:buNone/>
                </a:pPr>
                <a:endParaRPr lang="en-IE" sz="1800" i="1" dirty="0" smtClean="0"/>
              </a:p>
              <a:p>
                <a:endParaRPr lang="en-GB" sz="1800" i="1"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79512" y="1700808"/>
                <a:ext cx="8352928" cy="4824536"/>
              </a:xfrm>
              <a:blipFill rotWithShape="1">
                <a:blip r:embed="rId2"/>
                <a:stretch>
                  <a:fillRect t="-632"/>
                </a:stretch>
              </a:blipFill>
            </p:spPr>
            <p:txBody>
              <a:bodyPr/>
              <a:lstStyle/>
              <a:p>
                <a:r>
                  <a:rPr lang="en-GB">
                    <a:noFill/>
                  </a:rPr>
                  <a:t> </a:t>
                </a:r>
              </a:p>
            </p:txBody>
          </p:sp>
        </mc:Fallback>
      </mc:AlternateContent>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9546" y="908720"/>
            <a:ext cx="2266950" cy="197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03084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093" y="2844804"/>
            <a:ext cx="8640960" cy="1728192"/>
          </a:xfrm>
        </p:spPr>
        <p:txBody>
          <a:bodyPr/>
          <a:lstStyle/>
          <a:p>
            <a:pPr marL="0" indent="0">
              <a:buNone/>
            </a:pPr>
            <a:r>
              <a:rPr lang="en-IE" sz="2000" dirty="0" smtClean="0"/>
              <a:t>“The </a:t>
            </a:r>
            <a:r>
              <a:rPr lang="en-IE" sz="2000" dirty="0"/>
              <a:t>most important fact that we draw from experience as to the distribution of matter is that the relative velocities of the stars are very small compared with the velocity of </a:t>
            </a:r>
            <a:r>
              <a:rPr lang="en-IE" sz="2000" dirty="0" smtClean="0"/>
              <a:t>light….. </a:t>
            </a:r>
            <a:r>
              <a:rPr lang="en-IE" sz="2000" dirty="0"/>
              <a:t>There is a system of reference </a:t>
            </a:r>
            <a:r>
              <a:rPr lang="en-IE" sz="2000" dirty="0" smtClean="0"/>
              <a:t>relative </a:t>
            </a:r>
            <a:r>
              <a:rPr lang="en-IE" sz="2000" dirty="0"/>
              <a:t>to which matter may be looked upon as being permanently at </a:t>
            </a:r>
            <a:r>
              <a:rPr lang="en-IE" sz="2000" dirty="0" smtClean="0"/>
              <a:t>rest ”</a:t>
            </a:r>
            <a:endParaRPr lang="en-GB" sz="2000" dirty="0"/>
          </a:p>
        </p:txBody>
      </p:sp>
      <p:sp>
        <p:nvSpPr>
          <p:cNvPr id="4" name="Rectangle 3"/>
          <p:cNvSpPr/>
          <p:nvPr/>
        </p:nvSpPr>
        <p:spPr>
          <a:xfrm>
            <a:off x="167810" y="607648"/>
            <a:ext cx="8784976" cy="707886"/>
          </a:xfrm>
          <a:prstGeom prst="rect">
            <a:avLst/>
          </a:prstGeom>
        </p:spPr>
        <p:txBody>
          <a:bodyPr wrap="square">
            <a:spAutoFit/>
          </a:bodyPr>
          <a:lstStyle/>
          <a:p>
            <a:r>
              <a:rPr lang="en-IE" sz="2000" b="1" dirty="0" smtClean="0"/>
              <a:t>“</a:t>
            </a:r>
            <a:r>
              <a:rPr lang="en-IE" sz="2000" b="1" dirty="0"/>
              <a:t>In a consistent theory of relativity, there can be no inertia relative to “space”, but only an inertia of masses </a:t>
            </a:r>
            <a:r>
              <a:rPr lang="en-IE" sz="2000" b="1" dirty="0" smtClean="0"/>
              <a:t>relative </a:t>
            </a:r>
            <a:r>
              <a:rPr lang="en-IE" sz="2000" b="1" dirty="0"/>
              <a:t>to one another” </a:t>
            </a:r>
            <a:endParaRPr lang="en-GB" sz="2000" b="1" dirty="0"/>
          </a:p>
        </p:txBody>
      </p:sp>
      <p:sp>
        <p:nvSpPr>
          <p:cNvPr id="5" name="Rectangle 4"/>
          <p:cNvSpPr/>
          <p:nvPr/>
        </p:nvSpPr>
        <p:spPr>
          <a:xfrm>
            <a:off x="196928" y="1361194"/>
            <a:ext cx="8568952" cy="1323439"/>
          </a:xfrm>
          <a:prstGeom prst="rect">
            <a:avLst/>
          </a:prstGeom>
        </p:spPr>
        <p:txBody>
          <a:bodyPr wrap="square">
            <a:spAutoFit/>
          </a:bodyPr>
          <a:lstStyle/>
          <a:p>
            <a:r>
              <a:rPr lang="en-IE" sz="2000" dirty="0" smtClean="0"/>
              <a:t>“I </a:t>
            </a:r>
            <a:r>
              <a:rPr lang="en-IE" sz="2000" dirty="0"/>
              <a:t>have not succeeding in formulating boundary conditions for spatial infinity. Nevertheless, there is still a way out…for if it were possible to regard the universe as a </a:t>
            </a:r>
            <a:r>
              <a:rPr lang="en-IE" sz="2000" dirty="0" smtClean="0"/>
              <a:t>continuum </a:t>
            </a:r>
            <a:r>
              <a:rPr lang="en-IE" sz="2000" dirty="0"/>
              <a:t>which is finite (closed) with respect to is spatial dimensions, we should have no need at all of any such boundary conditions</a:t>
            </a:r>
            <a:r>
              <a:rPr lang="en-IE" sz="2000" dirty="0" smtClean="0"/>
              <a:t>”</a:t>
            </a:r>
            <a:endParaRPr lang="en-GB" sz="2000" dirty="0"/>
          </a:p>
        </p:txBody>
      </p:sp>
      <p:sp>
        <p:nvSpPr>
          <p:cNvPr id="6" name="TextBox 5"/>
          <p:cNvSpPr txBox="1"/>
          <p:nvPr/>
        </p:nvSpPr>
        <p:spPr>
          <a:xfrm>
            <a:off x="2295201" y="104610"/>
            <a:ext cx="4426212" cy="461665"/>
          </a:xfrm>
          <a:prstGeom prst="rect">
            <a:avLst/>
          </a:prstGeom>
          <a:noFill/>
        </p:spPr>
        <p:txBody>
          <a:bodyPr wrap="none" rtlCol="0">
            <a:spAutoFit/>
          </a:bodyPr>
          <a:lstStyle/>
          <a:p>
            <a:r>
              <a:rPr lang="en-GB" b="1" u="sng" dirty="0" smtClean="0"/>
              <a:t>Some key quotes (</a:t>
            </a:r>
            <a:r>
              <a:rPr lang="en-GB" b="1" u="sng" smtClean="0"/>
              <a:t>Einstein 1917)</a:t>
            </a:r>
            <a:endParaRPr lang="en-GB" b="1" u="sng" dirty="0"/>
          </a:p>
        </p:txBody>
      </p:sp>
      <p:sp>
        <p:nvSpPr>
          <p:cNvPr id="7" name="Rectangle 6"/>
          <p:cNvSpPr/>
          <p:nvPr/>
        </p:nvSpPr>
        <p:spPr>
          <a:xfrm>
            <a:off x="844732" y="6149335"/>
            <a:ext cx="7056784" cy="400110"/>
          </a:xfrm>
          <a:prstGeom prst="rect">
            <a:avLst/>
          </a:prstGeom>
        </p:spPr>
        <p:txBody>
          <a:bodyPr wrap="square">
            <a:spAutoFit/>
          </a:bodyPr>
          <a:lstStyle/>
          <a:p>
            <a:r>
              <a:rPr lang="en-GB" sz="2000" b="1" i="1" dirty="0" err="1" smtClean="0"/>
              <a:t>Schroedinger’s</a:t>
            </a:r>
            <a:r>
              <a:rPr lang="en-GB" sz="2000" b="1" i="1" dirty="0" smtClean="0"/>
              <a:t> comment (1918): Einstein’s response (1918)</a:t>
            </a:r>
            <a:endParaRPr lang="en-GB" sz="2000" b="1" i="1" dirty="0"/>
          </a:p>
        </p:txBody>
      </p:sp>
      <mc:AlternateContent xmlns:mc="http://schemas.openxmlformats.org/markup-compatibility/2006" xmlns:a14="http://schemas.microsoft.com/office/drawing/2010/main">
        <mc:Choice Requires="a14">
          <p:sp>
            <p:nvSpPr>
              <p:cNvPr id="9" name="Rectangle 8"/>
              <p:cNvSpPr/>
              <p:nvPr/>
            </p:nvSpPr>
            <p:spPr>
              <a:xfrm>
                <a:off x="-4805" y="4365104"/>
                <a:ext cx="8755858" cy="1392048"/>
              </a:xfrm>
              <a:prstGeom prst="rect">
                <a:avLst/>
              </a:prstGeom>
            </p:spPr>
            <p:txBody>
              <a:bodyPr wrap="square">
                <a:spAutoFit/>
              </a:bodyPr>
              <a:lstStyle/>
              <a:p>
                <a:pPr marL="0" indent="0">
                  <a:buNone/>
                </a:pPr>
                <a:r>
                  <a:rPr lang="en-IE" sz="2000" b="1" dirty="0" smtClean="0"/>
                  <a:t>“However</a:t>
                </a:r>
                <a:r>
                  <a:rPr lang="en-IE" sz="2000" b="1" dirty="0"/>
                  <a:t>, the system of equations ..allows a readily suggested extension which is compatible with the relativity postulate</a:t>
                </a:r>
                <a:r>
                  <a:rPr lang="en-IE" sz="2000" dirty="0"/>
                  <a:t>... For on the left hand side of the field equation…we may add the fundamental tensor </a:t>
                </a:r>
                <a14:m>
                  <m:oMath xmlns:m="http://schemas.openxmlformats.org/officeDocument/2006/math">
                    <m:sSub>
                      <m:sSubPr>
                        <m:ctrlPr>
                          <a:rPr lang="en-GB" sz="2000" i="1">
                            <a:latin typeface="Cambria Math"/>
                          </a:rPr>
                        </m:ctrlPr>
                      </m:sSubPr>
                      <m:e>
                        <m:r>
                          <m:rPr>
                            <m:sty m:val="p"/>
                          </m:rPr>
                          <a:rPr lang="en-IE" sz="2000" i="0">
                            <a:latin typeface="Cambria Math"/>
                          </a:rPr>
                          <m:t>g</m:t>
                        </m:r>
                      </m:e>
                      <m:sub>
                        <m:r>
                          <m:rPr>
                            <m:sty m:val="p"/>
                          </m:rPr>
                          <a:rPr lang="en-IE" sz="2000" i="0">
                            <a:latin typeface="Cambria Math"/>
                          </a:rPr>
                          <m:t>μν</m:t>
                        </m:r>
                      </m:sub>
                    </m:sSub>
                  </m:oMath>
                </a14:m>
                <a:r>
                  <a:rPr lang="en-IE" sz="2000" dirty="0"/>
                  <a:t> , multiplied by a universal constant , </a:t>
                </a:r>
                <a14:m>
                  <m:oMath xmlns:m="http://schemas.openxmlformats.org/officeDocument/2006/math">
                    <m:r>
                      <a:rPr lang="en-IE" sz="2000" i="0">
                        <a:latin typeface="Cambria Math"/>
                      </a:rPr>
                      <m:t>− </m:t>
                    </m:r>
                    <m:r>
                      <m:rPr>
                        <m:sty m:val="p"/>
                      </m:rPr>
                      <a:rPr lang="en-IE" sz="2000" i="0">
                        <a:latin typeface="Cambria Math"/>
                      </a:rPr>
                      <m:t>λ</m:t>
                    </m:r>
                  </m:oMath>
                </a14:m>
                <a:r>
                  <a:rPr lang="en-IE" sz="2000" dirty="0"/>
                  <a:t>, at present unknown, without destroying the general covariance ”</a:t>
                </a:r>
                <a:endParaRPr lang="en-GB" sz="2000" dirty="0"/>
              </a:p>
            </p:txBody>
          </p:sp>
        </mc:Choice>
        <mc:Fallback xmlns="">
          <p:sp>
            <p:nvSpPr>
              <p:cNvPr id="9" name="Rectangle 8"/>
              <p:cNvSpPr>
                <a:spLocks noRot="1" noChangeAspect="1" noMove="1" noResize="1" noEditPoints="1" noAdjustHandles="1" noChangeArrowheads="1" noChangeShapeType="1" noTextEdit="1"/>
              </p:cNvSpPr>
              <p:nvPr/>
            </p:nvSpPr>
            <p:spPr>
              <a:xfrm>
                <a:off x="-4805" y="4365104"/>
                <a:ext cx="8755858" cy="1392048"/>
              </a:xfrm>
              <a:prstGeom prst="rect">
                <a:avLst/>
              </a:prstGeom>
              <a:blipFill rotWithShape="1">
                <a:blip r:embed="rId2"/>
                <a:stretch>
                  <a:fillRect l="-696" t="-2193" r="-557" b="-4386"/>
                </a:stretch>
              </a:blipFill>
            </p:spPr>
            <p:txBody>
              <a:bodyPr/>
              <a:lstStyle/>
              <a:p>
                <a:r>
                  <a:rPr lang="en-GB">
                    <a:noFill/>
                  </a:rPr>
                  <a:t> </a:t>
                </a:r>
              </a:p>
            </p:txBody>
          </p:sp>
        </mc:Fallback>
      </mc:AlternateContent>
    </p:spTree>
    <p:extLst>
      <p:ext uri="{BB962C8B-B14F-4D97-AF65-F5344CB8AC3E}">
        <p14:creationId xmlns:p14="http://schemas.microsoft.com/office/powerpoint/2010/main" val="2174701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979712" y="188640"/>
            <a:ext cx="4541896" cy="1143000"/>
          </a:xfrm>
        </p:spPr>
        <p:txBody>
          <a:bodyPr/>
          <a:lstStyle/>
          <a:p>
            <a:pPr eaLnBrk="1" hangingPunct="1"/>
            <a:r>
              <a:rPr lang="en-IE" sz="3200" dirty="0" smtClean="0"/>
              <a:t>An abandoned model</a:t>
            </a:r>
            <a:endParaRPr lang="en-GB" sz="3200" dirty="0" smtClean="0"/>
          </a:p>
        </p:txBody>
      </p:sp>
      <mc:AlternateContent xmlns:mc="http://schemas.openxmlformats.org/markup-compatibility/2006" xmlns:a14="http://schemas.microsoft.com/office/drawing/2010/main">
        <mc:Choice Requires="a14">
          <p:sp>
            <p:nvSpPr>
              <p:cNvPr id="20483" name="Rectangle 4"/>
              <p:cNvSpPr>
                <a:spLocks noGrp="1" noChangeArrowheads="1"/>
              </p:cNvSpPr>
              <p:nvPr>
                <p:ph idx="1"/>
              </p:nvPr>
            </p:nvSpPr>
            <p:spPr>
              <a:xfrm>
                <a:off x="0" y="1736014"/>
                <a:ext cx="4139952" cy="5121986"/>
              </a:xfrm>
            </p:spPr>
            <p:txBody>
              <a:bodyPr/>
              <a:lstStyle/>
              <a:p>
                <a:pPr eaLnBrk="1" hangingPunct="1"/>
                <a:r>
                  <a:rPr lang="en-US" sz="2000" b="1" dirty="0" smtClean="0"/>
                  <a:t>Correct geometry </a:t>
                </a:r>
              </a:p>
              <a:p>
                <a:pPr marL="0" indent="0" eaLnBrk="1" hangingPunct="1">
                  <a:buNone/>
                </a:pPr>
                <a:r>
                  <a:rPr lang="en-US" sz="2000" i="1" dirty="0" smtClean="0"/>
                  <a:t>     </a:t>
                </a:r>
                <a:r>
                  <a:rPr lang="en-US" sz="1800" i="1" dirty="0" smtClean="0"/>
                  <a:t>de Sitter metric</a:t>
                </a:r>
              </a:p>
              <a:p>
                <a:pPr marL="0" indent="0" eaLnBrk="1" hangingPunct="1">
                  <a:buNone/>
                </a:pPr>
                <a:endParaRPr lang="en-US" sz="2000" b="1" dirty="0"/>
              </a:p>
              <a:p>
                <a:pPr eaLnBrk="1" hangingPunct="1"/>
                <a:r>
                  <a:rPr lang="en-US" sz="2000" b="1" dirty="0" smtClean="0"/>
                  <a:t>Simultaneous equations</a:t>
                </a:r>
              </a:p>
              <a:p>
                <a:pPr marL="0" indent="0" eaLnBrk="1" hangingPunct="1">
                  <a:buNone/>
                </a:pPr>
                <a:r>
                  <a:rPr lang="en-US" sz="1800" b="1" i="1" dirty="0"/>
                  <a:t> </a:t>
                </a:r>
                <a:r>
                  <a:rPr lang="en-US" sz="1800" b="1" i="1" dirty="0" smtClean="0"/>
                  <a:t>      </a:t>
                </a:r>
                <a:r>
                  <a:rPr lang="en-US" sz="1800" i="1" dirty="0" smtClean="0"/>
                  <a:t>Eliminate  </a:t>
                </a:r>
                <a:r>
                  <a:rPr lang="en-IE" sz="1800" i="1" dirty="0" smtClean="0"/>
                  <a:t>λ </a:t>
                </a:r>
              </a:p>
              <a:p>
                <a:pPr marL="0" indent="0" eaLnBrk="1" hangingPunct="1">
                  <a:buNone/>
                </a:pPr>
                <a:r>
                  <a:rPr lang="en-IE" sz="1800" i="1" dirty="0"/>
                  <a:t> </a:t>
                </a:r>
                <a:r>
                  <a:rPr lang="en-IE" sz="1800" i="1" dirty="0" smtClean="0"/>
                  <a:t>     </a:t>
                </a:r>
                <a:r>
                  <a:rPr lang="en-GB" sz="1800" i="1" dirty="0" smtClean="0"/>
                  <a:t>Relation between  </a:t>
                </a:r>
                <a:r>
                  <a:rPr lang="en-IE" sz="1800" i="1" dirty="0"/>
                  <a:t>α</a:t>
                </a:r>
                <a:r>
                  <a:rPr lang="en-IE" sz="1800" i="1" baseline="30000" dirty="0"/>
                  <a:t>2</a:t>
                </a:r>
                <a14:m>
                  <m:oMath xmlns:m="http://schemas.openxmlformats.org/officeDocument/2006/math">
                    <m:r>
                      <a:rPr lang="en-GB" sz="1800" b="0" i="1" smtClean="0">
                        <a:latin typeface="Cambria Math"/>
                      </a:rPr>
                      <m:t> </m:t>
                    </m:r>
                    <m:r>
                      <a:rPr lang="en-GB" sz="1800" b="0" i="1" smtClean="0">
                        <a:latin typeface="Cambria Math"/>
                      </a:rPr>
                      <m:t>𝑎𝑛𝑑</m:t>
                    </m:r>
                    <m:r>
                      <a:rPr lang="en-GB" sz="1800" b="0" i="1" smtClean="0">
                        <a:latin typeface="Cambria Math"/>
                      </a:rPr>
                      <m:t> </m:t>
                    </m:r>
                    <m:r>
                      <a:rPr lang="en-IE" sz="1800" i="1">
                        <a:latin typeface="Cambria Math"/>
                      </a:rPr>
                      <m:t>𝜌</m:t>
                    </m:r>
                    <m:r>
                      <a:rPr lang="en-GB" sz="1800" b="0" i="0" smtClean="0">
                        <a:latin typeface="Cambria Math"/>
                      </a:rPr>
                      <m:t> </m:t>
                    </m:r>
                  </m:oMath>
                </a14:m>
                <a:endParaRPr lang="en-GB" sz="1800" i="1" dirty="0"/>
              </a:p>
              <a:p>
                <a:pPr marL="0" indent="0" eaLnBrk="1" hangingPunct="1">
                  <a:buNone/>
                </a:pPr>
                <a:r>
                  <a:rPr lang="en-GB" sz="1800" i="1" dirty="0" smtClean="0"/>
                  <a:t>       </a:t>
                </a:r>
                <a:endParaRPr lang="en-US" sz="1800" b="1" dirty="0" smtClean="0"/>
              </a:p>
              <a:p>
                <a:pPr eaLnBrk="1" hangingPunct="1"/>
                <a:r>
                  <a:rPr lang="en-US" sz="2000" b="1" dirty="0" smtClean="0"/>
                  <a:t>Einstein’s crossroads</a:t>
                </a:r>
                <a:endParaRPr lang="en-US" sz="2000" i="1" dirty="0" smtClean="0"/>
              </a:p>
              <a:p>
                <a:pPr marL="0" indent="0" eaLnBrk="1" hangingPunct="1">
                  <a:buNone/>
                </a:pPr>
                <a:r>
                  <a:rPr lang="en-US" sz="1800" i="1" dirty="0"/>
                  <a:t> </a:t>
                </a:r>
                <a:r>
                  <a:rPr lang="en-US" sz="1800" i="1" dirty="0" smtClean="0"/>
                  <a:t>     Null solution on revision</a:t>
                </a:r>
              </a:p>
              <a:p>
                <a:pPr marL="0" indent="0" eaLnBrk="1" hangingPunct="1">
                  <a:buNone/>
                </a:pPr>
                <a:r>
                  <a:rPr lang="en-US" sz="1800" i="1" dirty="0" smtClean="0"/>
                  <a:t>      </a:t>
                </a:r>
                <a:r>
                  <a:rPr lang="en-US" sz="1800" i="1" dirty="0" err="1" smtClean="0"/>
                  <a:t>Tolman</a:t>
                </a:r>
                <a:r>
                  <a:rPr lang="en-US" sz="1800" i="1" dirty="0" smtClean="0"/>
                  <a:t>? (</a:t>
                </a:r>
                <a:r>
                  <a:rPr lang="en-US" sz="1800" i="1" dirty="0" err="1" smtClean="0"/>
                  <a:t>Nussbaumer</a:t>
                </a:r>
                <a:r>
                  <a:rPr lang="en-US" sz="1800" i="1" dirty="0" smtClean="0"/>
                  <a:t> 2014)</a:t>
                </a:r>
              </a:p>
              <a:p>
                <a:pPr marL="0" indent="0" eaLnBrk="1" hangingPunct="1">
                  <a:buNone/>
                </a:pPr>
                <a:r>
                  <a:rPr lang="en-US" sz="1800" i="1" dirty="0" smtClean="0"/>
                  <a:t>      </a:t>
                </a:r>
                <a:r>
                  <a:rPr lang="en-IE" sz="1800" i="1" dirty="0" smtClean="0"/>
                  <a:t>Declined to amend GFE</a:t>
                </a:r>
                <a:endParaRPr lang="en-US" sz="1800" i="1" dirty="0" smtClean="0"/>
              </a:p>
              <a:p>
                <a:pPr marL="0" indent="0" eaLnBrk="1" hangingPunct="1">
                  <a:buNone/>
                </a:pPr>
                <a:endParaRPr lang="en-US" sz="1800" dirty="0" smtClean="0"/>
              </a:p>
              <a:p>
                <a:pPr eaLnBrk="1" hangingPunct="1"/>
                <a:r>
                  <a:rPr lang="en-US" sz="2000" b="1" dirty="0" smtClean="0"/>
                  <a:t>Evolving models</a:t>
                </a:r>
              </a:p>
              <a:p>
                <a:pPr marL="0" indent="0" eaLnBrk="1" hangingPunct="1">
                  <a:buNone/>
                </a:pPr>
                <a:r>
                  <a:rPr lang="en-US" sz="1800" i="1" dirty="0" smtClean="0"/>
                  <a:t>      Less contrived: set </a:t>
                </a:r>
                <a:r>
                  <a:rPr lang="en-IE" sz="1800" i="1" dirty="0"/>
                  <a:t>λ </a:t>
                </a:r>
                <a:r>
                  <a:rPr lang="en-US" sz="1800" i="1" dirty="0"/>
                  <a:t>= 0</a:t>
                </a:r>
                <a:endParaRPr lang="en-US" sz="1800" dirty="0"/>
              </a:p>
              <a:p>
                <a:pPr marL="0" indent="0" eaLnBrk="1" hangingPunct="1">
                  <a:buNone/>
                </a:pPr>
                <a:endParaRPr lang="en-US" sz="1800" i="1" dirty="0"/>
              </a:p>
              <a:p>
                <a:pPr marL="0" indent="0" eaLnBrk="1" hangingPunct="1">
                  <a:buNone/>
                </a:pPr>
                <a:endParaRPr lang="en-US" sz="1800" i="1" dirty="0" smtClean="0"/>
              </a:p>
            </p:txBody>
          </p:sp>
        </mc:Choice>
        <mc:Fallback xmlns="">
          <p:sp>
            <p:nvSpPr>
              <p:cNvPr id="20483" name="Rectangle 4"/>
              <p:cNvSpPr>
                <a:spLocks noGrp="1" noRot="1" noChangeAspect="1" noMove="1" noResize="1" noEditPoints="1" noAdjustHandles="1" noChangeArrowheads="1" noChangeShapeType="1" noTextEdit="1"/>
              </p:cNvSpPr>
              <p:nvPr>
                <p:ph idx="1"/>
              </p:nvPr>
            </p:nvSpPr>
            <p:spPr>
              <a:xfrm>
                <a:off x="0" y="1736014"/>
                <a:ext cx="4139952" cy="5121986"/>
              </a:xfrm>
              <a:blipFill rotWithShape="1">
                <a:blip r:embed="rId2"/>
                <a:stretch>
                  <a:fillRect t="-595"/>
                </a:stretch>
              </a:blipFill>
            </p:spPr>
            <p:txBody>
              <a:bodyPr/>
              <a:lstStyle/>
              <a:p>
                <a:r>
                  <a:rPr lang="en-GB">
                    <a:noFill/>
                  </a:rPr>
                  <a:t> </a:t>
                </a:r>
              </a:p>
            </p:txBody>
          </p:sp>
        </mc:Fallback>
      </mc:AlternateContent>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pic>
        <p:nvPicPr>
          <p:cNvPr id="1556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8818" y="3455308"/>
            <a:ext cx="5244783" cy="1843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04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9216" y="5791200"/>
            <a:ext cx="5244784"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7904" y="1600953"/>
            <a:ext cx="5244783" cy="1657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502293" y="3657407"/>
            <a:ext cx="1388522" cy="307777"/>
          </a:xfrm>
          <a:prstGeom prst="rect">
            <a:avLst/>
          </a:prstGeom>
        </p:spPr>
        <p:txBody>
          <a:bodyPr wrap="none">
            <a:spAutoFit/>
          </a:bodyPr>
          <a:lstStyle/>
          <a:p>
            <a:r>
              <a:rPr lang="en-IE" sz="1400" i="1" dirty="0"/>
              <a:t>9α</a:t>
            </a:r>
            <a:r>
              <a:rPr lang="en-IE" sz="1400" i="1" baseline="30000" dirty="0"/>
              <a:t>2</a:t>
            </a:r>
            <a:r>
              <a:rPr lang="en-IE" sz="1400" i="1" dirty="0"/>
              <a:t> /4 + λc</a:t>
            </a:r>
            <a:r>
              <a:rPr lang="en-IE" sz="1400" i="1" baseline="30000" dirty="0"/>
              <a:t>2</a:t>
            </a:r>
            <a:r>
              <a:rPr lang="en-IE" sz="1400" i="1" dirty="0"/>
              <a:t> = 0 </a:t>
            </a:r>
            <a:endParaRPr lang="en-GB" sz="1400" dirty="0"/>
          </a:p>
        </p:txBody>
      </p:sp>
      <p:sp>
        <p:nvSpPr>
          <p:cNvPr id="4" name="Rectangle 3"/>
          <p:cNvSpPr/>
          <p:nvPr/>
        </p:nvSpPr>
        <p:spPr>
          <a:xfrm>
            <a:off x="7256302" y="4009515"/>
            <a:ext cx="1685077" cy="338554"/>
          </a:xfrm>
          <a:prstGeom prst="rect">
            <a:avLst/>
          </a:prstGeom>
        </p:spPr>
        <p:txBody>
          <a:bodyPr wrap="none">
            <a:spAutoFit/>
          </a:bodyPr>
          <a:lstStyle/>
          <a:p>
            <a:r>
              <a:rPr lang="en-IE" sz="1600" i="1" dirty="0"/>
              <a:t>3α</a:t>
            </a:r>
            <a:r>
              <a:rPr lang="en-IE" sz="1600" i="1" baseline="30000" dirty="0"/>
              <a:t>2</a:t>
            </a:r>
            <a:r>
              <a:rPr lang="en-IE" sz="1600" i="1" dirty="0"/>
              <a:t> /4 - λc</a:t>
            </a:r>
            <a:r>
              <a:rPr lang="en-IE" sz="1600" i="1" baseline="30000" dirty="0"/>
              <a:t>2</a:t>
            </a:r>
            <a:r>
              <a:rPr lang="en-IE" sz="1600" i="1" dirty="0"/>
              <a:t> = </a:t>
            </a:r>
            <a:r>
              <a:rPr lang="en-IE" sz="1600" i="1" dirty="0" smtClean="0"/>
              <a:t>ĸρc</a:t>
            </a:r>
            <a:r>
              <a:rPr lang="en-IE" sz="1600" i="1" baseline="30000" dirty="0" smtClean="0"/>
              <a:t>2</a:t>
            </a:r>
            <a:endParaRPr lang="en-GB" sz="1600" dirty="0"/>
          </a:p>
        </p:txBody>
      </p:sp>
      <mc:AlternateContent xmlns:mc="http://schemas.openxmlformats.org/markup-compatibility/2006" xmlns:a14="http://schemas.microsoft.com/office/drawing/2010/main">
        <mc:Choice Requires="a14">
          <p:sp>
            <p:nvSpPr>
              <p:cNvPr id="5" name="Rectangle 4"/>
              <p:cNvSpPr/>
              <p:nvPr/>
            </p:nvSpPr>
            <p:spPr>
              <a:xfrm>
                <a:off x="7856963" y="4336998"/>
                <a:ext cx="1026563" cy="484684"/>
              </a:xfrm>
              <a:prstGeom prst="rect">
                <a:avLst/>
              </a:prstGeom>
            </p:spPr>
            <p:txBody>
              <a:bodyPr wrap="none">
                <a:spAutoFit/>
              </a:bodyPr>
              <a:lstStyle/>
              <a:p>
                <a:r>
                  <a:rPr lang="en-IE" sz="1600" i="1" dirty="0"/>
                  <a:t>α</a:t>
                </a:r>
                <a:r>
                  <a:rPr lang="en-IE" sz="1600" i="1" baseline="30000" dirty="0"/>
                  <a:t>2</a:t>
                </a:r>
                <a:r>
                  <a:rPr lang="en-IE" sz="1600" i="1" dirty="0"/>
                  <a:t> =  </a:t>
                </a:r>
                <a14:m>
                  <m:oMath xmlns:m="http://schemas.openxmlformats.org/officeDocument/2006/math">
                    <m:f>
                      <m:fPr>
                        <m:ctrlPr>
                          <a:rPr lang="en-GB" sz="1600" i="1">
                            <a:latin typeface="Cambria Math"/>
                          </a:rPr>
                        </m:ctrlPr>
                      </m:fPr>
                      <m:num>
                        <m:r>
                          <a:rPr lang="en-IE" sz="1600" i="1">
                            <a:latin typeface="Cambria Math"/>
                          </a:rPr>
                          <m:t>ĸ</m:t>
                        </m:r>
                        <m:sSup>
                          <m:sSupPr>
                            <m:ctrlPr>
                              <a:rPr lang="en-GB" sz="1600" i="1">
                                <a:latin typeface="Cambria Math"/>
                              </a:rPr>
                            </m:ctrlPr>
                          </m:sSupPr>
                          <m:e>
                            <m:r>
                              <a:rPr lang="en-IE" sz="1600" i="1">
                                <a:latin typeface="Cambria Math"/>
                              </a:rPr>
                              <m:t>𝑐</m:t>
                            </m:r>
                          </m:e>
                          <m:sup>
                            <m:r>
                              <a:rPr lang="en-IE" sz="1600" i="1">
                                <a:latin typeface="Cambria Math"/>
                              </a:rPr>
                              <m:t>2</m:t>
                            </m:r>
                          </m:sup>
                        </m:sSup>
                      </m:num>
                      <m:den>
                        <m:r>
                          <a:rPr lang="en-IE" sz="1600" i="1">
                            <a:latin typeface="Cambria Math"/>
                          </a:rPr>
                          <m:t>3</m:t>
                        </m:r>
                      </m:den>
                    </m:f>
                    <m:r>
                      <a:rPr lang="en-IE" sz="1600" i="1">
                        <a:latin typeface="Cambria Math"/>
                      </a:rPr>
                      <m:t>𝜌</m:t>
                    </m:r>
                  </m:oMath>
                </a14:m>
                <a:endParaRPr lang="en-GB" sz="1600" dirty="0"/>
              </a:p>
            </p:txBody>
          </p:sp>
        </mc:Choice>
        <mc:Fallback xmlns="">
          <p:sp>
            <p:nvSpPr>
              <p:cNvPr id="5" name="Rectangle 4"/>
              <p:cNvSpPr>
                <a:spLocks noRot="1" noChangeAspect="1" noMove="1" noResize="1" noEditPoints="1" noAdjustHandles="1" noChangeArrowheads="1" noChangeShapeType="1" noTextEdit="1"/>
              </p:cNvSpPr>
              <p:nvPr/>
            </p:nvSpPr>
            <p:spPr>
              <a:xfrm>
                <a:off x="7856963" y="4336998"/>
                <a:ext cx="1026563" cy="484684"/>
              </a:xfrm>
              <a:prstGeom prst="rect">
                <a:avLst/>
              </a:prstGeom>
              <a:blipFill rotWithShape="1">
                <a:blip r:embed="rId6"/>
                <a:stretch>
                  <a:fillRect l="-3571" b="-3750"/>
                </a:stretch>
              </a:blipFill>
            </p:spPr>
            <p:txBody>
              <a:bodyPr/>
              <a:lstStyle/>
              <a:p>
                <a:r>
                  <a:rPr lang="en-GB">
                    <a:noFill/>
                  </a:rPr>
                  <a:t> </a:t>
                </a:r>
              </a:p>
            </p:txBody>
          </p:sp>
        </mc:Fallback>
      </mc:AlternateContent>
    </p:spTree>
    <p:extLst>
      <p:ext uri="{BB962C8B-B14F-4D97-AF65-F5344CB8AC3E}">
        <p14:creationId xmlns:p14="http://schemas.microsoft.com/office/powerpoint/2010/main" val="369506480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849438" y="836712"/>
            <a:ext cx="5832375" cy="762000"/>
          </a:xfrm>
        </p:spPr>
        <p:txBody>
          <a:bodyPr/>
          <a:lstStyle/>
          <a:p>
            <a:pPr eaLnBrk="1" hangingPunct="1"/>
            <a:r>
              <a:rPr lang="en-IE" sz="3200" dirty="0" smtClean="0"/>
              <a:t>Steady-state universe (1948)</a:t>
            </a:r>
            <a:endParaRPr lang="en-GB" sz="3200" dirty="0" smtClean="0"/>
          </a:p>
        </p:txBody>
      </p:sp>
      <p:sp>
        <p:nvSpPr>
          <p:cNvPr id="20483" name="Rectangle 4"/>
          <p:cNvSpPr>
            <a:spLocks noGrp="1" noChangeArrowheads="1"/>
          </p:cNvSpPr>
          <p:nvPr>
            <p:ph type="body" sz="half" idx="2"/>
          </p:nvPr>
        </p:nvSpPr>
        <p:spPr>
          <a:xfrm>
            <a:off x="179512" y="1961467"/>
            <a:ext cx="5400600" cy="4257706"/>
          </a:xfrm>
        </p:spPr>
        <p:txBody>
          <a:bodyPr/>
          <a:lstStyle/>
          <a:p>
            <a:pPr eaLnBrk="1" hangingPunct="1"/>
            <a:r>
              <a:rPr lang="en-US" sz="2400" dirty="0" smtClean="0"/>
              <a:t>Alternative to big bang  </a:t>
            </a:r>
            <a:r>
              <a:rPr lang="en-IE" sz="2000" i="1" dirty="0"/>
              <a:t>(Fred Hoyle</a:t>
            </a:r>
            <a:r>
              <a:rPr lang="en-IE" sz="2000" i="1" dirty="0" smtClean="0"/>
              <a:t>)</a:t>
            </a:r>
            <a:endParaRPr lang="en-US" sz="2000" dirty="0" smtClean="0"/>
          </a:p>
          <a:p>
            <a:pPr eaLnBrk="1" hangingPunct="1"/>
            <a:r>
              <a:rPr lang="en-US" sz="2400" dirty="0" smtClean="0"/>
              <a:t>Expanding universe</a:t>
            </a:r>
          </a:p>
          <a:p>
            <a:pPr marL="0" indent="0" eaLnBrk="1" hangingPunct="1">
              <a:buNone/>
            </a:pPr>
            <a:endParaRPr lang="en-US" sz="2400" dirty="0" smtClean="0"/>
          </a:p>
          <a:p>
            <a:pPr eaLnBrk="1" hangingPunct="1">
              <a:buFontTx/>
              <a:buNone/>
            </a:pPr>
            <a:r>
              <a:rPr lang="en-US" sz="2400" b="1" i="1" dirty="0" smtClean="0"/>
              <a:t>                  BUT</a:t>
            </a:r>
          </a:p>
          <a:p>
            <a:pPr eaLnBrk="1" hangingPunct="1">
              <a:buFontTx/>
              <a:buNone/>
            </a:pPr>
            <a:endParaRPr lang="en-US" sz="2400" dirty="0" smtClean="0"/>
          </a:p>
          <a:p>
            <a:pPr eaLnBrk="1" hangingPunct="1"/>
            <a:r>
              <a:rPr lang="en-US" sz="2400" dirty="0" smtClean="0"/>
              <a:t>Continuous creation of matter?</a:t>
            </a:r>
          </a:p>
          <a:p>
            <a:pPr eaLnBrk="1" hangingPunct="1"/>
            <a:r>
              <a:rPr lang="en-US" sz="2400" dirty="0" smtClean="0"/>
              <a:t>Unchanging universe</a:t>
            </a:r>
          </a:p>
          <a:p>
            <a:pPr eaLnBrk="1" hangingPunct="1"/>
            <a:r>
              <a:rPr lang="en-US" sz="2400" dirty="0" smtClean="0"/>
              <a:t>No beginning, no age problem</a:t>
            </a:r>
          </a:p>
          <a:p>
            <a:pPr eaLnBrk="1" hangingPunct="1"/>
            <a:r>
              <a:rPr lang="en-US" sz="2400" dirty="0" smtClean="0"/>
              <a:t>No assumptions about early epochs</a:t>
            </a:r>
          </a:p>
        </p:txBody>
      </p:sp>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pic>
        <p:nvPicPr>
          <p:cNvPr id="20486" name="Picture 10" descr="C:\Users\coraifeartaigh\Desktop\MW_Hoyle2.jpg"/>
          <p:cNvPicPr>
            <a:picLocks noChangeAspect="1" noChangeArrowheads="1"/>
          </p:cNvPicPr>
          <p:nvPr/>
        </p:nvPicPr>
        <p:blipFill>
          <a:blip r:embed="rId2" cstate="print"/>
          <a:srcRect/>
          <a:stretch>
            <a:fillRect/>
          </a:stretch>
        </p:blipFill>
        <p:spPr bwMode="auto">
          <a:xfrm>
            <a:off x="6444208" y="1700212"/>
            <a:ext cx="2475210" cy="2304851"/>
          </a:xfrm>
          <a:prstGeom prst="rect">
            <a:avLst/>
          </a:prstGeom>
          <a:noFill/>
          <a:ln w="9525">
            <a:noFill/>
            <a:miter lim="800000"/>
            <a:headEnd/>
            <a:tailEnd/>
          </a:ln>
        </p:spPr>
      </p:pic>
      <p:pic>
        <p:nvPicPr>
          <p:cNvPr id="20487" name="Picture 11"/>
          <p:cNvPicPr>
            <a:picLocks noChangeAspect="1" noChangeArrowheads="1"/>
          </p:cNvPicPr>
          <p:nvPr/>
        </p:nvPicPr>
        <p:blipFill>
          <a:blip r:embed="rId3" cstate="print"/>
          <a:srcRect/>
          <a:stretch>
            <a:fillRect/>
          </a:stretch>
        </p:blipFill>
        <p:spPr bwMode="auto">
          <a:xfrm>
            <a:off x="6948264" y="4238625"/>
            <a:ext cx="1743075" cy="2619375"/>
          </a:xfrm>
          <a:prstGeom prst="rect">
            <a:avLst/>
          </a:prstGeom>
          <a:noFill/>
          <a:ln w="9525">
            <a:noFill/>
            <a:miter lim="800000"/>
            <a:headEnd/>
            <a:tailEnd/>
          </a:ln>
        </p:spPr>
      </p:pic>
      <p:sp>
        <p:nvSpPr>
          <p:cNvPr id="2" name="TextBox 1"/>
          <p:cNvSpPr txBox="1"/>
          <p:nvPr/>
        </p:nvSpPr>
        <p:spPr>
          <a:xfrm>
            <a:off x="2627784" y="6241249"/>
            <a:ext cx="3247556" cy="461665"/>
          </a:xfrm>
          <a:prstGeom prst="rect">
            <a:avLst/>
          </a:prstGeom>
          <a:noFill/>
        </p:spPr>
        <p:txBody>
          <a:bodyPr wrap="none" rtlCol="0">
            <a:spAutoFit/>
          </a:bodyPr>
          <a:lstStyle/>
          <a:p>
            <a:r>
              <a:rPr lang="en-US" b="1" i="1" u="sng" dirty="0" smtClean="0"/>
              <a:t>Very little </a:t>
            </a:r>
            <a:r>
              <a:rPr lang="en-US" b="1" i="1" u="sng" dirty="0"/>
              <a:t>matter </a:t>
            </a:r>
            <a:r>
              <a:rPr lang="en-US" b="1" i="1" u="sng" dirty="0" smtClean="0"/>
              <a:t>needed</a:t>
            </a:r>
            <a:endParaRPr lang="en-GB" b="1" i="1" u="sng"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259632" y="620688"/>
            <a:ext cx="6649143" cy="864096"/>
          </a:xfrm>
        </p:spPr>
        <p:txBody>
          <a:bodyPr/>
          <a:lstStyle/>
          <a:p>
            <a:pPr eaLnBrk="1" hangingPunct="1"/>
            <a:r>
              <a:rPr lang="en-IE" sz="3200" dirty="0"/>
              <a:t> </a:t>
            </a:r>
            <a:r>
              <a:rPr lang="en-IE" sz="3200" dirty="0" smtClean="0"/>
              <a:t>     3.  Einstein’s steady-state model</a:t>
            </a:r>
            <a:endParaRPr lang="en-GB" sz="3200" dirty="0" smtClean="0"/>
          </a:p>
        </p:txBody>
      </p:sp>
      <p:sp>
        <p:nvSpPr>
          <p:cNvPr id="22531" name="Rectangle 3"/>
          <p:cNvSpPr>
            <a:spLocks noGrp="1" noChangeArrowheads="1"/>
          </p:cNvSpPr>
          <p:nvPr>
            <p:ph type="body" idx="1"/>
          </p:nvPr>
        </p:nvSpPr>
        <p:spPr>
          <a:xfrm>
            <a:off x="0" y="1700808"/>
            <a:ext cx="6156176" cy="5228369"/>
          </a:xfrm>
        </p:spPr>
        <p:txBody>
          <a:bodyPr/>
          <a:lstStyle/>
          <a:p>
            <a:pPr eaLnBrk="1" hangingPunct="1"/>
            <a:r>
              <a:rPr lang="en-IE" sz="2000" b="1" dirty="0" smtClean="0"/>
              <a:t>Unpublished manuscript</a:t>
            </a:r>
          </a:p>
          <a:p>
            <a:pPr marL="0" indent="0" eaLnBrk="1" hangingPunct="1">
              <a:buNone/>
            </a:pPr>
            <a:r>
              <a:rPr lang="en-IE" sz="2000" b="1" dirty="0"/>
              <a:t> </a:t>
            </a:r>
            <a:r>
              <a:rPr lang="en-IE" sz="2000" b="1" dirty="0" smtClean="0"/>
              <a:t>     </a:t>
            </a:r>
            <a:r>
              <a:rPr lang="en-US" sz="1800" i="1" dirty="0" smtClean="0"/>
              <a:t>Archived </a:t>
            </a:r>
            <a:r>
              <a:rPr lang="en-US" sz="1800" i="1" dirty="0"/>
              <a:t>as draft of F-E </a:t>
            </a:r>
            <a:r>
              <a:rPr lang="en-US" sz="1800" i="1" dirty="0" smtClean="0"/>
              <a:t>model (1931)</a:t>
            </a:r>
            <a:endParaRPr lang="en-US" sz="1800" i="1" dirty="0"/>
          </a:p>
          <a:p>
            <a:pPr marL="0" indent="0" eaLnBrk="1" hangingPunct="1">
              <a:buNone/>
            </a:pPr>
            <a:r>
              <a:rPr lang="en-US" sz="1800" i="1" dirty="0"/>
              <a:t>      Similar title, opening to </a:t>
            </a:r>
            <a:r>
              <a:rPr lang="en-US" sz="1800" i="1" dirty="0" smtClean="0"/>
              <a:t>F-E model</a:t>
            </a:r>
            <a:endParaRPr lang="en-IE" sz="1800" i="1" dirty="0" smtClean="0"/>
          </a:p>
          <a:p>
            <a:pPr marL="0" indent="0" eaLnBrk="1" hangingPunct="1">
              <a:buNone/>
            </a:pPr>
            <a:endParaRPr lang="en-IE" sz="2000" dirty="0" smtClean="0"/>
          </a:p>
          <a:p>
            <a:pPr eaLnBrk="1" hangingPunct="1"/>
            <a:r>
              <a:rPr lang="en-IE" sz="2000" b="1" dirty="0" smtClean="0"/>
              <a:t>Something different</a:t>
            </a:r>
          </a:p>
          <a:p>
            <a:pPr marL="0" indent="0" eaLnBrk="1" hangingPunct="1">
              <a:buNone/>
            </a:pPr>
            <a:r>
              <a:rPr lang="en-IE" sz="1800" i="1" dirty="0" smtClean="0"/>
              <a:t>       </a:t>
            </a:r>
            <a:r>
              <a:rPr lang="en-US" sz="1800" i="1" dirty="0" smtClean="0"/>
              <a:t>Cosmological constant </a:t>
            </a:r>
            <a:endParaRPr lang="en-US" sz="1800" i="1" dirty="0"/>
          </a:p>
          <a:p>
            <a:pPr marL="0" indent="0" eaLnBrk="1" hangingPunct="1">
              <a:buNone/>
            </a:pPr>
            <a:r>
              <a:rPr lang="en-IE" sz="1800" i="1" dirty="0" smtClean="0"/>
              <a:t>      “The density is thus constant and determines the expansion”</a:t>
            </a:r>
          </a:p>
          <a:p>
            <a:pPr marL="0" indent="0" eaLnBrk="1" hangingPunct="1">
              <a:buNone/>
            </a:pPr>
            <a:r>
              <a:rPr lang="en-IE" sz="1800" i="1" dirty="0"/>
              <a:t> </a:t>
            </a:r>
            <a:r>
              <a:rPr lang="en-IE" sz="1800" i="1" dirty="0" smtClean="0"/>
              <a:t>     </a:t>
            </a:r>
          </a:p>
          <a:p>
            <a:pPr eaLnBrk="1" hangingPunct="1"/>
            <a:r>
              <a:rPr lang="en-IE" sz="2000" b="1" dirty="0" smtClean="0"/>
              <a:t>Steady-state</a:t>
            </a:r>
            <a:r>
              <a:rPr lang="en-IE" sz="2000" b="1" dirty="0"/>
              <a:t> </a:t>
            </a:r>
            <a:r>
              <a:rPr lang="en-IE" sz="2000" b="1" dirty="0" smtClean="0"/>
              <a:t>model of the Expanding Universe</a:t>
            </a:r>
          </a:p>
          <a:p>
            <a:pPr marL="0" indent="0" eaLnBrk="1" hangingPunct="1">
              <a:buNone/>
            </a:pPr>
            <a:r>
              <a:rPr lang="en-IE" sz="1800" i="1" dirty="0" smtClean="0"/>
              <a:t>      Anticipates Hoyle</a:t>
            </a:r>
            <a:r>
              <a:rPr lang="en-IE" sz="1800" i="1" dirty="0"/>
              <a:t> </a:t>
            </a:r>
            <a:r>
              <a:rPr lang="en-IE" sz="1800" i="1" dirty="0" smtClean="0"/>
              <a:t>solution</a:t>
            </a:r>
            <a:endParaRPr lang="en-IE" sz="1800" i="1" dirty="0"/>
          </a:p>
          <a:p>
            <a:pPr marL="0" indent="0" eaLnBrk="1" hangingPunct="1">
              <a:buNone/>
            </a:pPr>
            <a:r>
              <a:rPr lang="en-IE" sz="1800" i="1" dirty="0" smtClean="0"/>
              <a:t>      Written in early 1931</a:t>
            </a:r>
          </a:p>
          <a:p>
            <a:pPr marL="0" indent="0" eaLnBrk="1" hangingPunct="1">
              <a:buNone/>
            </a:pPr>
            <a:r>
              <a:rPr lang="en-IE" sz="1800" i="1" dirty="0"/>
              <a:t> </a:t>
            </a:r>
            <a:r>
              <a:rPr lang="en-IE" sz="1800" i="1" dirty="0" smtClean="0"/>
              <a:t>     Fatal flaw: abandoned</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p:cNvPicPr/>
          <p:nvPr/>
        </p:nvPicPr>
        <p:blipFill>
          <a:blip r:embed="rId2">
            <a:extLst>
              <a:ext uri="{28A0092B-C50C-407E-A947-70E740481C1C}">
                <a14:useLocalDpi xmlns:a14="http://schemas.microsoft.com/office/drawing/2010/main" val="0"/>
              </a:ext>
            </a:extLst>
          </a:blip>
          <a:srcRect/>
          <a:stretch>
            <a:fillRect/>
          </a:stretch>
        </p:blipFill>
        <p:spPr bwMode="auto">
          <a:xfrm>
            <a:off x="6202991" y="1587851"/>
            <a:ext cx="2919554" cy="3268734"/>
          </a:xfrm>
          <a:prstGeom prst="rect">
            <a:avLst/>
          </a:prstGeom>
          <a:noFill/>
          <a:ln>
            <a:noFill/>
          </a:ln>
        </p:spPr>
      </p:pic>
      <p:pic>
        <p:nvPicPr>
          <p:cNvPr id="1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4557" y="5290041"/>
            <a:ext cx="4539443" cy="159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564105" y="5445224"/>
            <a:ext cx="1558440" cy="338554"/>
          </a:xfrm>
          <a:prstGeom prst="rect">
            <a:avLst/>
          </a:prstGeom>
        </p:spPr>
        <p:txBody>
          <a:bodyPr wrap="none">
            <a:spAutoFit/>
          </a:bodyPr>
          <a:lstStyle/>
          <a:p>
            <a:r>
              <a:rPr lang="en-IE" sz="1600" i="1" dirty="0"/>
              <a:t>9α</a:t>
            </a:r>
            <a:r>
              <a:rPr lang="en-IE" sz="1600" i="1" baseline="30000" dirty="0"/>
              <a:t>2</a:t>
            </a:r>
            <a:r>
              <a:rPr lang="en-IE" sz="1600" i="1" dirty="0"/>
              <a:t> /4 + λc</a:t>
            </a:r>
            <a:r>
              <a:rPr lang="en-IE" sz="1600" i="1" baseline="30000" dirty="0"/>
              <a:t>2</a:t>
            </a:r>
            <a:r>
              <a:rPr lang="en-IE" sz="1600" i="1" dirty="0"/>
              <a:t> = 0 </a:t>
            </a:r>
            <a:endParaRPr lang="en-GB" sz="1600" dirty="0"/>
          </a:p>
        </p:txBody>
      </p:sp>
      <p:sp>
        <p:nvSpPr>
          <p:cNvPr id="4" name="Rectangle 3"/>
          <p:cNvSpPr/>
          <p:nvPr/>
        </p:nvSpPr>
        <p:spPr>
          <a:xfrm>
            <a:off x="7415434" y="5783778"/>
            <a:ext cx="1685077" cy="338554"/>
          </a:xfrm>
          <a:prstGeom prst="rect">
            <a:avLst/>
          </a:prstGeom>
        </p:spPr>
        <p:txBody>
          <a:bodyPr wrap="none">
            <a:spAutoFit/>
          </a:bodyPr>
          <a:lstStyle/>
          <a:p>
            <a:r>
              <a:rPr lang="en-IE" sz="1600" i="1" dirty="0"/>
              <a:t>3α</a:t>
            </a:r>
            <a:r>
              <a:rPr lang="en-IE" sz="1600" i="1" baseline="30000" dirty="0"/>
              <a:t>2</a:t>
            </a:r>
            <a:r>
              <a:rPr lang="en-IE" sz="1600" i="1" dirty="0"/>
              <a:t> /4 - λc</a:t>
            </a:r>
            <a:r>
              <a:rPr lang="en-IE" sz="1600" i="1" baseline="30000" dirty="0"/>
              <a:t>2</a:t>
            </a:r>
            <a:r>
              <a:rPr lang="en-IE" sz="1600" i="1" dirty="0"/>
              <a:t> = ĸρc</a:t>
            </a:r>
            <a:r>
              <a:rPr lang="en-IE" sz="1600" i="1" baseline="30000" dirty="0"/>
              <a:t>2</a:t>
            </a:r>
            <a:endParaRPr lang="en-GB" sz="1600" dirty="0"/>
          </a:p>
        </p:txBody>
      </p:sp>
      <mc:AlternateContent xmlns:mc="http://schemas.openxmlformats.org/markup-compatibility/2006" xmlns:a14="http://schemas.microsoft.com/office/drawing/2010/main">
        <mc:Choice Requires="a14">
          <p:sp>
            <p:nvSpPr>
              <p:cNvPr id="5" name="Rectangle 4"/>
              <p:cNvSpPr/>
              <p:nvPr/>
            </p:nvSpPr>
            <p:spPr>
              <a:xfrm>
                <a:off x="8073948" y="6087712"/>
                <a:ext cx="1026563" cy="484684"/>
              </a:xfrm>
              <a:prstGeom prst="rect">
                <a:avLst/>
              </a:prstGeom>
            </p:spPr>
            <p:txBody>
              <a:bodyPr wrap="none">
                <a:spAutoFit/>
              </a:bodyPr>
              <a:lstStyle/>
              <a:p>
                <a:r>
                  <a:rPr lang="en-IE" sz="1600" i="1" dirty="0"/>
                  <a:t>α</a:t>
                </a:r>
                <a:r>
                  <a:rPr lang="en-IE" sz="1600" i="1" baseline="30000" dirty="0"/>
                  <a:t>2</a:t>
                </a:r>
                <a:r>
                  <a:rPr lang="en-IE" sz="1600" i="1" dirty="0"/>
                  <a:t> =  </a:t>
                </a:r>
                <a14:m>
                  <m:oMath xmlns:m="http://schemas.openxmlformats.org/officeDocument/2006/math">
                    <m:f>
                      <m:fPr>
                        <m:ctrlPr>
                          <a:rPr lang="en-GB" sz="1600" i="1">
                            <a:latin typeface="Cambria Math"/>
                          </a:rPr>
                        </m:ctrlPr>
                      </m:fPr>
                      <m:num>
                        <m:r>
                          <a:rPr lang="en-IE" sz="1600" i="1">
                            <a:latin typeface="Cambria Math"/>
                          </a:rPr>
                          <m:t>ĸ</m:t>
                        </m:r>
                        <m:sSup>
                          <m:sSupPr>
                            <m:ctrlPr>
                              <a:rPr lang="en-GB" sz="1600" i="1">
                                <a:latin typeface="Cambria Math"/>
                              </a:rPr>
                            </m:ctrlPr>
                          </m:sSupPr>
                          <m:e>
                            <m:r>
                              <a:rPr lang="en-IE" sz="1600" i="1">
                                <a:latin typeface="Cambria Math"/>
                              </a:rPr>
                              <m:t>𝑐</m:t>
                            </m:r>
                          </m:e>
                          <m:sup>
                            <m:r>
                              <a:rPr lang="en-IE" sz="1600" i="1">
                                <a:latin typeface="Cambria Math"/>
                              </a:rPr>
                              <m:t>2</m:t>
                            </m:r>
                          </m:sup>
                        </m:sSup>
                      </m:num>
                      <m:den>
                        <m:r>
                          <a:rPr lang="en-IE" sz="1600" i="1">
                            <a:latin typeface="Cambria Math"/>
                          </a:rPr>
                          <m:t>3</m:t>
                        </m:r>
                      </m:den>
                    </m:f>
                    <m:r>
                      <a:rPr lang="en-IE" sz="1600" i="1">
                        <a:latin typeface="Cambria Math"/>
                      </a:rPr>
                      <m:t>𝜌</m:t>
                    </m:r>
                  </m:oMath>
                </a14:m>
                <a:endParaRPr lang="en-GB" sz="1600" dirty="0"/>
              </a:p>
            </p:txBody>
          </p:sp>
        </mc:Choice>
        <mc:Fallback xmlns="">
          <p:sp>
            <p:nvSpPr>
              <p:cNvPr id="5" name="Rectangle 4"/>
              <p:cNvSpPr>
                <a:spLocks noRot="1" noChangeAspect="1" noMove="1" noResize="1" noEditPoints="1" noAdjustHandles="1" noChangeArrowheads="1" noChangeShapeType="1" noTextEdit="1"/>
              </p:cNvSpPr>
              <p:nvPr/>
            </p:nvSpPr>
            <p:spPr>
              <a:xfrm>
                <a:off x="8073948" y="6087712"/>
                <a:ext cx="1026563" cy="484684"/>
              </a:xfrm>
              <a:prstGeom prst="rect">
                <a:avLst/>
              </a:prstGeom>
              <a:blipFill rotWithShape="1">
                <a:blip r:embed="rId4"/>
                <a:stretch>
                  <a:fillRect l="-2959" b="-5063"/>
                </a:stretch>
              </a:blipFill>
            </p:spPr>
            <p:txBody>
              <a:bodyPr/>
              <a:lstStyle/>
              <a:p>
                <a:r>
                  <a:rPr lang="en-GB">
                    <a:noFill/>
                  </a:rPr>
                  <a:t> </a:t>
                </a:r>
              </a:p>
            </p:txBody>
          </p:sp>
        </mc:Fallback>
      </mc:AlternateContent>
    </p:spTree>
    <p:extLst>
      <p:ext uri="{BB962C8B-B14F-4D97-AF65-F5344CB8AC3E}">
        <p14:creationId xmlns:p14="http://schemas.microsoft.com/office/powerpoint/2010/main" val="8077976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C:\Users\coraifeartaigh\Desktop\Docs 12-14\scans\Screenshot 2014-03-10 12.42.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645024"/>
            <a:ext cx="4732784" cy="3212976"/>
          </a:xfrm>
          <a:prstGeom prst="rect">
            <a:avLst/>
          </a:prstGeom>
          <a:noFill/>
          <a:extLst>
            <a:ext uri="{909E8E84-426E-40DD-AFC4-6F175D3DCCD1}">
              <a14:hiddenFill xmlns:a14="http://schemas.microsoft.com/office/drawing/2010/main">
                <a:solidFill>
                  <a:srgbClr val="FFFFFF"/>
                </a:solidFill>
              </a14:hiddenFill>
            </a:ext>
          </a:extLst>
        </p:spPr>
      </p:pic>
      <p:pic>
        <p:nvPicPr>
          <p:cNvPr id="198659" name="Picture 3" descr="C:\Users\coraifeartaigh\Desktop\Docs 12-14\scans\Screenshot 2014-03-10 20.30.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60808"/>
            <a:ext cx="3938116" cy="2853596"/>
          </a:xfrm>
          <a:prstGeom prst="rect">
            <a:avLst/>
          </a:prstGeom>
          <a:noFill/>
          <a:extLst>
            <a:ext uri="{909E8E84-426E-40DD-AFC4-6F175D3DCCD1}">
              <a14:hiddenFill xmlns:a14="http://schemas.microsoft.com/office/drawing/2010/main">
                <a:solidFill>
                  <a:srgbClr val="FFFFFF"/>
                </a:solidFill>
              </a14:hiddenFill>
            </a:ext>
          </a:extLst>
        </p:spPr>
      </p:pic>
      <p:pic>
        <p:nvPicPr>
          <p:cNvPr id="1986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570"/>
            <a:ext cx="5806518"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17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38" y="3789040"/>
            <a:ext cx="3773439" cy="2453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1960" y="-27952"/>
            <a:ext cx="4876800" cy="3837432"/>
          </a:xfrm>
          <a:prstGeom prst="rect">
            <a:avLst/>
          </a:prstGeom>
        </p:spPr>
      </p:pic>
    </p:spTree>
    <p:extLst>
      <p:ext uri="{BB962C8B-B14F-4D97-AF65-F5344CB8AC3E}">
        <p14:creationId xmlns:p14="http://schemas.microsoft.com/office/powerpoint/2010/main" val="110716263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333811" y="620688"/>
            <a:ext cx="6553200" cy="710952"/>
          </a:xfrm>
        </p:spPr>
        <p:txBody>
          <a:bodyPr/>
          <a:lstStyle/>
          <a:p>
            <a:pPr eaLnBrk="1" hangingPunct="1"/>
            <a:r>
              <a:rPr lang="en-IE" sz="3600" dirty="0" smtClean="0"/>
              <a:t>   2.  </a:t>
            </a:r>
            <a:r>
              <a:rPr lang="en-IE" sz="3200" dirty="0" smtClean="0"/>
              <a:t>Einstein-de Sitter model (1932)</a:t>
            </a:r>
            <a:endParaRPr lang="en-GB" sz="3200" dirty="0" smtClean="0"/>
          </a:p>
        </p:txBody>
      </p:sp>
      <p:sp>
        <p:nvSpPr>
          <p:cNvPr id="25603" name="Rectangle 5"/>
          <p:cNvSpPr>
            <a:spLocks noGrp="1" noChangeArrowheads="1"/>
          </p:cNvSpPr>
          <p:nvPr>
            <p:ph idx="1"/>
          </p:nvPr>
        </p:nvSpPr>
        <p:spPr>
          <a:xfrm>
            <a:off x="0" y="1268760"/>
            <a:ext cx="6804248" cy="5480795"/>
          </a:xfrm>
        </p:spPr>
        <p:txBody>
          <a:bodyPr/>
          <a:lstStyle/>
          <a:p>
            <a:pPr marL="0" indent="0" eaLnBrk="1" hangingPunct="1">
              <a:buNone/>
            </a:pPr>
            <a:endParaRPr lang="en-US" sz="2400" dirty="0" smtClean="0"/>
          </a:p>
          <a:p>
            <a:pPr eaLnBrk="1" hangingPunct="1"/>
            <a:r>
              <a:rPr lang="en-US" sz="2000" b="1" dirty="0" smtClean="0"/>
              <a:t>Remove spatial curvature </a:t>
            </a:r>
          </a:p>
          <a:p>
            <a:pPr marL="0" indent="0" eaLnBrk="1" hangingPunct="1">
              <a:buNone/>
            </a:pPr>
            <a:r>
              <a:rPr lang="en-US" sz="1800" i="1" dirty="0" smtClean="0"/>
              <a:t>       Curvature not </a:t>
            </a:r>
            <a:r>
              <a:rPr lang="en-US" sz="1800" i="1" dirty="0"/>
              <a:t>a given in dynamic </a:t>
            </a:r>
            <a:r>
              <a:rPr lang="en-US" sz="1800" i="1" dirty="0" smtClean="0"/>
              <a:t>models (</a:t>
            </a:r>
            <a:r>
              <a:rPr lang="en-US" sz="1800" i="1" dirty="0" err="1"/>
              <a:t>H</a:t>
            </a:r>
            <a:r>
              <a:rPr lang="en-US" sz="1800" i="1" dirty="0" err="1" smtClean="0"/>
              <a:t>eckmann</a:t>
            </a:r>
            <a:r>
              <a:rPr lang="en-US" sz="1800" i="1" dirty="0" smtClean="0"/>
              <a:t>)</a:t>
            </a:r>
            <a:endParaRPr lang="en-US" sz="1800" i="1" dirty="0"/>
          </a:p>
          <a:p>
            <a:pPr marL="0" indent="0" eaLnBrk="1" hangingPunct="1">
              <a:buNone/>
            </a:pPr>
            <a:r>
              <a:rPr lang="en-US" sz="1800" i="1" dirty="0" smtClean="0"/>
              <a:t>       Not observed empirically (Occam’s razor)</a:t>
            </a:r>
          </a:p>
          <a:p>
            <a:pPr marL="0" indent="0" eaLnBrk="1" hangingPunct="1">
              <a:buNone/>
            </a:pPr>
            <a:endParaRPr lang="en-US" sz="2000" i="1" dirty="0" smtClean="0"/>
          </a:p>
          <a:p>
            <a:pPr marL="0" indent="0" eaLnBrk="1" hangingPunct="1">
              <a:buNone/>
            </a:pPr>
            <a:endParaRPr lang="en-US" sz="2000" i="1" dirty="0"/>
          </a:p>
          <a:p>
            <a:pPr eaLnBrk="1" hangingPunct="1"/>
            <a:r>
              <a:rPr lang="en-US" sz="2000" b="1" dirty="0" smtClean="0"/>
              <a:t>Simplest Friedman model</a:t>
            </a:r>
          </a:p>
          <a:p>
            <a:pPr marL="0" indent="0" eaLnBrk="1" hangingPunct="1">
              <a:buNone/>
            </a:pPr>
            <a:r>
              <a:rPr lang="en-US" sz="1800" b="1" dirty="0"/>
              <a:t> </a:t>
            </a:r>
            <a:r>
              <a:rPr lang="en-US" sz="1800" b="1" dirty="0" smtClean="0"/>
              <a:t>     </a:t>
            </a:r>
            <a:r>
              <a:rPr lang="en-US" sz="1800" i="1" dirty="0" smtClean="0"/>
              <a:t>Time-varying </a:t>
            </a:r>
            <a:r>
              <a:rPr lang="en-US" sz="1800" i="1" dirty="0"/>
              <a:t>universe </a:t>
            </a:r>
            <a:r>
              <a:rPr lang="en-US" sz="1800" i="1" dirty="0" smtClean="0"/>
              <a:t>with </a:t>
            </a:r>
            <a:r>
              <a:rPr lang="en-IE" sz="1800" i="1" dirty="0" smtClean="0"/>
              <a:t>λ </a:t>
            </a:r>
            <a:r>
              <a:rPr lang="en-US" sz="1800" i="1" dirty="0"/>
              <a:t>= 0, k </a:t>
            </a:r>
            <a:r>
              <a:rPr lang="en-US" sz="1800" i="1" dirty="0" smtClean="0"/>
              <a:t>= 0, p =0</a:t>
            </a:r>
            <a:endParaRPr lang="en-US" sz="1800" dirty="0" smtClean="0"/>
          </a:p>
          <a:p>
            <a:pPr marL="0" indent="0" eaLnBrk="1" hangingPunct="1">
              <a:buNone/>
            </a:pPr>
            <a:r>
              <a:rPr lang="en-US" sz="1800" i="1" dirty="0" smtClean="0"/>
              <a:t>      Estimate of density : </a:t>
            </a:r>
            <a:r>
              <a:rPr lang="en-IE" sz="1800" i="1" dirty="0" smtClean="0"/>
              <a:t>ρ =10</a:t>
            </a:r>
            <a:r>
              <a:rPr lang="en-IE" sz="1800" i="1" baseline="30000" dirty="0" smtClean="0"/>
              <a:t>-28</a:t>
            </a:r>
            <a:r>
              <a:rPr lang="en-IE" sz="1800" i="1" dirty="0" smtClean="0"/>
              <a:t> g/cm</a:t>
            </a:r>
            <a:r>
              <a:rPr lang="en-IE" sz="1800" i="1" baseline="30000" dirty="0" smtClean="0"/>
              <a:t>3</a:t>
            </a:r>
            <a:r>
              <a:rPr lang="en-IE" sz="1800" i="1" dirty="0" smtClean="0"/>
              <a:t> </a:t>
            </a:r>
          </a:p>
          <a:p>
            <a:pPr marL="0" indent="0" eaLnBrk="1" hangingPunct="1">
              <a:buNone/>
            </a:pPr>
            <a:endParaRPr lang="en-US" sz="2000" b="1" u="sng" dirty="0" smtClean="0"/>
          </a:p>
          <a:p>
            <a:pPr eaLnBrk="1" hangingPunct="1"/>
            <a:r>
              <a:rPr lang="en-US" sz="2000" b="1" u="sng" dirty="0" smtClean="0"/>
              <a:t>Becomes standard model</a:t>
            </a:r>
            <a:r>
              <a:rPr lang="en-US" sz="2400" b="1" u="sng" dirty="0" smtClean="0"/>
              <a:t> </a:t>
            </a:r>
          </a:p>
          <a:p>
            <a:pPr marL="0" indent="0" eaLnBrk="1" hangingPunct="1">
              <a:buNone/>
            </a:pPr>
            <a:r>
              <a:rPr lang="en-US" sz="2400" i="1" dirty="0" smtClean="0"/>
              <a:t>    </a:t>
            </a:r>
            <a:r>
              <a:rPr lang="en-US" sz="1800" i="1" dirty="0" smtClean="0"/>
              <a:t>Despite </a:t>
            </a:r>
            <a:r>
              <a:rPr lang="en-US" sz="1800" i="1" dirty="0"/>
              <a:t>high density of matter, age problem </a:t>
            </a:r>
          </a:p>
          <a:p>
            <a:pPr marL="0" indent="0" eaLnBrk="1" hangingPunct="1">
              <a:buNone/>
            </a:pPr>
            <a:r>
              <a:rPr lang="en-US" sz="1800" i="1" dirty="0"/>
              <a:t>    </a:t>
            </a:r>
            <a:r>
              <a:rPr lang="en-US" sz="1800" i="1" dirty="0" smtClean="0"/>
              <a:t>Time </a:t>
            </a:r>
            <a:r>
              <a:rPr lang="en-US" sz="1800" i="1" dirty="0"/>
              <a:t>evolution not </a:t>
            </a:r>
            <a:r>
              <a:rPr lang="en-US" sz="1800" i="1" dirty="0" smtClean="0"/>
              <a:t>considered</a:t>
            </a:r>
          </a:p>
          <a:p>
            <a:pPr marL="0" indent="0" eaLnBrk="1" hangingPunct="1">
              <a:buNone/>
            </a:pPr>
            <a:r>
              <a:rPr lang="en-US" sz="1800" i="1" dirty="0" smtClean="0"/>
              <a:t> </a:t>
            </a:r>
            <a:endParaRPr lang="en-US" sz="2400" b="1" u="sng" dirty="0" smtClean="0"/>
          </a:p>
          <a:p>
            <a:pPr eaLnBrk="1" hangingPunct="1"/>
            <a:r>
              <a:rPr lang="en-US" sz="2000" b="1" dirty="0" smtClean="0"/>
              <a:t>Longer version with time evolution (Einstein 1933)</a:t>
            </a:r>
          </a:p>
          <a:p>
            <a:pPr marL="0" indent="0" eaLnBrk="1" hangingPunct="1">
              <a:buNone/>
            </a:pPr>
            <a:r>
              <a:rPr lang="en-US" sz="2000" b="1" i="1" dirty="0" smtClean="0"/>
              <a:t>      </a:t>
            </a:r>
            <a:endParaRPr lang="en-US" sz="2000" i="1" dirty="0"/>
          </a:p>
          <a:p>
            <a:pPr marL="0" indent="0" eaLnBrk="1" hangingPunct="1">
              <a:buNone/>
            </a:pPr>
            <a:endParaRPr lang="en-US" sz="2400" b="1" i="1" dirty="0" smtClean="0"/>
          </a:p>
          <a:p>
            <a:pPr eaLnBrk="1" hangingPunct="1">
              <a:buNone/>
            </a:pPr>
            <a:r>
              <a:rPr lang="en-IE" sz="2000" b="1" i="1" dirty="0" smtClean="0"/>
              <a:t>	</a:t>
            </a:r>
          </a:p>
        </p:txBody>
      </p:sp>
      <p:pic>
        <p:nvPicPr>
          <p:cNvPr id="155653" name="Picture 5" descr="http://www.aip.org/history/einstein/images/ae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772816"/>
            <a:ext cx="2175668" cy="2079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rotWithShape="1">
          <a:blip r:embed="rId3"/>
          <a:srcRect l="43095" t="54324" r="33777" b="37024"/>
          <a:stretch/>
        </p:blipFill>
        <p:spPr bwMode="auto">
          <a:xfrm>
            <a:off x="4973889" y="4081855"/>
            <a:ext cx="1597915" cy="571281"/>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4"/>
          <a:srcRect l="51414" t="45898" r="35441" b="46337"/>
          <a:stretch/>
        </p:blipFill>
        <p:spPr bwMode="auto">
          <a:xfrm>
            <a:off x="5436096" y="4846488"/>
            <a:ext cx="898859" cy="454720"/>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5"/>
          <a:srcRect l="29565" t="55426" r="30580" b="36840"/>
          <a:stretch/>
        </p:blipFill>
        <p:spPr bwMode="auto">
          <a:xfrm>
            <a:off x="1188408" y="2914749"/>
            <a:ext cx="2879536" cy="370235"/>
          </a:xfrm>
          <a:prstGeom prst="rect">
            <a:avLst/>
          </a:prstGeom>
          <a:ln>
            <a:noFill/>
          </a:ln>
          <a:extLst>
            <a:ext uri="{53640926-AAD7-44D8-BBD7-CCE9431645EC}">
              <a14:shadowObscured xmlns:a14="http://schemas.microsoft.com/office/drawing/2010/main"/>
            </a:ext>
          </a:extLst>
        </p:spPr>
      </p:pic>
      <p:pic>
        <p:nvPicPr>
          <p:cNvPr id="9" name="Picture 8" descr="C:\Users\coraifeartaigh\Desktop\EdS\figures\fig 2a.jpe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48713" y="4221088"/>
            <a:ext cx="1776095" cy="2295525"/>
          </a:xfrm>
          <a:prstGeom prst="rect">
            <a:avLst/>
          </a:prstGeom>
          <a:noFill/>
          <a:ln>
            <a:noFill/>
          </a:ln>
        </p:spPr>
      </p:pic>
    </p:spTree>
    <p:extLst>
      <p:ext uri="{BB962C8B-B14F-4D97-AF65-F5344CB8AC3E}">
        <p14:creationId xmlns:p14="http://schemas.microsoft.com/office/powerpoint/2010/main" val="371195197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547664" y="404664"/>
            <a:ext cx="5904656" cy="1143000"/>
          </a:xfrm>
        </p:spPr>
        <p:txBody>
          <a:bodyPr/>
          <a:lstStyle/>
          <a:p>
            <a:pPr eaLnBrk="1" hangingPunct="1"/>
            <a:r>
              <a:rPr lang="en-IE" sz="3200" dirty="0" smtClean="0"/>
              <a:t>IV    The ‘big bang’ model (1931)</a:t>
            </a:r>
            <a:endParaRPr lang="en-GB" sz="3200" dirty="0" smtClean="0"/>
          </a:p>
        </p:txBody>
      </p:sp>
      <p:sp>
        <p:nvSpPr>
          <p:cNvPr id="25603" name="Rectangle 5"/>
          <p:cNvSpPr>
            <a:spLocks noGrp="1" noChangeArrowheads="1"/>
          </p:cNvSpPr>
          <p:nvPr>
            <p:ph type="body" sz="half" idx="2"/>
          </p:nvPr>
        </p:nvSpPr>
        <p:spPr>
          <a:xfrm>
            <a:off x="107504" y="2060848"/>
            <a:ext cx="5918148" cy="2760697"/>
          </a:xfrm>
        </p:spPr>
        <p:txBody>
          <a:bodyPr/>
          <a:lstStyle/>
          <a:p>
            <a:pPr eaLnBrk="1" hangingPunct="1"/>
            <a:r>
              <a:rPr lang="en-US" sz="2400" dirty="0" smtClean="0"/>
              <a:t>Infant </a:t>
            </a:r>
            <a:r>
              <a:rPr lang="en-US" sz="2400" i="1" dirty="0" smtClean="0"/>
              <a:t>U </a:t>
            </a:r>
            <a:r>
              <a:rPr lang="en-US" sz="2400" dirty="0" smtClean="0"/>
              <a:t> concentrated in tiny volume</a:t>
            </a:r>
          </a:p>
          <a:p>
            <a:pPr eaLnBrk="1" hangingPunct="1">
              <a:buFontTx/>
              <a:buNone/>
            </a:pPr>
            <a:endParaRPr lang="en-US" sz="2400" dirty="0" smtClean="0"/>
          </a:p>
          <a:p>
            <a:pPr eaLnBrk="1" hangingPunct="1"/>
            <a:r>
              <a:rPr lang="en-US" sz="2400" dirty="0" smtClean="0"/>
              <a:t>Extremely dense, hot </a:t>
            </a:r>
          </a:p>
          <a:p>
            <a:pPr eaLnBrk="1" hangingPunct="1">
              <a:buFontTx/>
              <a:buNone/>
            </a:pPr>
            <a:endParaRPr lang="en-US" sz="2400" dirty="0" smtClean="0"/>
          </a:p>
          <a:p>
            <a:pPr eaLnBrk="1" hangingPunct="1"/>
            <a:r>
              <a:rPr lang="en-US" sz="2400" dirty="0" smtClean="0"/>
              <a:t>Expanding and cooling ever since</a:t>
            </a:r>
            <a:r>
              <a:rPr lang="en-IE" sz="2000" dirty="0" smtClean="0"/>
              <a:t>	</a:t>
            </a:r>
          </a:p>
        </p:txBody>
      </p:sp>
      <p:sp>
        <p:nvSpPr>
          <p:cNvPr id="6" name="TextBox 5"/>
          <p:cNvSpPr txBox="1"/>
          <p:nvPr/>
        </p:nvSpPr>
        <p:spPr>
          <a:xfrm>
            <a:off x="91489" y="5554773"/>
            <a:ext cx="4127872" cy="461665"/>
          </a:xfrm>
          <a:prstGeom prst="rect">
            <a:avLst/>
          </a:prstGeom>
          <a:noFill/>
        </p:spPr>
        <p:txBody>
          <a:bodyPr wrap="square" rtlCol="0">
            <a:spAutoFit/>
          </a:bodyPr>
          <a:lstStyle/>
          <a:p>
            <a:r>
              <a:rPr lang="en-GB" b="1" i="1" u="sng" dirty="0" smtClean="0"/>
              <a:t>Wrong age  (Hubble constant</a:t>
            </a:r>
            <a:r>
              <a:rPr lang="en-GB" b="1" i="1" dirty="0" smtClean="0"/>
              <a:t>)</a:t>
            </a:r>
          </a:p>
        </p:txBody>
      </p:sp>
      <p:pic>
        <p:nvPicPr>
          <p:cNvPr id="96258" name="Picture 2" descr="C:\Documents and Settings\coraifeartaigh\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5882" y="1831112"/>
            <a:ext cx="2991125" cy="299043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927926" y="5370108"/>
            <a:ext cx="4167036" cy="830997"/>
          </a:xfrm>
          <a:prstGeom prst="rect">
            <a:avLst/>
          </a:prstGeom>
        </p:spPr>
        <p:txBody>
          <a:bodyPr wrap="square">
            <a:spAutoFit/>
          </a:bodyPr>
          <a:lstStyle/>
          <a:p>
            <a:r>
              <a:rPr lang="en-IE" dirty="0" smtClean="0"/>
              <a:t>	</a:t>
            </a:r>
            <a:r>
              <a:rPr lang="en-IE" u="sng" dirty="0" smtClean="0"/>
              <a:t>Singularity </a:t>
            </a:r>
            <a:r>
              <a:rPr lang="en-IE" u="sng" dirty="0"/>
              <a:t>problem    </a:t>
            </a:r>
            <a:endParaRPr lang="en-IE" i="1" u="sng" dirty="0"/>
          </a:p>
          <a:p>
            <a:r>
              <a:rPr lang="en-IE" dirty="0">
                <a:cs typeface="Times New Roman" pitchFamily="18" charset="0"/>
              </a:rPr>
              <a:t> </a:t>
            </a:r>
            <a:r>
              <a:rPr lang="en-IE" dirty="0" smtClean="0">
                <a:cs typeface="Times New Roman" pitchFamily="18" charset="0"/>
              </a:rPr>
              <a:t>    </a:t>
            </a:r>
            <a:r>
              <a:rPr lang="en-GB" dirty="0" smtClean="0">
                <a:cs typeface="Times New Roman" pitchFamily="18" charset="0"/>
              </a:rPr>
              <a:t>∞</a:t>
            </a:r>
            <a:r>
              <a:rPr lang="en-IE" dirty="0" smtClean="0">
                <a:cs typeface="Times New Roman" pitchFamily="18" charset="0"/>
              </a:rPr>
              <a:t> </a:t>
            </a:r>
            <a:r>
              <a:rPr lang="en-IE" dirty="0">
                <a:cs typeface="Times New Roman" pitchFamily="18" charset="0"/>
              </a:rPr>
              <a:t>density, </a:t>
            </a:r>
            <a:r>
              <a:rPr lang="en-GB" dirty="0">
                <a:cs typeface="Times New Roman" pitchFamily="18" charset="0"/>
              </a:rPr>
              <a:t>∞</a:t>
            </a:r>
            <a:r>
              <a:rPr lang="en-IE" dirty="0">
                <a:cs typeface="Times New Roman" pitchFamily="18" charset="0"/>
              </a:rPr>
              <a:t> </a:t>
            </a:r>
            <a:r>
              <a:rPr lang="en-IE" dirty="0" smtClean="0">
                <a:cs typeface="Times New Roman" pitchFamily="18" charset="0"/>
              </a:rPr>
              <a:t>temp</a:t>
            </a:r>
            <a:r>
              <a:rPr lang="en-IE" i="1" dirty="0" smtClean="0"/>
              <a:t> </a:t>
            </a:r>
            <a:r>
              <a:rPr lang="en-IE" dirty="0"/>
              <a:t>at </a:t>
            </a:r>
            <a:r>
              <a:rPr lang="en-IE" i="1" dirty="0"/>
              <a:t>t</a:t>
            </a:r>
            <a:r>
              <a:rPr lang="en-IE" dirty="0"/>
              <a:t> = 0 ?</a:t>
            </a:r>
            <a:endParaRPr lang="en-GB" sz="2800" b="1" i="1" dirty="0"/>
          </a:p>
        </p:txBody>
      </p:sp>
      <p:sp>
        <p:nvSpPr>
          <p:cNvPr id="2" name="TextBox 1"/>
          <p:cNvSpPr txBox="1"/>
          <p:nvPr/>
        </p:nvSpPr>
        <p:spPr>
          <a:xfrm>
            <a:off x="91489" y="4821545"/>
            <a:ext cx="5440913" cy="461665"/>
          </a:xfrm>
          <a:prstGeom prst="rect">
            <a:avLst/>
          </a:prstGeom>
          <a:noFill/>
        </p:spPr>
        <p:txBody>
          <a:bodyPr wrap="none" rtlCol="0">
            <a:spAutoFit/>
          </a:bodyPr>
          <a:lstStyle/>
          <a:p>
            <a:r>
              <a:rPr lang="en-GB" b="1" i="1" u="sng" dirty="0" smtClean="0"/>
              <a:t>Where do the laws of physics come from?</a:t>
            </a:r>
            <a:endParaRPr lang="en-GB" b="1" i="1"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217372" y="608385"/>
            <a:ext cx="7191409" cy="762000"/>
          </a:xfrm>
        </p:spPr>
        <p:txBody>
          <a:bodyPr/>
          <a:lstStyle/>
          <a:p>
            <a:pPr eaLnBrk="1" hangingPunct="1"/>
            <a:r>
              <a:rPr lang="en-IE" sz="3200" dirty="0"/>
              <a:t> </a:t>
            </a:r>
            <a:r>
              <a:rPr lang="en-IE" sz="3200" dirty="0" smtClean="0"/>
              <a:t>Cosmic prediction I: Black Holes   </a:t>
            </a:r>
            <a:endParaRPr lang="en-US" sz="3200" dirty="0" smtClean="0"/>
          </a:p>
        </p:txBody>
      </p:sp>
      <p:sp>
        <p:nvSpPr>
          <p:cNvPr id="28675" name="Rectangle 3"/>
          <p:cNvSpPr>
            <a:spLocks noGrp="1" noChangeArrowheads="1"/>
          </p:cNvSpPr>
          <p:nvPr>
            <p:ph type="body" idx="1"/>
          </p:nvPr>
        </p:nvSpPr>
        <p:spPr>
          <a:xfrm>
            <a:off x="27181" y="1151036"/>
            <a:ext cx="6500495" cy="5878363"/>
          </a:xfrm>
        </p:spPr>
        <p:txBody>
          <a:bodyPr/>
          <a:lstStyle/>
          <a:p>
            <a:pPr marL="0" indent="0" eaLnBrk="1" hangingPunct="1">
              <a:buNone/>
            </a:pPr>
            <a:endParaRPr lang="en-IE" sz="2000" b="1" dirty="0" smtClean="0"/>
          </a:p>
          <a:p>
            <a:pPr eaLnBrk="1" hangingPunct="1"/>
            <a:r>
              <a:rPr lang="en-IE" sz="2000" b="1" dirty="0" smtClean="0"/>
              <a:t>Schwarzschild (1916)</a:t>
            </a:r>
          </a:p>
          <a:p>
            <a:pPr marL="0" indent="0" eaLnBrk="1" hangingPunct="1">
              <a:buNone/>
            </a:pPr>
            <a:r>
              <a:rPr lang="en-IE" sz="2000" i="1" dirty="0" smtClean="0"/>
              <a:t>      </a:t>
            </a:r>
            <a:r>
              <a:rPr lang="en-IE" sz="1800" i="1" dirty="0"/>
              <a:t>Exact solution for the field equations</a:t>
            </a:r>
          </a:p>
          <a:p>
            <a:pPr marL="0" indent="0" eaLnBrk="1" hangingPunct="1">
              <a:buNone/>
            </a:pPr>
            <a:r>
              <a:rPr lang="en-IE" sz="1800" i="1" dirty="0" smtClean="0"/>
              <a:t>      Body of spherical symmetry</a:t>
            </a:r>
          </a:p>
          <a:p>
            <a:pPr marL="0" indent="0" eaLnBrk="1" hangingPunct="1">
              <a:buNone/>
            </a:pPr>
            <a:r>
              <a:rPr lang="en-IE" sz="1800" i="1" dirty="0" smtClean="0"/>
              <a:t>            </a:t>
            </a:r>
            <a:endParaRPr lang="en-IE" sz="1800" b="1" dirty="0"/>
          </a:p>
          <a:p>
            <a:pPr eaLnBrk="1" hangingPunct="1"/>
            <a:r>
              <a:rPr lang="en-IE" sz="2000" b="1" dirty="0" smtClean="0"/>
              <a:t>Enigma</a:t>
            </a:r>
          </a:p>
          <a:p>
            <a:pPr marL="0" indent="0" eaLnBrk="1" hangingPunct="1">
              <a:buNone/>
            </a:pPr>
            <a:r>
              <a:rPr lang="en-IE" sz="2000" i="1" dirty="0" smtClean="0"/>
              <a:t>      </a:t>
            </a:r>
            <a:r>
              <a:rPr lang="en-IE" sz="1800" i="1" dirty="0" smtClean="0"/>
              <a:t>Solution </a:t>
            </a:r>
            <a:r>
              <a:rPr lang="en-IE" sz="1800" i="1" dirty="0"/>
              <a:t>becomes singular </a:t>
            </a:r>
            <a:r>
              <a:rPr lang="en-IE" sz="1800" i="1" dirty="0" smtClean="0"/>
              <a:t>at </a:t>
            </a:r>
            <a:r>
              <a:rPr lang="en-GB" sz="1800" i="1" dirty="0" smtClean="0"/>
              <a:t>r </a:t>
            </a:r>
            <a:r>
              <a:rPr lang="en-GB" sz="1800" i="1" dirty="0"/>
              <a:t>= </a:t>
            </a:r>
            <a:r>
              <a:rPr lang="en-GB" sz="1800" i="1" dirty="0" smtClean="0"/>
              <a:t>2GM/c</a:t>
            </a:r>
            <a:r>
              <a:rPr lang="en-GB" sz="1800" i="1" baseline="30000" dirty="0" smtClean="0"/>
              <a:t>2</a:t>
            </a:r>
            <a:endParaRPr lang="en-IE" sz="1800" i="1" dirty="0" smtClean="0"/>
          </a:p>
          <a:p>
            <a:pPr marL="0" indent="0" eaLnBrk="1" hangingPunct="1">
              <a:buNone/>
            </a:pPr>
            <a:r>
              <a:rPr lang="en-IE" sz="1800" i="1" dirty="0" smtClean="0"/>
              <a:t>      Space closed up around mass?</a:t>
            </a:r>
            <a:endParaRPr lang="en-IE" sz="1800" i="1" dirty="0"/>
          </a:p>
          <a:p>
            <a:pPr marL="0" indent="0" eaLnBrk="1" hangingPunct="1">
              <a:buNone/>
            </a:pPr>
            <a:endParaRPr lang="en-IE" sz="2000" b="1" dirty="0"/>
          </a:p>
          <a:p>
            <a:pPr eaLnBrk="1" hangingPunct="1"/>
            <a:r>
              <a:rPr lang="en-IE" sz="2000" b="1" dirty="0" smtClean="0"/>
              <a:t>Rejected</a:t>
            </a:r>
          </a:p>
          <a:p>
            <a:pPr marL="0" indent="0" eaLnBrk="1" hangingPunct="1">
              <a:buNone/>
            </a:pPr>
            <a:r>
              <a:rPr lang="en-IE" sz="2000" b="1" i="1" dirty="0"/>
              <a:t> </a:t>
            </a:r>
            <a:r>
              <a:rPr lang="en-IE" sz="2000" b="1" i="1" dirty="0" smtClean="0"/>
              <a:t>     </a:t>
            </a:r>
            <a:r>
              <a:rPr lang="en-IE" sz="1800" i="1" dirty="0" smtClean="0"/>
              <a:t>Co-ordinate problem (</a:t>
            </a:r>
            <a:r>
              <a:rPr lang="en-IE" sz="1800" i="1" dirty="0"/>
              <a:t>E</a:t>
            </a:r>
            <a:r>
              <a:rPr lang="en-IE" sz="1800" i="1" dirty="0" smtClean="0"/>
              <a:t>ddington)</a:t>
            </a:r>
          </a:p>
          <a:p>
            <a:pPr marL="0" indent="0" eaLnBrk="1" hangingPunct="1">
              <a:buNone/>
            </a:pPr>
            <a:r>
              <a:rPr lang="en-IE" sz="1800" b="1" i="1" dirty="0" smtClean="0"/>
              <a:t>      </a:t>
            </a:r>
            <a:r>
              <a:rPr lang="en-IE" sz="1800" i="1" dirty="0" smtClean="0"/>
              <a:t>Prevented by internal pressure (Einstein 1922)</a:t>
            </a:r>
            <a:endParaRPr lang="en-IE" sz="1800" dirty="0" smtClean="0"/>
          </a:p>
          <a:p>
            <a:pPr marL="0" indent="0" eaLnBrk="1" hangingPunct="1">
              <a:buNone/>
            </a:pPr>
            <a:endParaRPr lang="en-IE" sz="2000" b="1" dirty="0" smtClean="0"/>
          </a:p>
          <a:p>
            <a:pPr eaLnBrk="1" hangingPunct="1"/>
            <a:r>
              <a:rPr lang="en-IE" sz="2000" b="1" dirty="0" smtClean="0"/>
              <a:t>Physical reality?</a:t>
            </a:r>
          </a:p>
          <a:p>
            <a:pPr marL="0" indent="0" eaLnBrk="1" hangingPunct="1">
              <a:buNone/>
            </a:pPr>
            <a:r>
              <a:rPr lang="en-IE" sz="1800" i="1" dirty="0" smtClean="0"/>
              <a:t>       Collapse of sun</a:t>
            </a:r>
            <a:r>
              <a:rPr lang="en-IE" sz="1800" i="1" dirty="0"/>
              <a:t>? Anderson (UCG</a:t>
            </a:r>
            <a:r>
              <a:rPr lang="en-IE" sz="1800" i="1" dirty="0" smtClean="0"/>
              <a:t>)</a:t>
            </a:r>
          </a:p>
          <a:p>
            <a:pPr marL="0" indent="0" eaLnBrk="1" hangingPunct="1">
              <a:buNone/>
            </a:pPr>
            <a:r>
              <a:rPr lang="en-IE" sz="1800" i="1" dirty="0" smtClean="0"/>
              <a:t>       Collapse of large stellar ensemble : Lodge (Oxford)</a:t>
            </a:r>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8" name="Picture 7" descr="http://hendrix2.uoregon.edu/~imamura/123/lecture-2/bh_structure.gif"/>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666357"/>
            <a:ext cx="2977441" cy="2167855"/>
          </a:xfrm>
          <a:prstGeom prst="rect">
            <a:avLst/>
          </a:prstGeom>
          <a:noFill/>
          <a:ln>
            <a:noFill/>
          </a:ln>
        </p:spPr>
      </p:pic>
      <p:sp>
        <p:nvSpPr>
          <p:cNvPr id="4" name="TextBox 3"/>
          <p:cNvSpPr txBox="1"/>
          <p:nvPr/>
        </p:nvSpPr>
        <p:spPr>
          <a:xfrm>
            <a:off x="6076624" y="4005309"/>
            <a:ext cx="2912977" cy="338554"/>
          </a:xfrm>
          <a:prstGeom prst="rect">
            <a:avLst/>
          </a:prstGeom>
          <a:noFill/>
        </p:spPr>
        <p:txBody>
          <a:bodyPr wrap="none" rtlCol="0">
            <a:spAutoFit/>
          </a:bodyPr>
          <a:lstStyle/>
          <a:p>
            <a:r>
              <a:rPr lang="en-GB" sz="1600" dirty="0"/>
              <a:t>Karl Schwarzschild (1873–1916)</a:t>
            </a:r>
          </a:p>
        </p:txBody>
      </p:sp>
      <p:pic>
        <p:nvPicPr>
          <p:cNvPr id="11" name="Picture 10" descr="Schwarzschild.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0272" y="1628800"/>
            <a:ext cx="1872208" cy="2088232"/>
          </a:xfrm>
          <a:prstGeom prst="rect">
            <a:avLst/>
          </a:prstGeom>
          <a:noFill/>
          <a:ln>
            <a:noFill/>
          </a:ln>
        </p:spPr>
      </p:pic>
    </p:spTree>
    <p:extLst>
      <p:ext uri="{BB962C8B-B14F-4D97-AF65-F5344CB8AC3E}">
        <p14:creationId xmlns:p14="http://schemas.microsoft.com/office/powerpoint/2010/main" val="36701698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309738" y="608385"/>
            <a:ext cx="7191409" cy="762000"/>
          </a:xfrm>
        </p:spPr>
        <p:txBody>
          <a:bodyPr/>
          <a:lstStyle/>
          <a:p>
            <a:pPr eaLnBrk="1" hangingPunct="1"/>
            <a:r>
              <a:rPr lang="en-IE" sz="3200" dirty="0"/>
              <a:t> </a:t>
            </a:r>
            <a:r>
              <a:rPr lang="en-IE" sz="3200" dirty="0" smtClean="0"/>
              <a:t> The physics of black </a:t>
            </a:r>
            <a:r>
              <a:rPr lang="en-IE" sz="3200" dirty="0"/>
              <a:t>h</a:t>
            </a:r>
            <a:r>
              <a:rPr lang="en-IE" sz="3200" dirty="0" smtClean="0"/>
              <a:t>oles   </a:t>
            </a:r>
            <a:endParaRPr lang="en-US" sz="3200" dirty="0" smtClean="0"/>
          </a:p>
        </p:txBody>
      </p:sp>
      <p:sp>
        <p:nvSpPr>
          <p:cNvPr id="28675" name="Rectangle 3"/>
          <p:cNvSpPr>
            <a:spLocks noGrp="1" noChangeArrowheads="1"/>
          </p:cNvSpPr>
          <p:nvPr>
            <p:ph type="body" idx="1"/>
          </p:nvPr>
        </p:nvSpPr>
        <p:spPr>
          <a:xfrm>
            <a:off x="27181" y="1151036"/>
            <a:ext cx="6500495" cy="5878363"/>
          </a:xfrm>
        </p:spPr>
        <p:txBody>
          <a:bodyPr/>
          <a:lstStyle/>
          <a:p>
            <a:pPr marL="0" indent="0" eaLnBrk="1" hangingPunct="1">
              <a:buNone/>
            </a:pPr>
            <a:endParaRPr lang="en-IE" sz="2000" b="1" dirty="0" smtClean="0"/>
          </a:p>
          <a:p>
            <a:pPr eaLnBrk="1" hangingPunct="1"/>
            <a:r>
              <a:rPr lang="en-IE" sz="2000" b="1" dirty="0"/>
              <a:t>Chandrasekhar (</a:t>
            </a:r>
            <a:r>
              <a:rPr lang="en-IE" sz="2000" b="1" dirty="0" smtClean="0"/>
              <a:t>1931)</a:t>
            </a:r>
            <a:endParaRPr lang="en-IE" sz="2000" b="1" dirty="0"/>
          </a:p>
          <a:p>
            <a:pPr marL="0" indent="0" eaLnBrk="1" hangingPunct="1">
              <a:buNone/>
            </a:pPr>
            <a:r>
              <a:rPr lang="en-IE" sz="2000" i="1" dirty="0" smtClean="0"/>
              <a:t>     </a:t>
            </a:r>
            <a:r>
              <a:rPr lang="en-IE" sz="1800" i="1" dirty="0" smtClean="0"/>
              <a:t>The physics of white dwarf stars (quantum degeneracy)</a:t>
            </a:r>
          </a:p>
          <a:p>
            <a:pPr marL="0" indent="0" eaLnBrk="1" hangingPunct="1">
              <a:buNone/>
            </a:pPr>
            <a:r>
              <a:rPr lang="en-IE" sz="1800" i="1" dirty="0" smtClean="0"/>
              <a:t>     SR: collapse to infinite density for </a:t>
            </a:r>
            <a:r>
              <a:rPr lang="en-IE" sz="1800" i="1" dirty="0"/>
              <a:t>M  &gt; </a:t>
            </a:r>
            <a:r>
              <a:rPr lang="en-GB" sz="1800" dirty="0"/>
              <a:t>1.4 </a:t>
            </a:r>
            <a:r>
              <a:rPr lang="en-GB" sz="1800" i="1" dirty="0"/>
              <a:t>M</a:t>
            </a:r>
            <a:r>
              <a:rPr lang="en-GB" sz="1800" baseline="-25000" dirty="0" smtClean="0"/>
              <a:t>☉</a:t>
            </a:r>
            <a:r>
              <a:rPr lang="en-IE" sz="1800" i="1" dirty="0" smtClean="0"/>
              <a:t> </a:t>
            </a:r>
          </a:p>
          <a:p>
            <a:pPr marL="0" indent="0" eaLnBrk="1" hangingPunct="1">
              <a:buNone/>
            </a:pPr>
            <a:r>
              <a:rPr lang="en-IE" sz="1800" i="1" dirty="0" smtClean="0"/>
              <a:t>     Rejected </a:t>
            </a:r>
            <a:r>
              <a:rPr lang="en-IE" sz="1800" i="1" dirty="0"/>
              <a:t>by Eddington, community</a:t>
            </a:r>
            <a:r>
              <a:rPr lang="en-IE" sz="1800" i="1" dirty="0" smtClean="0"/>
              <a:t>   </a:t>
            </a:r>
            <a:endParaRPr lang="en-IE" sz="1800" i="1" dirty="0"/>
          </a:p>
          <a:p>
            <a:pPr marL="0" indent="0" eaLnBrk="1" hangingPunct="1">
              <a:buNone/>
            </a:pPr>
            <a:endParaRPr lang="en-IE" sz="2000" b="1" dirty="0"/>
          </a:p>
          <a:p>
            <a:pPr eaLnBrk="1" hangingPunct="1"/>
            <a:r>
              <a:rPr lang="en-IE" sz="2000" b="1" dirty="0" smtClean="0"/>
              <a:t>Oppenheimer (1939,40)</a:t>
            </a:r>
          </a:p>
          <a:p>
            <a:pPr marL="0" indent="0" eaLnBrk="1" hangingPunct="1">
              <a:buNone/>
            </a:pPr>
            <a:r>
              <a:rPr lang="en-IE" sz="2000" b="1" i="1" dirty="0"/>
              <a:t> </a:t>
            </a:r>
            <a:r>
              <a:rPr lang="en-IE" sz="2000" b="1" i="1" dirty="0" smtClean="0"/>
              <a:t>    </a:t>
            </a:r>
            <a:r>
              <a:rPr lang="en-IE" sz="2000" i="1" dirty="0" smtClean="0"/>
              <a:t>GR:</a:t>
            </a:r>
            <a:r>
              <a:rPr lang="en-IE" sz="1800" i="1" dirty="0"/>
              <a:t> </a:t>
            </a:r>
            <a:r>
              <a:rPr lang="en-IE" sz="1800" i="1" dirty="0" smtClean="0"/>
              <a:t>Continued stellar collapse for </a:t>
            </a:r>
            <a:r>
              <a:rPr lang="en-IE" sz="1800" i="1" dirty="0"/>
              <a:t>M </a:t>
            </a:r>
            <a:r>
              <a:rPr lang="en-IE" sz="1800" i="1" dirty="0" smtClean="0"/>
              <a:t>&gt;</a:t>
            </a:r>
            <a:r>
              <a:rPr lang="en-GB" sz="1800" dirty="0"/>
              <a:t>3 </a:t>
            </a:r>
            <a:r>
              <a:rPr lang="en-GB" sz="1800" i="1" dirty="0"/>
              <a:t>M</a:t>
            </a:r>
            <a:r>
              <a:rPr lang="en-GB" sz="1800" baseline="-25000" dirty="0"/>
              <a:t>☉</a:t>
            </a:r>
            <a:r>
              <a:rPr lang="en-IE" sz="1800" i="1" dirty="0"/>
              <a:t> </a:t>
            </a:r>
            <a:endParaRPr lang="en-IE" sz="1800" i="1" dirty="0" smtClean="0"/>
          </a:p>
          <a:p>
            <a:pPr marL="0" indent="0" eaLnBrk="1" hangingPunct="1">
              <a:buNone/>
            </a:pPr>
            <a:r>
              <a:rPr lang="en-IE" sz="1800" b="1" i="1" dirty="0" smtClean="0"/>
              <a:t>     </a:t>
            </a:r>
            <a:r>
              <a:rPr lang="en-IE" sz="1800" i="1" dirty="0" smtClean="0"/>
              <a:t>Rejected by Einstein (1939)</a:t>
            </a:r>
            <a:endParaRPr lang="en-IE" sz="1800" dirty="0" smtClean="0"/>
          </a:p>
          <a:p>
            <a:pPr marL="0" indent="0" eaLnBrk="1" hangingPunct="1">
              <a:buNone/>
            </a:pPr>
            <a:endParaRPr lang="en-IE" sz="2000" b="1" dirty="0" smtClean="0"/>
          </a:p>
          <a:p>
            <a:pPr eaLnBrk="1" hangingPunct="1"/>
            <a:r>
              <a:rPr lang="en-IE" sz="2000" b="1" dirty="0" smtClean="0"/>
              <a:t>Wheeler, Thorne, </a:t>
            </a:r>
            <a:r>
              <a:rPr lang="en-IE" sz="2000" b="1" dirty="0" err="1" smtClean="0"/>
              <a:t>Zeldovitch</a:t>
            </a:r>
            <a:r>
              <a:rPr lang="en-IE" sz="2000" b="1" dirty="0" smtClean="0"/>
              <a:t> (1960s)</a:t>
            </a:r>
          </a:p>
          <a:p>
            <a:pPr marL="0" indent="0" eaLnBrk="1" hangingPunct="1">
              <a:buNone/>
            </a:pPr>
            <a:r>
              <a:rPr lang="en-IE" sz="1800" i="1" dirty="0" smtClean="0"/>
              <a:t>       Numerical solutions of the field equations</a:t>
            </a:r>
          </a:p>
          <a:p>
            <a:pPr marL="0" indent="0" eaLnBrk="1" hangingPunct="1">
              <a:buNone/>
            </a:pPr>
            <a:r>
              <a:rPr lang="en-IE" sz="1800" i="1" dirty="0"/>
              <a:t> </a:t>
            </a:r>
            <a:r>
              <a:rPr lang="en-IE" sz="1800" i="1" dirty="0" smtClean="0"/>
              <a:t>      Simulation of stellar collapse</a:t>
            </a:r>
          </a:p>
          <a:p>
            <a:pPr marL="0" indent="0" eaLnBrk="1" hangingPunct="1">
              <a:buNone/>
            </a:pPr>
            <a:r>
              <a:rPr lang="en-IE" sz="1800" i="1" dirty="0" smtClean="0"/>
              <a:t>       </a:t>
            </a:r>
            <a:endParaRPr lang="en-IE" sz="2000" b="1" dirty="0" smtClean="0"/>
          </a:p>
          <a:p>
            <a:pPr eaLnBrk="1" hangingPunct="1"/>
            <a:r>
              <a:rPr lang="en-IE" sz="2000" b="1" dirty="0" smtClean="0"/>
              <a:t>Penrose (1965)</a:t>
            </a:r>
          </a:p>
          <a:p>
            <a:pPr marL="0" indent="0" eaLnBrk="1" hangingPunct="1">
              <a:buNone/>
            </a:pPr>
            <a:r>
              <a:rPr lang="en-IE" sz="2000" b="1" dirty="0"/>
              <a:t> </a:t>
            </a:r>
            <a:r>
              <a:rPr lang="en-IE" sz="2000" b="1" dirty="0" smtClean="0"/>
              <a:t>    </a:t>
            </a:r>
            <a:r>
              <a:rPr lang="en-IE" sz="1800" i="1" dirty="0" smtClean="0"/>
              <a:t>No avoiding BH singularity</a:t>
            </a:r>
          </a:p>
          <a:p>
            <a:pPr marL="0" indent="0" eaLnBrk="1" hangingPunct="1">
              <a:buNone/>
            </a:pPr>
            <a:endParaRPr lang="en-IE" sz="1800" dirty="0" smtClean="0"/>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8" name="Picture 7" descr="http://chandra.harvard.edu/graphics/resources/illustrations/chandraYoungPose-72.jpg"/>
          <p:cNvPicPr/>
          <p:nvPr/>
        </p:nvPicPr>
        <p:blipFill rotWithShape="1">
          <a:blip r:embed="rId3">
            <a:extLst>
              <a:ext uri="{28A0092B-C50C-407E-A947-70E740481C1C}">
                <a14:useLocalDpi xmlns:a14="http://schemas.microsoft.com/office/drawing/2010/main" val="0"/>
              </a:ext>
            </a:extLst>
          </a:blip>
          <a:srcRect t="6158" b="18768"/>
          <a:stretch/>
        </p:blipFill>
        <p:spPr bwMode="auto">
          <a:xfrm>
            <a:off x="5724128" y="1996924"/>
            <a:ext cx="1613088" cy="1857624"/>
          </a:xfrm>
          <a:prstGeom prst="rect">
            <a:avLst/>
          </a:prstGeom>
          <a:noFill/>
          <a:ln>
            <a:noFill/>
          </a:ln>
          <a:extLst>
            <a:ext uri="{53640926-AAD7-44D8-BBD7-CCE9431645EC}">
              <a14:shadowObscured xmlns:a14="http://schemas.microsoft.com/office/drawing/2010/main"/>
            </a:ext>
          </a:extLst>
        </p:spPr>
      </p:pic>
      <p:pic>
        <p:nvPicPr>
          <p:cNvPr id="225282" name="Picture 2" descr="https://www.aip.org/sites/default/files/history/images/wheeler_john_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2000" y="4464896"/>
            <a:ext cx="1542824" cy="228135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xQSEhQUExQUFRQUFBcXFxQUFBQVFhcWFRQXFhQUFRQYHSggGBolHBQUITEhJSkrLi4uFx8zODMsNygtLisBCgoKDg0OGhAQGiwkHBwsLCwsLCwsLCwsLCwsLCwsLCwsLCwsLCwsLCwsLCwsLCwsLCwsLCwsLCwsLCwsLCwsLP/AABEIALcBFAMBIgACEQEDEQH/xAAcAAAABwEBAAAAAAAAAAAAAAAAAQIDBAUGBwj/xABDEAABAwIDBAcFBgYABAcAAAABAAIRAyEEMUEFElFhBhMicYGRoTKxwdHwByNCUmJyFBUzkuHxQ1OCohYkc7LC0uL/xAAZAQADAQEBAAAAAAAAAAAAAAAAAQIDBAX/xAAjEQEBAQEAAgICAQUAAAAAAAAAARECITEDEkFREyJCYXGR/9oADAMBAAIRAxEAPwDmMKxr1d7ctEMa3yGagwpNPIdyxreAieLJUInKVE4LG1qDt6jVqUnQRNN7mmDmLFI/i6n/ADKn97vmgQklqrU4cOIef+JU/vd80mi5zZ3XuE5wTfvSYSgkeHW1n7u5vuLZndJtKQiCNIxowiRtQYELX4Suf5TuafxH/wAgVknK6wmO/wDJ9TH/ABd6fEJxPUZvHn7xybp1IR4/+o7vTIWkYU71kXhbb7PakNJ/UsKQth0LMUz+5FJ1bekDuTZUSptOlSptdUeGzkNT3NFyqyr0npz2WP73As94UjF5KKVTDbwcOywTzfl32UWrt2o3NjCOTiPeEtGVoiUUrOf+JtDTIP7v8Jmp0meDIY0t4SWnzIhPRlamUUrNYfpaw+3Tc3iR2gO8WKucNtCnUEseHDlp3jRBYlkoAprrAUYqBIGXm6KUTzdFK57K20qEaRvIt9GUaUU28JUonNKf0pfaI5CCNwQR9aNjkkKRTyTLQn2ZLZrAKbcUslMuKQE50I2mVc7So06VLdDA9xF6lzunMwVSU0KnM+ulo4QQQQQjQQQARhEjCAMqXhPZH7gosKVgzl+4e9BU/i+ildzi4bsG+aiu6K4kfhHmuiMqGBbQIdan96xxzap0frtEuZAGsiFd7GAosDSZc4zYW8PoJ/bW1C91vYbcaydDGvEJFGlN5JJzB4nhe6e2jE0Qe1JLudz4gnLuRUmOeYyE6ZKVgNjSZdPdBHmrqjhwIEeKi9NJxqpZswiCJB4j5J6rs9xykFaTD4biFNp02xkLKfsv+NgMXs+oMhbhp4cFA68gw4FruOXn9ea6diMOxwtCotqbGa8ZCRqq+xX44yL2tOYuNcj4i28PqFFr4d1J280566RpP13KXicMaZ3HZA2fw4A/XxSHViAAYysdDoRyjh/taTywssKwW13m2Z4HO3D6myuaGKNiDIJjhB4clnqtKcoBtr5Frh4fVkvC428OscjOsa8iEFmtY18iQUC4quwdaW6840+pUwWKqIsw5vlJLigklNKVhnpx7lHwxunKhuigklBAhBQtypqcabJsJQKh1A4popbkUICZT2m4M3IBjVQQUZRILCgjSQjQY0aSjQY0YSZQlAPMT+FzH7h71C31KwLrt/cPegq6NUoOa1ptcKr2tXIpnmY8Mz6AqfULobJkRkqvbT+wB+qfcnZN8MJrLucXVCO4nxutv0X2RI6xwt+EH/3fJZ7o1szr67ifYbBNs7mG+MeQXSqVG2RnnEeSjrr8N/j43zTL8KI4HiE5Spxmnd5w/CPMJDqh5D1Kz1vh5p70PNNNH7z3iECP3eqNPCy7vHekubKac+OHkQVHNX6+skixA25s4VW/VisXidn1WWIO7/jMHiuitIgysxitobr9x0xe88bSO5a81h8iswGz3kXyzE8/r3qJisA8EFpnSJvYSOUjTkrn+JIdHMa8RpysfVR9oVYLuGfC+nvGfNaMdSNgvgOBkGTY+FlPc0yAItfw4LNVMYBVPA3tYg5yDwzV3gMWHxe44/PVOVFn5WCSUoOSSrQcw+aeebpmhmnHm6ZEu6zQCEE82sgssbTr/DkwSmpIRtyUtxORIykygAhCEoF0oAIIIIA0ESNAEgiQQAKlYA3b+4KIpeA9pv7gmToL6kgdyqtr1QGifrX4Kxmw7lSbdqAQLylGUaXohh2so3I3nHeInIRDfS8c1ogW5/ErCu2NVLQ9lTddnEW5X+astmbVMblSz2+vNZX9uvjx4amoRHHxTDasd3kotPFSo2KxYbISaVMq7ZpMs50HgT7+CjP22x3sDeHEEx48FmsRiaIneczOYLmqVg9oYVgnfotJ/UyfFPIi6vqWN35aRB4HXuTrWqvq4qk2JfTaSARLmixHZcORTuExLTk9pvNnA5pDTtZ8A3hYDbFbecTNx8DHyW7xDZa7xj4LCYmnL3+PrH+Fpwy+RLFQuYHa29DJHp6pWKktbxBgczmB6keCrcNjd1zqZ1gtJ0Jm3ju+qscNV3h5HuI+dlq56psTG+4xIyM+ngpGAxvVPBORA9f8JzaAtlBuOROfxlVD3Tb8vvtICA6FRfkRdpyPDkU6SqHY20BuhhuRb1mR5nyV7QvcKpUdTD9AJbwlUGJb2poMX4IJe+NUFCnKUbEmUpmSh1iKSUopJQBIIkEAaNEggDQRIyUAkoIiUneTIpTNnm7f3BQN5S9mHtN/cEE6ATYdl+SxuPLg+Kp3yNYDRnNmi/qtqKVYgdtoELKdJMGWuBNyZuMp+oS5RDz8Q+AWF0boImrV/wDtbNPChVqUusAdH5t7evH6hMeKtNg4H7lgeAd5sgGcjceKu6GHdAptEN4Rbv5rPw6ZtzGe6M4apXbvuqVGNEQWhhnjeClVNm7zGu3uscQDL+3Bi8A2HgAthRoMpMbTYAGtEAfWqoWbOe2qQD2TJjxlvda3gp1dlZ7F0KjGmXFoE2FpdoLaKf0awD67Hl1Q9n8LyZPcQLeZVnWe7fILT4wp2BpbgsBHC0eK05qO+bnis+djtdLXkkTbeguGcjeIMj5Im9FKBF2tnjut+AC0FS7oGf8ApS6GGsppysoejIb/AE6tVn7atUDy3iPRZ3E4arTLvvC4gkS4AnQ3XTK9MQsZtTC/fPAvYPjlkR5p89F3zsY3HF4cHWtGUzcz71YYDHEG2sSOXHvCkY/Zkmc2n3HKVUvwzqZtJHPNb65rGixGLa5oDtbHlGRHHM+Cju2Ud2Wua8EzZ0EWOhjiLCVSisYscuNiORCn4HHW1A1HA8I70qSbhKbgSSC0jiI5GJ5EHxV3RqVmkgRz74VbRraE7zDmDkLRx7PgrLCN37sJyEg3iBqRbgnzZvlPcv4SaeNxA0aj/jq50CI4WrxSf4estv6WGdEVeucZkBBL6qrwRKc4P+tgSUunkmyl0zZc7tGUgpRSCgwQCIoIIaCJCUAaIlESkucmBOcrHA9H8VXZv0sPVez8wYd0/tJ9rwla/wCz/ocHRicUyW50qThZ05VHtOnAHPPgun9cBA8I7go6+TPSueNebqzS0lrgWuaYLXAgg8CDkeSkbOPbb+4L0I8AgggOa72mkAg94KxG0vs7oFzn0aj6JcZa2GuptPANs4CeeqJ8k/JXhW9cYzUTGUw8XvqL6gZqn21s/F4V0VfZJ7NRt2O8dDyN03gMU4ubMEFwB8SEfaRH0roGApltKnIAcGAZn5K3wdOGSczf5JjDgbslVA2/Fp5eSzl8uznnFxUcTxTb6gMAyCMnDTv5KmZt50wyk536uyB4SQpH81a4Ws7LdNjPCE1e1lUo73tnuMD3hIbQj8du4I8LWLSGuyIty4hSn0wdFIyGqNFoJIz4lPPeRKZcITdV5QWEVa6o8Wz79j8wQ5h8bj1CsKr7pl7ARcc/H6CJSqLUwkyBlI+Z+uZVbjMK02IsMnDQnjyWmwxaGFziALmToBZV9OgCx7tHC3E37MDyWk6Zznax2O2Sc25j6+IVO6mQ4xY8ePeFv+zSa6pUyYC53cLADvJKw1SqXP3jEkkmMgSZIHK8LTnrWXycyJeDe93ZLvQarWdG2AUpBuHXnvg2WPdA3iMvgePiZWi6LViXFs2Pwd/hOe2N9NiESJFK1ZFIJMoIJyJxS6SacU7SyWLrLKaKccmnFIASilFKKUyKQJSC5JLk8BTnLoXQDoVv7uJxLexY06TvxcHvHDgNczbOL9nnRTrSMTXb92L0mOFnn/mEflGnE3yF+mV602Cz66/EOQjH1wbNMEajjoqX+diQXWLHdod43T4XlP4x+6Dfz+awm2a+88lhiBc/hPIqMbz06WMVKL+KaIDsj6ErEdDdqPqvdTef6bQQO8wCfJaPaDEsPwsq/VumnVa1zSPxAGRwKzO1ehFIEPoEsgh25m0wZtq33K4xtTdHNLw+ILqEnmO/gpwsVu8/d9l0cr5dyr/4am+OyDBJ8dbK32S8/eDQQfGL/BU7g/rnhoEWdLjDZOY4zaU40t3wk4Kg1rjYD/SsKdJovuieMXUPqqh1pjQ+0jfRrNy3D/1Ee8KtL6Weql4q4tmLpzB4oOCqziarfapuI1iHegM+iPAvDnEskA5gggg6gg5aKTlvqrWq5R8Q6yKuYKYrOJSFqNvSYTlTLwQaUiq6xJyCaTtPBiqzdd7OsEjUkfDySn4B1IAMcQ0nUyfNRf5zTwwHXHda+wdwcBNzpn6Kp6SdMm9XuYch5Ob47LQdQfxO4AKpzam9TmeULppj2tAw9M7zp3qhOZObW+Qy7llHvAAA0Fj5QoVbFuJuDJJMnM8STmnsPUsZuTb64ZLp55+scnff2un6Nfelup+P+lquiH9QDg31klY/C0fvmtjM68xYecLfdHdmVaVUuqN3WuFiXMv3CckrZKX9rTlIRl4ORBA1BBCSxwdkQe4yr1kNBHCCZOPlP0skwU9TyWNdUG4ppxS3lMuKIKBckFyfwGCqV6jaVJhe9xgNb6knIAcTYLoA6F08J1DKtNtfEVg5znOLuopBpALWsBG+bi7s+AV541O+cc9wuHfVeGU2Oe85NYCT3wNOeQXR+jH2dtZFTGQ52YoAy0f+o4e2f0i3GVr9mYSjh2kUabKc3O6AC48SdUWIxxGSw67t9NeeUmtWAsAAMlCq1ovKinHB9wVGxJkfXvURrmIm1to6AydAqmlhZG+7POT9WVg7CjevPdmpraLDdxsMhdM/SPsoRWad2AWkHwIj3lWW0a2SrWVN2q28ggxaMoTr951RgIsTPgBPyRYOfSdtV3Z5wB4mwUiq4NotHD4KvrkuqMGg7R8MgfEg+CTtDGgSOHNKnIf2bIY535iY7hb4KDh+1Uf3gegU2pSc2k3KABznj6yoezKoDd45uJJ9w9ISxcTBTPAp9gSKOMB7k66o3ig7SCU3TMPPMe7/AGg+uBKinEB2sFGItPVHDe0TGKMAkZlM9ZeeChYnFSjCSevgdya394T+Eeqjs+8MmzG/93LuRVKrqrhTotl3LIDiToFc5t8RN6zzWd6W40kAQCG8cpJ+vJZmhVk/eZAWEWkrX9OcJToinRHaqntvPAZNAGk38r5hZEYc6LqnH1mOLvudXTmKpS1pi9/Iwo9JsZ/58tVOoYc6nyTlXCyRFiMyfkqzwnQwD/vA4X3TvXB0uJ8VNrPc9xc4kk5kpOFw+6Pq54p7dROcK0gBOMeWmQSDxBIPmEUIFPErSj0hxDRAquI/UGuPm4EoKrQU/wAfH6ivtf2pk7TNkyCnqeQWVdAon4ngOKXsrBvxVZtHDtDnE3e72WjVx4AeJUfaRO5ut/MA487mPBdS+zfYgw9IOI7dTtOnMD8LfWe8lbfHx+2Pff6avop0cpYClusJfUd/UrO9px4AfhYNGjxk3SuklPeY1wzYf+11j6hqnGomKjgRBuDY9xzWvXG84jnrLqibXNkivUAtmfcou0CabiwZjI8QciogDgJcbLzrzl8uyXfRGKpunebY8fwnwGqYZinZEwRpEp8YzOBbLvVfWqhxnIfWXBVhzqrOnXtaZ/apbq5a28/2/wCFk3Y9rTDajv7h6jNS/wCa7rb1Hf3fBH1H205t7HOaGvaDLHA3FiCIIMcirDYm1/4mam7uhoIjO5Iy9FkdpdJAQRL3A6GAPS6l9AukFKmX06pDO1vMJyy9meMhVeLg5+SbjX4Crv1nMcYIaIvoSZPoqL7QMaKNMFhAc4gNtzk+EBZrpltuMUHUKkFrM2kESTMHTQLN7T2pWxBDqry8gQMrDWwT5+P/AIXfzfie2uq/aK40Szqz1kQDI3QeJ4hRNm9LxAa4EHLSO6VjHJJWn8fLL+bp1CltdzjLWuvpkO9ShtZ4zYR3kQsT0bx7yRTgmBPGwgT6haepg6lUXljfJxPdoFnecbc92zwsjXc+5Phmmi12hM8oUXY9N1MupuvGTp0I1V9h9nvdkDH6RAj9xz8EpN8Qf7VvWuAg2+KSyiXmIN/wgHePhoFpsLsAZu9J9XG59Fd4TANpiwAHIfUrbn4LfbPr5pPTNYPYFSpG/wBhn5WxvRzOTfCfBW2KfRwVB7wA1rBMDNxyAnUkwPFWj6nBcz+0TbHWVBQaezTu/m+LDwB8zyXROeeJ4c/Xd6vlk8dinV6r6r7ue6T8AOQEAdyFGlKKm1TGBZkJjUKTbun83+kueKZp4gOed24QEtESkykl6CKJRbyQSi3kA7KCa3kEBVNS6uJ6sQPb1n8PdzU2iAzLPjqqN7t5xPOVE5z21verPYuENWth6cTvVN53cIJ9JXdcHT3YHJcS6P7YGFrMqFm+GyImCA6xLTx711/YW38PixNF4Lhmw2e3vb8RIW/GMqsjitNUh2IUTaFK5tG6JmQOFm8c8lH66LGe9VpFbQcxzxvB3ZbA3Y1JOoVPicK5zp3g5gyjPxb8keMxoDzfK3oFW4rajW3LgOcx6rPv4uevP5Xz3YjY7EXhtOo7juscSfIWCo9tdZut3z1ZJ/pfj3I9p35ZMADv4Je1OlRPZpuc48SSWjnGqqBObiS43JOZcfkspxJ4Xe7TT6wZ36fp/wApLHucCfVE4JytUhoHirZoz6fNQ8QYKkOem6jLc/qyRoZSsOyTfJPspwnabEGZNPxHdkjOHGalhoCLrwGuG60zqcwb3HDNAjQfZ/hGvq1ZAMUwP7nf/lbiuKWHbNR7ryGtkEmNBbL/AAsn9nrhRpV69Swc5rW/q3QTA8XHy5I8bUdWdv1CSTkDYAaAAZBXOZZ5g+1nqn6uPDXb7GDfmQ+o4vP9ghnotr0V6U0sSRSeBTraD8D/ANhOR/Sb8JXNsQAG8AOCrqtYaTnMiQQRcEHQqpMTerfb0G6nCjvWK6FdOjVa2ji5D8qdciG1Y0ccg/nke9bdyqUqpukW0xhqD6hzAho4vPsj4nkCuM1Hl7i5xlziSScySZJWr+0nanWVxRB7NEX51HCT5CB4lZNgWfV2iHqQUjrABfzTDDCN7Q8Q4SFJoGLxZqHdblx4qy2dhgxspNLCMGQI8Up1aRbIGO+EAmvWUfrSk1CkhASBUSg5RwlAoB0uQTe8iQWG8biQ1pH4nA6ZAiBrrdVtEQhVeXG5niefLkMkYKSiigyqWEOaS1wyc0kEHiCLhILkkoC8/wDGWNgA13OAy3203HxJbJ8Sn39O8YQQXU769WJ88lm0mEbRia/atYiOsdHK2eZJzJUN7y7Mk95JQcYUjCUCdL6D4lK05DuCoX9SpVeqMgjgUxnJPkoolxTkHV07TOug+oTNd8lPVDAgZKPEppNjihCWQja1IxMppwBGGoGyYIqOTuy8L1r2gglhJ3otYc9E5g9nOqkkghjQSTkTAndC0OFoilTFgDAkeqrnnb5K3EutSa0NDTZos2xaJ0ERy8lGxWOG6WlsOAmJz4EGEVGoTPeomNYSQIvpC1+1RiDVxJ1haDo70TfWcHVIawQd05nUSNBy+jf7D6CsZuurHeqZwPZbwA4nmthhdkhuphTVKn+R0WNLYDpEEOj0GQUYY2tg2Od/UoMBO689po0DX69xWqbg2N0+awn2o7TDWsw7c3HffH5WnsN8XX/6UtDnuJrOqPc9xlz3FxPNxk+9GwJDQnqYWZlAJbWoiHWg5cUqlOohBG8dW3W8zYd6TSbDQFGxT96qBo2/ipaAj1WpAEJ6qmSUGMlCUUoEoAyUEklBAVQKBKCClQApUoIIAwEl7wEEEwkYPDA9t9xoOJVo0gNsIn6ujQQSBXqSU40bojzQQTI08ow1BBAHuJbWTZBBALc2ArjoTs5tfFNDxLGm40LiCWgjh2T6I0E57DWdJ61JjzRotALY618XJzFNvBuRPG3BUDapcSOGXcggtPwkxjWyB3+9TeieE6zE02HIHfPcy/yCJBKG61RoyZOWiW5+caZnh4I0Egae6xOQ1OpXDOkG0v4nEVKujnQ0cGNs0eQnvJQQS6CJTTzEEFIOShUqQ0lBBMKvA3Jccyp6CCIKbqJgoIJGJJJQQQBSggg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3" name="Picture 12" descr="https://encrypted-tbn1.gstatic.com/images?q=tbn:ANd9GcSaKcvtLflwJsoCmO_ZHktBrMaegFjIeax8dSgiDnayxoxV9sFT6g"/>
          <p:cNvPicPr/>
          <p:nvPr/>
        </p:nvPicPr>
        <p:blipFill>
          <a:blip r:embed="rId5">
            <a:extLst>
              <a:ext uri="{28A0092B-C50C-407E-A947-70E740481C1C}">
                <a14:useLocalDpi xmlns:a14="http://schemas.microsoft.com/office/drawing/2010/main" val="0"/>
              </a:ext>
            </a:extLst>
          </a:blip>
          <a:srcRect/>
          <a:stretch>
            <a:fillRect/>
          </a:stretch>
        </p:blipFill>
        <p:spPr bwMode="auto">
          <a:xfrm>
            <a:off x="7498926" y="4464896"/>
            <a:ext cx="1526273" cy="2216107"/>
          </a:xfrm>
          <a:prstGeom prst="rect">
            <a:avLst/>
          </a:prstGeom>
          <a:noFill/>
          <a:ln>
            <a:noFill/>
          </a:ln>
        </p:spPr>
      </p:pic>
      <p:pic>
        <p:nvPicPr>
          <p:cNvPr id="10" name="Picture 9" descr="https://upload.wikimedia.org/wikipedia/commons/0/03/JROppenheimer-LosAlamos.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38773" y="1997048"/>
            <a:ext cx="1354502" cy="1771032"/>
          </a:xfrm>
          <a:prstGeom prst="rect">
            <a:avLst/>
          </a:prstGeom>
          <a:noFill/>
          <a:ln>
            <a:noFill/>
          </a:ln>
        </p:spPr>
      </p:pic>
    </p:spTree>
    <p:extLst>
      <p:ext uri="{BB962C8B-B14F-4D97-AF65-F5344CB8AC3E}">
        <p14:creationId xmlns:p14="http://schemas.microsoft.com/office/powerpoint/2010/main" val="181608070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309738" y="608385"/>
            <a:ext cx="7191409" cy="762000"/>
          </a:xfrm>
        </p:spPr>
        <p:txBody>
          <a:bodyPr/>
          <a:lstStyle/>
          <a:p>
            <a:pPr eaLnBrk="1" hangingPunct="1"/>
            <a:r>
              <a:rPr lang="en-IE" sz="3200" dirty="0"/>
              <a:t> </a:t>
            </a:r>
            <a:r>
              <a:rPr lang="en-IE" sz="3200" dirty="0" smtClean="0"/>
              <a:t> Black Holes: Observation   </a:t>
            </a:r>
            <a:endParaRPr lang="en-US" sz="3200" dirty="0" smtClean="0"/>
          </a:p>
        </p:txBody>
      </p:sp>
      <p:sp>
        <p:nvSpPr>
          <p:cNvPr id="28675" name="Rectangle 3"/>
          <p:cNvSpPr>
            <a:spLocks noGrp="1" noChangeArrowheads="1"/>
          </p:cNvSpPr>
          <p:nvPr>
            <p:ph type="body" idx="1"/>
          </p:nvPr>
        </p:nvSpPr>
        <p:spPr>
          <a:xfrm>
            <a:off x="-3820" y="1394446"/>
            <a:ext cx="6500495" cy="5462314"/>
          </a:xfrm>
        </p:spPr>
        <p:txBody>
          <a:bodyPr/>
          <a:lstStyle/>
          <a:p>
            <a:pPr marL="0" indent="0" eaLnBrk="1" hangingPunct="1">
              <a:buNone/>
            </a:pPr>
            <a:endParaRPr lang="en-IE" sz="2000" b="1" dirty="0" smtClean="0"/>
          </a:p>
          <a:p>
            <a:pPr eaLnBrk="1" hangingPunct="1"/>
            <a:r>
              <a:rPr lang="en-IE" sz="2000" b="1" u="sng" dirty="0" smtClean="0"/>
              <a:t>Compact</a:t>
            </a:r>
            <a:r>
              <a:rPr lang="en-IE" sz="2000" b="1" dirty="0" smtClean="0"/>
              <a:t> astronomical objects (1960s)</a:t>
            </a:r>
          </a:p>
          <a:p>
            <a:pPr marL="0" indent="0" eaLnBrk="1" hangingPunct="1">
              <a:buNone/>
            </a:pPr>
            <a:r>
              <a:rPr lang="en-IE" sz="2000" i="1" dirty="0" smtClean="0"/>
              <a:t>     </a:t>
            </a:r>
            <a:r>
              <a:rPr lang="en-IE" sz="1800" i="1" dirty="0" smtClean="0"/>
              <a:t>Quasars</a:t>
            </a:r>
            <a:r>
              <a:rPr lang="en-IE" sz="1800" i="1" dirty="0"/>
              <a:t>: </a:t>
            </a:r>
            <a:r>
              <a:rPr lang="en-IE" sz="1800" i="1" dirty="0" smtClean="0"/>
              <a:t>small, distant sources </a:t>
            </a:r>
            <a:r>
              <a:rPr lang="en-IE" sz="1800" i="1" dirty="0"/>
              <a:t>of incredible energy (1963) </a:t>
            </a:r>
            <a:endParaRPr lang="en-IE" sz="1800" i="1" dirty="0" smtClean="0"/>
          </a:p>
          <a:p>
            <a:pPr marL="0" indent="0" eaLnBrk="1" hangingPunct="1">
              <a:buNone/>
            </a:pPr>
            <a:r>
              <a:rPr lang="en-IE" sz="1800" i="1" dirty="0" smtClean="0"/>
              <a:t>     Pulsars: rapidly </a:t>
            </a:r>
            <a:r>
              <a:rPr lang="en-IE" sz="1800" i="1" dirty="0"/>
              <a:t>rotating neutron </a:t>
            </a:r>
            <a:r>
              <a:rPr lang="en-IE" sz="1800" i="1" dirty="0" smtClean="0"/>
              <a:t>stars (1967)</a:t>
            </a:r>
          </a:p>
          <a:p>
            <a:pPr marL="0" indent="0" eaLnBrk="1" hangingPunct="1">
              <a:buNone/>
            </a:pPr>
            <a:r>
              <a:rPr lang="en-IE" sz="1800" i="1" dirty="0" smtClean="0"/>
              <a:t>      </a:t>
            </a:r>
            <a:endParaRPr lang="en-IE" sz="2000" b="1" dirty="0" smtClean="0"/>
          </a:p>
          <a:p>
            <a:pPr eaLnBrk="1" hangingPunct="1"/>
            <a:r>
              <a:rPr lang="en-IE" sz="2000" b="1" dirty="0" smtClean="0"/>
              <a:t>X-ray binaries</a:t>
            </a:r>
          </a:p>
          <a:p>
            <a:pPr marL="0" indent="0" eaLnBrk="1" hangingPunct="1">
              <a:buNone/>
            </a:pPr>
            <a:r>
              <a:rPr lang="en-IE" sz="1800" i="1" dirty="0"/>
              <a:t> </a:t>
            </a:r>
            <a:r>
              <a:rPr lang="en-IE" sz="1800" i="1" dirty="0" smtClean="0"/>
              <a:t>     Cygnus X-1 (1964)</a:t>
            </a:r>
          </a:p>
          <a:p>
            <a:pPr marL="0" indent="0" eaLnBrk="1" hangingPunct="1">
              <a:buNone/>
            </a:pPr>
            <a:r>
              <a:rPr lang="en-IE" sz="1800" i="1" dirty="0" smtClean="0"/>
              <a:t>     Matter pulled from star into massive companion emits X-rays </a:t>
            </a:r>
          </a:p>
          <a:p>
            <a:pPr marL="0" indent="0" eaLnBrk="1" hangingPunct="1">
              <a:buNone/>
            </a:pPr>
            <a:endParaRPr lang="en-IE" sz="1800" i="1" dirty="0"/>
          </a:p>
          <a:p>
            <a:pPr eaLnBrk="1" hangingPunct="1"/>
            <a:r>
              <a:rPr lang="en-IE" sz="2000" b="1" dirty="0" smtClean="0"/>
              <a:t>Orbit studies</a:t>
            </a:r>
            <a:endParaRPr lang="en-IE" sz="1800" i="1" dirty="0"/>
          </a:p>
          <a:p>
            <a:pPr marL="0" indent="0" eaLnBrk="1" hangingPunct="1">
              <a:buNone/>
            </a:pPr>
            <a:r>
              <a:rPr lang="en-IE" sz="1800" i="1" dirty="0" smtClean="0"/>
              <a:t>       Supermassive </a:t>
            </a:r>
            <a:r>
              <a:rPr lang="en-IE" sz="1800" i="1" dirty="0"/>
              <a:t>BH at centre of </a:t>
            </a:r>
            <a:r>
              <a:rPr lang="en-IE" sz="1800" i="1" dirty="0" smtClean="0"/>
              <a:t>MW? (1990s)</a:t>
            </a:r>
          </a:p>
          <a:p>
            <a:pPr marL="0" indent="0" eaLnBrk="1" hangingPunct="1">
              <a:buNone/>
            </a:pPr>
            <a:r>
              <a:rPr lang="en-IE" sz="1800" i="1" dirty="0" smtClean="0"/>
              <a:t>       Supermassive </a:t>
            </a:r>
            <a:r>
              <a:rPr lang="en-IE" sz="1800" i="1" dirty="0"/>
              <a:t>BH at centre of </a:t>
            </a:r>
            <a:r>
              <a:rPr lang="en-IE" sz="1800" i="1" dirty="0" smtClean="0"/>
              <a:t>many galaxies (2000-)</a:t>
            </a:r>
            <a:endParaRPr lang="en-IE" sz="1800" i="1" dirty="0"/>
          </a:p>
          <a:p>
            <a:pPr marL="0" indent="0" eaLnBrk="1" hangingPunct="1">
              <a:buNone/>
            </a:pPr>
            <a:endParaRPr lang="en-IE" sz="1800" b="1" dirty="0"/>
          </a:p>
          <a:p>
            <a:pPr eaLnBrk="1" hangingPunct="1"/>
            <a:r>
              <a:rPr lang="en-IE" sz="2000" b="1" dirty="0" smtClean="0"/>
              <a:t>2015-16</a:t>
            </a:r>
          </a:p>
          <a:p>
            <a:pPr marL="0" indent="0" eaLnBrk="1" hangingPunct="1">
              <a:buNone/>
            </a:pPr>
            <a:r>
              <a:rPr lang="en-IE" sz="2000" b="1" dirty="0"/>
              <a:t> </a:t>
            </a:r>
            <a:r>
              <a:rPr lang="en-IE" sz="2000" b="1" dirty="0" smtClean="0"/>
              <a:t>     </a:t>
            </a:r>
            <a:r>
              <a:rPr lang="en-IE" sz="1800" i="1" dirty="0" smtClean="0"/>
              <a:t>Gravitational waves from binary BH system!</a:t>
            </a:r>
          </a:p>
          <a:p>
            <a:pPr marL="0" indent="0" eaLnBrk="1" hangingPunct="1">
              <a:buNone/>
            </a:pPr>
            <a:r>
              <a:rPr lang="en-IE" sz="1800" i="1" dirty="0" smtClean="0"/>
              <a:t>      </a:t>
            </a:r>
            <a:endParaRPr lang="en-IE" sz="1800" dirty="0" smtClean="0"/>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8" name="Picture 7" descr="http://chandra.harvard.edu/photo/2011/cygx1/cygx1_ill.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9208" y="4318595"/>
            <a:ext cx="2809875" cy="1990725"/>
          </a:xfrm>
          <a:prstGeom prst="rect">
            <a:avLst/>
          </a:prstGeom>
          <a:noFill/>
          <a:ln>
            <a:noFill/>
          </a:ln>
        </p:spPr>
      </p:pic>
      <p:pic>
        <p:nvPicPr>
          <p:cNvPr id="11" name="Picture 10" descr="https://upload.wikimedia.org/wikipedia/commons/7/77/Best_image_of_bright_quasar_3C_27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3369" y="1560983"/>
            <a:ext cx="2085877" cy="2168747"/>
          </a:xfrm>
          <a:prstGeom prst="rect">
            <a:avLst/>
          </a:prstGeom>
          <a:noFill/>
          <a:ln>
            <a:noFill/>
          </a:ln>
        </p:spPr>
      </p:pic>
      <p:sp>
        <p:nvSpPr>
          <p:cNvPr id="4" name="TextBox 3"/>
          <p:cNvSpPr txBox="1"/>
          <p:nvPr/>
        </p:nvSpPr>
        <p:spPr>
          <a:xfrm>
            <a:off x="6928170" y="3860836"/>
            <a:ext cx="1511952" cy="369332"/>
          </a:xfrm>
          <a:prstGeom prst="rect">
            <a:avLst/>
          </a:prstGeom>
          <a:noFill/>
        </p:spPr>
        <p:txBody>
          <a:bodyPr wrap="none" rtlCol="0">
            <a:spAutoFit/>
          </a:bodyPr>
          <a:lstStyle/>
          <a:p>
            <a:r>
              <a:rPr lang="en-GB" sz="1800" dirty="0" smtClean="0"/>
              <a:t>Quasar 3C273</a:t>
            </a:r>
            <a:endParaRPr lang="en-GB" sz="1800" dirty="0"/>
          </a:p>
        </p:txBody>
      </p:sp>
      <p:sp>
        <p:nvSpPr>
          <p:cNvPr id="5" name="TextBox 4"/>
          <p:cNvSpPr txBox="1"/>
          <p:nvPr/>
        </p:nvSpPr>
        <p:spPr>
          <a:xfrm>
            <a:off x="6851289" y="6494234"/>
            <a:ext cx="1941557" cy="369332"/>
          </a:xfrm>
          <a:prstGeom prst="rect">
            <a:avLst/>
          </a:prstGeom>
          <a:noFill/>
        </p:spPr>
        <p:txBody>
          <a:bodyPr wrap="none" rtlCol="0">
            <a:spAutoFit/>
          </a:bodyPr>
          <a:lstStyle/>
          <a:p>
            <a:r>
              <a:rPr lang="en-IE" sz="1800" i="1" dirty="0"/>
              <a:t>Cygnus X-1 (1964</a:t>
            </a:r>
            <a:r>
              <a:rPr lang="en-IE" sz="1800" i="1" dirty="0" smtClean="0"/>
              <a:t>)</a:t>
            </a:r>
            <a:endParaRPr lang="en-IE" sz="1800" i="1" dirty="0"/>
          </a:p>
        </p:txBody>
      </p:sp>
    </p:spTree>
    <p:extLst>
      <p:ext uri="{BB962C8B-B14F-4D97-AF65-F5344CB8AC3E}">
        <p14:creationId xmlns:p14="http://schemas.microsoft.com/office/powerpoint/2010/main" val="271125295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87624" y="548680"/>
            <a:ext cx="7416824" cy="762000"/>
          </a:xfrm>
        </p:spPr>
        <p:txBody>
          <a:bodyPr/>
          <a:lstStyle/>
          <a:p>
            <a:pPr eaLnBrk="1" hangingPunct="1"/>
            <a:r>
              <a:rPr lang="en-IE" sz="3200" dirty="0"/>
              <a:t> </a:t>
            </a:r>
            <a:r>
              <a:rPr lang="en-IE" sz="3200" dirty="0" smtClean="0"/>
              <a:t>      Relativity and the universe </a:t>
            </a:r>
            <a:endParaRPr lang="en-US" sz="3200" dirty="0" smtClean="0"/>
          </a:p>
        </p:txBody>
      </p:sp>
      <p:sp>
        <p:nvSpPr>
          <p:cNvPr id="28675" name="Rectangle 3"/>
          <p:cNvSpPr>
            <a:spLocks noGrp="1" noChangeArrowheads="1"/>
          </p:cNvSpPr>
          <p:nvPr>
            <p:ph type="body" idx="1"/>
          </p:nvPr>
        </p:nvSpPr>
        <p:spPr>
          <a:xfrm>
            <a:off x="0" y="1453426"/>
            <a:ext cx="6228184" cy="5472608"/>
          </a:xfrm>
        </p:spPr>
        <p:txBody>
          <a:bodyPr/>
          <a:lstStyle/>
          <a:p>
            <a:pPr eaLnBrk="1" hangingPunct="1">
              <a:buNone/>
            </a:pPr>
            <a:endParaRPr lang="en-IE" sz="2000" i="1" dirty="0" smtClean="0"/>
          </a:p>
          <a:p>
            <a:pPr eaLnBrk="1" hangingPunct="1"/>
            <a:r>
              <a:rPr lang="en-IE" sz="2000" b="1" dirty="0" smtClean="0"/>
              <a:t>The field equations of general relativity (1916)</a:t>
            </a:r>
          </a:p>
          <a:p>
            <a:pPr eaLnBrk="1" hangingPunct="1"/>
            <a:endParaRPr lang="en-IE" sz="2000" b="1" dirty="0"/>
          </a:p>
          <a:p>
            <a:pPr eaLnBrk="1" hangingPunct="1"/>
            <a:r>
              <a:rPr lang="en-IE" sz="2000" b="1" dirty="0" smtClean="0"/>
              <a:t>Solution for the case of the universe?</a:t>
            </a:r>
          </a:p>
          <a:p>
            <a:pPr marL="0" indent="0" eaLnBrk="1" hangingPunct="1">
              <a:buNone/>
            </a:pPr>
            <a:r>
              <a:rPr lang="en-IE" sz="2000" i="1" dirty="0" smtClean="0"/>
              <a:t>      </a:t>
            </a:r>
            <a:r>
              <a:rPr lang="en-IE" sz="1800" i="1" dirty="0" smtClean="0"/>
              <a:t>Ultimate </a:t>
            </a:r>
            <a:r>
              <a:rPr lang="en-IE" sz="1800" i="1" dirty="0"/>
              <a:t>test for new theory of </a:t>
            </a:r>
            <a:r>
              <a:rPr lang="en-IE" sz="1800" i="1" dirty="0" smtClean="0"/>
              <a:t>gravitation</a:t>
            </a:r>
          </a:p>
          <a:p>
            <a:pPr marL="0" indent="0" eaLnBrk="1" hangingPunct="1">
              <a:buNone/>
            </a:pPr>
            <a:endParaRPr lang="en-IE" sz="1800" i="1" dirty="0" smtClean="0"/>
          </a:p>
          <a:p>
            <a:pPr eaLnBrk="1" hangingPunct="1"/>
            <a:r>
              <a:rPr lang="en-IE" sz="2000" b="1" dirty="0" smtClean="0"/>
              <a:t>Assumptions</a:t>
            </a:r>
          </a:p>
          <a:p>
            <a:pPr marL="0" indent="0" eaLnBrk="1" hangingPunct="1">
              <a:buNone/>
            </a:pPr>
            <a:r>
              <a:rPr lang="en-IE" sz="2000" b="1" dirty="0"/>
              <a:t> </a:t>
            </a:r>
            <a:r>
              <a:rPr lang="en-IE" sz="2000" b="1" dirty="0" smtClean="0"/>
              <a:t>     </a:t>
            </a:r>
            <a:r>
              <a:rPr lang="en-IE" sz="1800" i="1" dirty="0" smtClean="0"/>
              <a:t>Uniform, static distribution of matter</a:t>
            </a:r>
            <a:endParaRPr lang="en-IE" sz="1800" i="1" dirty="0"/>
          </a:p>
          <a:p>
            <a:pPr marL="0" indent="0" eaLnBrk="1" hangingPunct="1">
              <a:buNone/>
            </a:pPr>
            <a:r>
              <a:rPr lang="en-IE" sz="1800" i="1" dirty="0" smtClean="0"/>
              <a:t>      </a:t>
            </a:r>
            <a:r>
              <a:rPr lang="en-IE" sz="1800" i="1" dirty="0"/>
              <a:t> </a:t>
            </a:r>
            <a:r>
              <a:rPr lang="en-IE" sz="1800" i="1" dirty="0" smtClean="0"/>
              <a:t>Closed spatial curvature </a:t>
            </a:r>
          </a:p>
          <a:p>
            <a:pPr marL="0" indent="0" eaLnBrk="1" hangingPunct="1">
              <a:buNone/>
            </a:pPr>
            <a:r>
              <a:rPr lang="en-IE" sz="1800" i="1" dirty="0"/>
              <a:t> </a:t>
            </a:r>
            <a:r>
              <a:rPr lang="en-IE" sz="1800" i="1" dirty="0" smtClean="0"/>
              <a:t>      Introduce the cosmic constant </a:t>
            </a:r>
            <a:r>
              <a:rPr lang="el-GR" sz="1800" i="1" dirty="0" smtClean="0"/>
              <a:t>λ</a:t>
            </a:r>
            <a:endParaRPr lang="en-IE" sz="1800" i="1" dirty="0"/>
          </a:p>
          <a:p>
            <a:pPr marL="0" indent="0" eaLnBrk="1" hangingPunct="1">
              <a:buNone/>
            </a:pPr>
            <a:endParaRPr lang="en-IE" sz="1800" i="1" dirty="0" smtClean="0"/>
          </a:p>
          <a:p>
            <a:pPr eaLnBrk="1" hangingPunct="1"/>
            <a:r>
              <a:rPr lang="en-IE" sz="2000" b="1" dirty="0" smtClean="0"/>
              <a:t>The Einstein World (1917)</a:t>
            </a:r>
            <a:endParaRPr lang="en-IE" sz="1800" i="1" dirty="0" smtClean="0"/>
          </a:p>
          <a:p>
            <a:pPr marL="0" indent="0" eaLnBrk="1" hangingPunct="1">
              <a:buNone/>
            </a:pPr>
            <a:r>
              <a:rPr lang="en-IE" sz="1800" i="1" dirty="0"/>
              <a:t> </a:t>
            </a:r>
            <a:r>
              <a:rPr lang="en-IE" sz="1800" i="1" dirty="0" smtClean="0"/>
              <a:t>     Static universe of spherical geometry</a:t>
            </a:r>
          </a:p>
          <a:p>
            <a:pPr marL="0" indent="0" eaLnBrk="1" hangingPunct="1">
              <a:buNone/>
            </a:pPr>
            <a:r>
              <a:rPr lang="en-IE" sz="1800" i="1" dirty="0" smtClean="0"/>
              <a:t>      Cosmic radius and matter density defined by </a:t>
            </a:r>
            <a:r>
              <a:rPr lang="en-GB" sz="1800" dirty="0"/>
              <a:t>λ</a:t>
            </a:r>
            <a:endParaRPr lang="en-IE" sz="1800" i="1" dirty="0" smtClean="0"/>
          </a:p>
        </p:txBody>
      </p:sp>
      <p:pic>
        <p:nvPicPr>
          <p:cNvPr id="8" name="Picture 18" descr="C:\Documents and Settings\coraifeartaigh\My Documents\Science and Society\Einstein\fg 1 einstei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7168" y="1633731"/>
            <a:ext cx="1296144" cy="1897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14" name="Picture 2" descr="Image result for spherical univer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08" y="4649161"/>
            <a:ext cx="2051792" cy="15411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138669" y="4005064"/>
            <a:ext cx="1958870" cy="369332"/>
          </a:xfrm>
          <a:prstGeom prst="rect">
            <a:avLst/>
          </a:prstGeom>
          <a:noFill/>
        </p:spPr>
        <p:txBody>
          <a:bodyPr wrap="none" rtlCol="0">
            <a:spAutoFit/>
          </a:bodyPr>
          <a:lstStyle/>
          <a:p>
            <a:r>
              <a:rPr lang="en-GB" sz="1800" i="1" dirty="0" smtClean="0"/>
              <a:t>The Einstein World</a:t>
            </a:r>
            <a:endParaRPr lang="en-GB" sz="1800" i="1" dirty="0"/>
          </a:p>
        </p:txBody>
      </p:sp>
      <p:pic>
        <p:nvPicPr>
          <p:cNvPr id="16" name="Picture 15"/>
          <p:cNvPicPr/>
          <p:nvPr/>
        </p:nvPicPr>
        <p:blipFill rotWithShape="1">
          <a:blip r:embed="rId5"/>
          <a:srcRect l="31250" t="54251" r="40051" b="36905"/>
          <a:stretch/>
        </p:blipFill>
        <p:spPr bwMode="auto">
          <a:xfrm>
            <a:off x="4667012" y="4414891"/>
            <a:ext cx="2353260" cy="766247"/>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6"/>
          <a:srcRect l="34949" t="45068" r="43367" b="45068"/>
          <a:stretch/>
        </p:blipFill>
        <p:spPr bwMode="auto">
          <a:xfrm>
            <a:off x="5553210" y="1772816"/>
            <a:ext cx="1775492" cy="788154"/>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7"/>
          <a:srcRect l="35842" t="47280" r="44387" b="41156"/>
          <a:stretch/>
        </p:blipFill>
        <p:spPr bwMode="auto">
          <a:xfrm>
            <a:off x="5436096" y="5885305"/>
            <a:ext cx="1440160" cy="640001"/>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260648"/>
            <a:ext cx="6553200" cy="1143000"/>
          </a:xfrm>
        </p:spPr>
        <p:txBody>
          <a:bodyPr/>
          <a:lstStyle/>
          <a:p>
            <a:r>
              <a:rPr lang="en-GB" sz="3600" dirty="0" smtClean="0"/>
              <a:t>Michelson-Morley experiment</a:t>
            </a:r>
            <a:endParaRPr lang="en-GB" sz="3600" dirty="0"/>
          </a:p>
        </p:txBody>
      </p:sp>
      <p:pic>
        <p:nvPicPr>
          <p:cNvPr id="4" name="Content Placeholder 3" descr="C:\Users\coraifeartaigh\Desktop\mm.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988840"/>
            <a:ext cx="5472608" cy="3384376"/>
          </a:xfrm>
          <a:prstGeom prst="rect">
            <a:avLst/>
          </a:prstGeom>
          <a:noFill/>
          <a:ln>
            <a:noFill/>
          </a:ln>
        </p:spPr>
      </p:pic>
      <p:sp>
        <p:nvSpPr>
          <p:cNvPr id="5" name="TextBox 4"/>
          <p:cNvSpPr txBox="1"/>
          <p:nvPr/>
        </p:nvSpPr>
        <p:spPr>
          <a:xfrm>
            <a:off x="1979712" y="5793709"/>
            <a:ext cx="5729454" cy="830997"/>
          </a:xfrm>
          <a:prstGeom prst="rect">
            <a:avLst/>
          </a:prstGeom>
          <a:noFill/>
        </p:spPr>
        <p:txBody>
          <a:bodyPr wrap="none" rtlCol="0">
            <a:spAutoFit/>
          </a:bodyPr>
          <a:lstStyle/>
          <a:p>
            <a:r>
              <a:rPr lang="en-GB" b="1" dirty="0" smtClean="0"/>
              <a:t>Expect:  </a:t>
            </a:r>
            <a:r>
              <a:rPr lang="en-GB" dirty="0" smtClean="0"/>
              <a:t>rays should arrive at O out of phase</a:t>
            </a:r>
          </a:p>
          <a:p>
            <a:r>
              <a:rPr lang="en-GB" b="1" dirty="0" smtClean="0"/>
              <a:t>Result:</a:t>
            </a:r>
            <a:r>
              <a:rPr lang="en-GB" dirty="0" smtClean="0"/>
              <a:t>   no effect detected</a:t>
            </a:r>
            <a:endParaRPr lang="en-GB" dirty="0"/>
          </a:p>
        </p:txBody>
      </p:sp>
    </p:spTree>
    <p:extLst>
      <p:ext uri="{BB962C8B-B14F-4D97-AF65-F5344CB8AC3E}">
        <p14:creationId xmlns:p14="http://schemas.microsoft.com/office/powerpoint/2010/main" val="1745458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Ricepaper">
  <a:themeElements>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fontScheme name="Ricepap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Ricepaper 1">
        <a:dk1>
          <a:srgbClr val="9D9475"/>
        </a:dk1>
        <a:lt1>
          <a:srgbClr val="333333"/>
        </a:lt1>
        <a:dk2>
          <a:srgbClr val="333300"/>
        </a:dk2>
        <a:lt2>
          <a:srgbClr val="333333"/>
        </a:lt2>
        <a:accent1>
          <a:srgbClr val="B3C39F"/>
        </a:accent1>
        <a:accent2>
          <a:srgbClr val="DCD9CE"/>
        </a:accent2>
        <a:accent3>
          <a:srgbClr val="ADADAA"/>
        </a:accent3>
        <a:accent4>
          <a:srgbClr val="2A2A2A"/>
        </a:accent4>
        <a:accent5>
          <a:srgbClr val="D6DECD"/>
        </a:accent5>
        <a:accent6>
          <a:srgbClr val="C7C4BA"/>
        </a:accent6>
        <a:hlink>
          <a:srgbClr val="CC9900"/>
        </a:hlink>
        <a:folHlink>
          <a:srgbClr val="ADA68B"/>
        </a:folHlink>
      </a:clrScheme>
      <a:clrMap bg1="dk2" tx1="lt1" bg2="dk1" tx2="lt2" accent1="accent1" accent2="accent2" accent3="accent3" accent4="accent4" accent5="accent5" accent6="accent6" hlink="hlink" folHlink="folHlink"/>
    </a:extraClrScheme>
    <a:extraClrScheme>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clrMap bg1="lt1" tx1="dk1" bg2="lt2" tx2="dk2" accent1="accent1" accent2="accent2" accent3="accent3" accent4="accent4" accent5="accent5" accent6="accent6" hlink="hlink" folHlink="folHlink"/>
    </a:extraClrScheme>
    <a:extraClrScheme>
      <a:clrScheme name="Ricepaper 3">
        <a:dk1>
          <a:srgbClr val="000000"/>
        </a:dk1>
        <a:lt1>
          <a:srgbClr val="F8F8F8"/>
        </a:lt1>
        <a:dk2>
          <a:srgbClr val="333333"/>
        </a:dk2>
        <a:lt2>
          <a:srgbClr val="5F5F5F"/>
        </a:lt2>
        <a:accent1>
          <a:srgbClr val="DDDDDD"/>
        </a:accent1>
        <a:accent2>
          <a:srgbClr val="808080"/>
        </a:accent2>
        <a:accent3>
          <a:srgbClr val="FBFBFB"/>
        </a:accent3>
        <a:accent4>
          <a:srgbClr val="000000"/>
        </a:accent4>
        <a:accent5>
          <a:srgbClr val="EBEBEB"/>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icepaper 4">
        <a:dk1>
          <a:srgbClr val="00264C"/>
        </a:dk1>
        <a:lt1>
          <a:srgbClr val="FFFFFF"/>
        </a:lt1>
        <a:dk2>
          <a:srgbClr val="333333"/>
        </a:dk2>
        <a:lt2>
          <a:srgbClr val="2E697E"/>
        </a:lt2>
        <a:accent1>
          <a:srgbClr val="BAC8AA"/>
        </a:accent1>
        <a:accent2>
          <a:srgbClr val="6E9883"/>
        </a:accent2>
        <a:accent3>
          <a:srgbClr val="FFFFFF"/>
        </a:accent3>
        <a:accent4>
          <a:srgbClr val="001F40"/>
        </a:accent4>
        <a:accent5>
          <a:srgbClr val="D9E0D2"/>
        </a:accent5>
        <a:accent6>
          <a:srgbClr val="638976"/>
        </a:accent6>
        <a:hlink>
          <a:srgbClr val="CC9900"/>
        </a:hlink>
        <a:folHlink>
          <a:srgbClr val="7DAECF"/>
        </a:folHlink>
      </a:clrScheme>
      <a:clrMap bg1="lt1" tx1="dk1" bg2="lt2" tx2="dk2" accent1="accent1" accent2="accent2" accent3="accent3" accent4="accent4" accent5="accent5" accent6="accent6" hlink="hlink" folHlink="folHlink"/>
    </a:extraClrScheme>
    <a:extraClrScheme>
      <a:clrScheme name="Ricepaper 5">
        <a:dk1>
          <a:srgbClr val="20374E"/>
        </a:dk1>
        <a:lt1>
          <a:srgbClr val="DCE4D2"/>
        </a:lt1>
        <a:dk2>
          <a:srgbClr val="333333"/>
        </a:dk2>
        <a:lt2>
          <a:srgbClr val="524C46"/>
        </a:lt2>
        <a:accent1>
          <a:srgbClr val="C9C491"/>
        </a:accent1>
        <a:accent2>
          <a:srgbClr val="8A776A"/>
        </a:accent2>
        <a:accent3>
          <a:srgbClr val="EBEFE5"/>
        </a:accent3>
        <a:accent4>
          <a:srgbClr val="1A2D41"/>
        </a:accent4>
        <a:accent5>
          <a:srgbClr val="E1DEC7"/>
        </a:accent5>
        <a:accent6>
          <a:srgbClr val="7D6B5F"/>
        </a:accent6>
        <a:hlink>
          <a:srgbClr val="67895F"/>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Designs\Ricepaper.pot</Template>
  <TotalTime>20148</TotalTime>
  <Words>4762</Words>
  <Application>Microsoft Office PowerPoint</Application>
  <PresentationFormat>On-screen Show (4:3)</PresentationFormat>
  <Paragraphs>1029</Paragraphs>
  <Slides>73</Slides>
  <Notes>18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73</vt:i4>
      </vt:variant>
    </vt:vector>
  </HeadingPairs>
  <TitlesOfParts>
    <vt:vector size="76" baseType="lpstr">
      <vt:lpstr>Ricepaper</vt:lpstr>
      <vt:lpstr>Photo Editor Photo</vt:lpstr>
      <vt:lpstr>Bitmap Image</vt:lpstr>
      <vt:lpstr>The Big Bang: Fact or Fiction?</vt:lpstr>
      <vt:lpstr>                                               </vt:lpstr>
      <vt:lpstr>Relativity  </vt:lpstr>
      <vt:lpstr> Relativity in the 19th century </vt:lpstr>
      <vt:lpstr> The special theory of relativity (1905)</vt:lpstr>
      <vt:lpstr>  The general theory of relativity (1916)  </vt:lpstr>
      <vt:lpstr> The field equations of GR  (1915)</vt:lpstr>
      <vt:lpstr>  Three astronomical tests (Einstein, 1916)  </vt:lpstr>
      <vt:lpstr>PowerPoint Presentation</vt:lpstr>
      <vt:lpstr>  Einstein’s reaction to eclipse result </vt:lpstr>
      <vt:lpstr>     Gravitational redshift  </vt:lpstr>
      <vt:lpstr>         Relativity and the universe  </vt:lpstr>
      <vt:lpstr>  De Sitter’s universe </vt:lpstr>
      <vt:lpstr> The dynamic universe (theory) </vt:lpstr>
      <vt:lpstr>Astronomy and the universe</vt:lpstr>
      <vt:lpstr>     The expanding universe (1930 -) </vt:lpstr>
      <vt:lpstr>  Einstein’s 1931 model  (F-E) </vt:lpstr>
      <vt:lpstr> Einstein’s 1931 model revisited</vt:lpstr>
      <vt:lpstr>   Einstein-de Sitter model (1932)</vt:lpstr>
      <vt:lpstr> Einstein-de Sitter model revisited</vt:lpstr>
      <vt:lpstr>  Cosmic prediction:  the big bang</vt:lpstr>
      <vt:lpstr>        A new line of evidence </vt:lpstr>
      <vt:lpstr> Bonus: a curious prediction</vt:lpstr>
      <vt:lpstr>     The steady-state universe (1948)</vt:lpstr>
      <vt:lpstr>Bonus:  Einstein’s steady-state model</vt:lpstr>
      <vt:lpstr>Steady-state vs big bang (1950-70) </vt:lpstr>
      <vt:lpstr>Cosmic background radiation (1965) </vt:lpstr>
      <vt:lpstr>   Modern measurements of the CMB</vt:lpstr>
      <vt:lpstr>COBE measurements of CMB</vt:lpstr>
      <vt:lpstr>Big bang puzzles </vt:lpstr>
      <vt:lpstr>Relativity, astronomy and the universe:                the first 100 years</vt:lpstr>
      <vt:lpstr>       Coda: gravitational waves   </vt:lpstr>
      <vt:lpstr>  Gravitational Waves: Observation   </vt:lpstr>
      <vt:lpstr>PowerPoint Presentation</vt:lpstr>
      <vt:lpstr>Relativity and GPS</vt:lpstr>
      <vt:lpstr>GPS:  a relativistic correction</vt:lpstr>
      <vt:lpstr> Where next for general relativity? </vt:lpstr>
      <vt:lpstr>    The big bang – evidence </vt:lpstr>
      <vt:lpstr>PowerPoint Presentation</vt:lpstr>
      <vt:lpstr>Abandoned model</vt:lpstr>
      <vt:lpstr>Einstein’s cosmology: conclusions </vt:lpstr>
      <vt:lpstr>PowerPoint Presentation</vt:lpstr>
      <vt:lpstr>    Einstein’s steady-state model (Jan 31) </vt:lpstr>
      <vt:lpstr>PowerPoint Presentation</vt:lpstr>
      <vt:lpstr>  A useful find </vt:lpstr>
      <vt:lpstr>Einstein’s greatest hits (cosmology) </vt:lpstr>
      <vt:lpstr> III    Astronomy and the Universe</vt:lpstr>
      <vt:lpstr>      The motion of the nebulae</vt:lpstr>
      <vt:lpstr> The runaway galaxies  (1929) </vt:lpstr>
      <vt:lpstr>     Lemaître’s universe (1927)</vt:lpstr>
      <vt:lpstr>     The expanding universe  (1930)</vt:lpstr>
      <vt:lpstr>Models of the  expanding  universe (1930 -) </vt:lpstr>
      <vt:lpstr>The big bang model</vt:lpstr>
      <vt:lpstr>Einstein’s universe: conclusions </vt:lpstr>
      <vt:lpstr>Einstein’s steady-state model:  key quotes </vt:lpstr>
      <vt:lpstr> Einstein’s steady-state theory: a significant find? </vt:lpstr>
      <vt:lpstr>   Explanation for runaway galaxies?</vt:lpstr>
      <vt:lpstr>Results: publications </vt:lpstr>
      <vt:lpstr>PowerPoint Presentation</vt:lpstr>
      <vt:lpstr>PowerPoint Presentation</vt:lpstr>
      <vt:lpstr>Einstein’s steady-state model        and cosmology today </vt:lpstr>
      <vt:lpstr>PowerPoint Presentation</vt:lpstr>
      <vt:lpstr>An abandoned model</vt:lpstr>
      <vt:lpstr>Steady-state universe (1948)</vt:lpstr>
      <vt:lpstr>      3.  Einstein’s steady-state model</vt:lpstr>
      <vt:lpstr>PowerPoint Presentation</vt:lpstr>
      <vt:lpstr>   2.  Einstein-de Sitter model (1932)</vt:lpstr>
      <vt:lpstr>IV    The ‘big bang’ model (1931)</vt:lpstr>
      <vt:lpstr> Cosmic prediction I: Black Holes   </vt:lpstr>
      <vt:lpstr>  The physics of black holes   </vt:lpstr>
      <vt:lpstr>  Black Holes: Observation   </vt:lpstr>
      <vt:lpstr>       Relativity and the universe </vt:lpstr>
      <vt:lpstr>Michelson-Morley experiment</vt:lpstr>
    </vt:vector>
  </TitlesOfParts>
  <Company>WIT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Big Bang</dc:title>
  <dc:creator>coraifeartaigh</dc:creator>
  <cp:lastModifiedBy>Cormac O'Raifeartaigh</cp:lastModifiedBy>
  <cp:revision>2488</cp:revision>
  <cp:lastPrinted>2012-08-24T15:54:34Z</cp:lastPrinted>
  <dcterms:created xsi:type="dcterms:W3CDTF">2007-01-31T14:00:56Z</dcterms:created>
  <dcterms:modified xsi:type="dcterms:W3CDTF">2016-10-11T18:36:47Z</dcterms:modified>
</cp:coreProperties>
</file>