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0"/>
  </p:notesMasterIdLst>
  <p:handoutMasterIdLst>
    <p:handoutMasterId r:id="rId21"/>
  </p:handoutMasterIdLst>
  <p:sldIdLst>
    <p:sldId id="402" r:id="rId2"/>
    <p:sldId id="544" r:id="rId3"/>
    <p:sldId id="514" r:id="rId4"/>
    <p:sldId id="545" r:id="rId5"/>
    <p:sldId id="547" r:id="rId6"/>
    <p:sldId id="507" r:id="rId7"/>
    <p:sldId id="508" r:id="rId8"/>
    <p:sldId id="513" r:id="rId9"/>
    <p:sldId id="548" r:id="rId10"/>
    <p:sldId id="444" r:id="rId11"/>
    <p:sldId id="462" r:id="rId12"/>
    <p:sldId id="535" r:id="rId13"/>
    <p:sldId id="537" r:id="rId14"/>
    <p:sldId id="538" r:id="rId15"/>
    <p:sldId id="539" r:id="rId16"/>
    <p:sldId id="541" r:id="rId17"/>
    <p:sldId id="502" r:id="rId18"/>
    <p:sldId id="533" r:id="rId1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57" autoAdjust="0"/>
    <p:restoredTop sz="88099" autoAdjust="0"/>
  </p:normalViewPr>
  <p:slideViewPr>
    <p:cSldViewPr>
      <p:cViewPr>
        <p:scale>
          <a:sx n="74" d="100"/>
          <a:sy n="74" d="100"/>
        </p:scale>
        <p:origin x="-210" y="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57760B1-FBE3-4CF4-9BD8-B23CECB345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459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78766459-26E8-400E-983A-6108344005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4721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66459-26E8-400E-983A-610834400542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736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5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6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7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6A115-FC3A-4577-9AC4-FA9DCCCFF5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302C7-F13C-41F6-A496-5CAE37F6C8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42C2C-EB2F-4DB4-905E-81245C2760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9BD2D-3969-434C-899F-C80634A2D6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1877C-FFBA-41C6-BB14-60651E4E90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3DC3C-F6E4-43D9-B550-1EDC9F3A43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6D610-4CE3-44EB-AB17-398548BDB5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F1218-95B4-4D84-AC5B-BA9E80BCD8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20D09-EAAB-4C17-A1C5-8AA08B5A67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3A168-F683-46AC-A338-8600CD87A4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655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/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3C4AB-C00C-4510-979F-94F780379E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 descr="Large confetti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2286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1512888"/>
            <a:ext cx="8458200" cy="873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3" name="Rectangle 7" descr="Large confetti"/>
          <p:cNvSpPr>
            <a:spLocks noChangeArrowheads="1"/>
          </p:cNvSpPr>
          <p:nvPr/>
        </p:nvSpPr>
        <p:spPr bwMode="ltGray">
          <a:xfrm>
            <a:off x="247650" y="0"/>
            <a:ext cx="793750" cy="18415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7067550" y="6553200"/>
            <a:ext cx="2076450" cy="79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5" name="Rectangle 9" descr="Large confetti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16900" y="6248400"/>
            <a:ext cx="533400" cy="6096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A5342CE8-4CDE-4ACC-93BE-0156D227F6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19200" y="2209800"/>
            <a:ext cx="6400800" cy="685800"/>
          </a:xfrm>
        </p:spPr>
        <p:txBody>
          <a:bodyPr/>
          <a:lstStyle/>
          <a:p>
            <a:pPr eaLnBrk="1" hangingPunct="1"/>
            <a:r>
              <a:rPr lang="en-IE" sz="3600" smtClean="0">
                <a:solidFill>
                  <a:schemeClr val="bg1"/>
                </a:solidFill>
              </a:rPr>
              <a:t>The Big Bang: </a:t>
            </a:r>
            <a:r>
              <a:rPr lang="en-IE" sz="3600" i="1" smtClean="0">
                <a:solidFill>
                  <a:schemeClr val="bg1"/>
                </a:solidFill>
              </a:rPr>
              <a:t>Fact or Fiction?</a:t>
            </a:r>
            <a:endParaRPr lang="en-GB" sz="3600" i="1" smtClean="0">
              <a:solidFill>
                <a:schemeClr val="bg1"/>
              </a:solidFill>
            </a:endParaRPr>
          </a:p>
        </p:txBody>
      </p:sp>
      <p:pic>
        <p:nvPicPr>
          <p:cNvPr id="11267" name="Picture 11" descr="tour_ggs_andromeda_noao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13"/>
          <p:cNvSpPr>
            <a:spLocks noChangeArrowheads="1"/>
          </p:cNvSpPr>
          <p:nvPr/>
        </p:nvSpPr>
        <p:spPr bwMode="auto">
          <a:xfrm>
            <a:off x="13447" y="908720"/>
            <a:ext cx="911710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3600" dirty="0" smtClean="0">
                <a:solidFill>
                  <a:schemeClr val="bg1"/>
                </a:solidFill>
              </a:rPr>
              <a:t>  New perspectives on steady-state cosmology</a:t>
            </a:r>
          </a:p>
          <a:p>
            <a:endParaRPr lang="en-IE" sz="3600" dirty="0">
              <a:solidFill>
                <a:schemeClr val="bg1"/>
              </a:solidFill>
            </a:endParaRPr>
          </a:p>
          <a:p>
            <a:r>
              <a:rPr lang="en-IE" sz="3600" dirty="0" smtClean="0">
                <a:solidFill>
                  <a:schemeClr val="bg1"/>
                </a:solidFill>
              </a:rPr>
              <a:t>                       </a:t>
            </a:r>
            <a:r>
              <a:rPr lang="en-IE" sz="3200" i="1" dirty="0">
                <a:solidFill>
                  <a:schemeClr val="bg1"/>
                </a:solidFill>
              </a:rPr>
              <a:t>F</a:t>
            </a:r>
            <a:r>
              <a:rPr lang="en-IE" sz="3200" i="1" dirty="0" smtClean="0">
                <a:solidFill>
                  <a:schemeClr val="bg1"/>
                </a:solidFill>
              </a:rPr>
              <a:t>rom Einstein to </a:t>
            </a:r>
            <a:r>
              <a:rPr lang="en-IE" sz="3200" i="1" dirty="0">
                <a:solidFill>
                  <a:schemeClr val="bg1"/>
                </a:solidFill>
              </a:rPr>
              <a:t>H</a:t>
            </a:r>
            <a:r>
              <a:rPr lang="en-IE" sz="3200" i="1" dirty="0" smtClean="0">
                <a:solidFill>
                  <a:schemeClr val="bg1"/>
                </a:solidFill>
              </a:rPr>
              <a:t>oyle</a:t>
            </a:r>
            <a:endParaRPr lang="en-IE" sz="3200" i="1" dirty="0">
              <a:solidFill>
                <a:schemeClr val="bg1"/>
              </a:solidFill>
            </a:endParaRPr>
          </a:p>
        </p:txBody>
      </p:sp>
      <p:sp>
        <p:nvSpPr>
          <p:cNvPr id="11270" name="Rectangle 15"/>
          <p:cNvSpPr>
            <a:spLocks noChangeArrowheads="1"/>
          </p:cNvSpPr>
          <p:nvPr/>
        </p:nvSpPr>
        <p:spPr bwMode="auto">
          <a:xfrm>
            <a:off x="1475656" y="5836254"/>
            <a:ext cx="64807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2000" dirty="0" smtClean="0">
                <a:solidFill>
                  <a:schemeClr val="bg1"/>
                </a:solidFill>
              </a:rPr>
              <a:t>     Cormac </a:t>
            </a:r>
            <a:r>
              <a:rPr lang="en-IE" sz="2000" dirty="0" err="1" smtClean="0">
                <a:solidFill>
                  <a:schemeClr val="bg1"/>
                </a:solidFill>
              </a:rPr>
              <a:t>O’Raifeartaigh</a:t>
            </a:r>
            <a:r>
              <a:rPr lang="en-IE" sz="2000" dirty="0">
                <a:solidFill>
                  <a:schemeClr val="bg1"/>
                </a:solidFill>
              </a:rPr>
              <a:t> </a:t>
            </a:r>
            <a:r>
              <a:rPr lang="en-IE" sz="2000" dirty="0" smtClean="0">
                <a:solidFill>
                  <a:schemeClr val="bg1"/>
                </a:solidFill>
              </a:rPr>
              <a:t>(Waterford </a:t>
            </a:r>
            <a:r>
              <a:rPr lang="en-IE" sz="2000" dirty="0" err="1" smtClean="0">
                <a:solidFill>
                  <a:schemeClr val="bg1"/>
                </a:solidFill>
              </a:rPr>
              <a:t>Inst</a:t>
            </a:r>
            <a:r>
              <a:rPr lang="en-IE" sz="2000" dirty="0" smtClean="0">
                <a:solidFill>
                  <a:schemeClr val="bg1"/>
                </a:solidFill>
              </a:rPr>
              <a:t> of Technology) </a:t>
            </a:r>
            <a:endParaRPr lang="en-IE" sz="2000" dirty="0">
              <a:solidFill>
                <a:schemeClr val="bg1"/>
              </a:solidFill>
            </a:endParaRPr>
          </a:p>
          <a:p>
            <a:r>
              <a:rPr lang="en-IE" sz="2000" dirty="0" smtClean="0">
                <a:solidFill>
                  <a:schemeClr val="bg1"/>
                </a:solidFill>
              </a:rPr>
              <a:t>                     Simon Mitton</a:t>
            </a:r>
            <a:r>
              <a:rPr lang="en-IE" sz="2000" dirty="0">
                <a:solidFill>
                  <a:schemeClr val="bg1"/>
                </a:solidFill>
              </a:rPr>
              <a:t> </a:t>
            </a:r>
            <a:r>
              <a:rPr lang="en-IE" sz="2000" smtClean="0">
                <a:solidFill>
                  <a:schemeClr val="bg1"/>
                </a:solidFill>
              </a:rPr>
              <a:t>(University </a:t>
            </a:r>
            <a:r>
              <a:rPr lang="en-IE" sz="2000" dirty="0" smtClean="0">
                <a:solidFill>
                  <a:schemeClr val="bg1"/>
                </a:solidFill>
              </a:rPr>
              <a:t>of Cambridge) 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64088" y="61193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E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75656" y="620688"/>
            <a:ext cx="6649143" cy="864096"/>
          </a:xfrm>
        </p:spPr>
        <p:txBody>
          <a:bodyPr/>
          <a:lstStyle/>
          <a:p>
            <a:pPr eaLnBrk="1" hangingPunct="1"/>
            <a:r>
              <a:rPr lang="en-IE" sz="3200" dirty="0" smtClean="0"/>
              <a:t>Einstein’s steady-state model</a:t>
            </a:r>
            <a:endParaRPr lang="en-GB" sz="3200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916832"/>
            <a:ext cx="5760640" cy="4786810"/>
          </a:xfrm>
        </p:spPr>
        <p:txBody>
          <a:bodyPr/>
          <a:lstStyle/>
          <a:p>
            <a:pPr eaLnBrk="1" hangingPunct="1"/>
            <a:r>
              <a:rPr lang="en-IE" sz="2000" b="1" dirty="0" smtClean="0"/>
              <a:t>Unpublished AE manuscript</a:t>
            </a:r>
          </a:p>
          <a:p>
            <a:pPr marL="0" indent="0" eaLnBrk="1" hangingPunct="1">
              <a:buNone/>
            </a:pPr>
            <a:r>
              <a:rPr lang="en-IE" sz="1800" dirty="0" smtClean="0"/>
              <a:t>       </a:t>
            </a:r>
            <a:r>
              <a:rPr lang="en-IE" sz="1800" i="1" dirty="0" smtClean="0"/>
              <a:t>Written in early 1931</a:t>
            </a:r>
          </a:p>
          <a:p>
            <a:pPr marL="0" indent="0" eaLnBrk="1" hangingPunct="1">
              <a:buNone/>
            </a:pPr>
            <a:endParaRPr lang="en-IE" sz="2000" dirty="0" smtClean="0"/>
          </a:p>
          <a:p>
            <a:pPr eaLnBrk="1" hangingPunct="1"/>
            <a:r>
              <a:rPr lang="en-IE" sz="2000" b="1" dirty="0" smtClean="0"/>
              <a:t>Contains ‘steady-state’ model of the cosmos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 Expanding universe of constant matter density</a:t>
            </a:r>
          </a:p>
          <a:p>
            <a:pPr marL="0" indent="0" eaLnBrk="1" hangingPunct="1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 Continuous formation of matter from vacuum</a:t>
            </a:r>
          </a:p>
          <a:p>
            <a:pPr marL="0" indent="0" eaLnBrk="1" hangingPunct="1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 Anticipates controversial theory (Hoyle)</a:t>
            </a:r>
          </a:p>
          <a:p>
            <a:pPr marL="0" indent="0" eaLnBrk="1" hangingPunct="1">
              <a:buNone/>
            </a:pPr>
            <a:endParaRPr lang="en-IE" sz="1800" dirty="0" smtClean="0"/>
          </a:p>
          <a:p>
            <a:pPr eaLnBrk="1" hangingPunct="1"/>
            <a:r>
              <a:rPr lang="en-IE" sz="2000" b="1" dirty="0" smtClean="0"/>
              <a:t>Inconsistent model</a:t>
            </a:r>
            <a:endParaRPr lang="en-IE" sz="2000" b="1" dirty="0"/>
          </a:p>
          <a:p>
            <a:pPr marL="0" indent="0" eaLnBrk="1" hangingPunct="1">
              <a:buNone/>
            </a:pPr>
            <a:r>
              <a:rPr lang="en-IE" sz="1800" i="1" dirty="0" smtClean="0"/>
              <a:t>       Fatal flaw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 Abandoned, not amended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</a:t>
            </a:r>
            <a:endParaRPr lang="en-IE" sz="2000" i="1" dirty="0" smtClean="0"/>
          </a:p>
          <a:p>
            <a:pPr eaLnBrk="1" hangingPunct="1"/>
            <a:r>
              <a:rPr lang="en-IE" sz="2000" b="1" dirty="0" smtClean="0"/>
              <a:t>Evolving models embraced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     </a:t>
            </a:r>
            <a:r>
              <a:rPr lang="en-IE" sz="1800" i="1" dirty="0" smtClean="0"/>
              <a:t>Friedman-Einstein, Einstein-de </a:t>
            </a:r>
            <a:r>
              <a:rPr lang="en-IE" sz="1800" i="1" dirty="0"/>
              <a:t>S</a:t>
            </a:r>
            <a:r>
              <a:rPr lang="en-IE" sz="1800" i="1" dirty="0" smtClean="0"/>
              <a:t>itter 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 smtClean="0"/>
              <a:t>       </a:t>
            </a:r>
            <a:r>
              <a:rPr lang="en-IE" sz="1800" b="1" dirty="0" smtClean="0"/>
              <a:t> </a:t>
            </a:r>
          </a:p>
        </p:txBody>
      </p:sp>
      <p:sp>
        <p:nvSpPr>
          <p:cNvPr id="22533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12" name="TextBox 11"/>
          <p:cNvSpPr txBox="1"/>
          <p:nvPr/>
        </p:nvSpPr>
        <p:spPr>
          <a:xfrm>
            <a:off x="6466922" y="4164042"/>
            <a:ext cx="2587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Einstein in </a:t>
            </a:r>
            <a:r>
              <a:rPr lang="en-US" sz="1600" i="1" dirty="0"/>
              <a:t>C</a:t>
            </a:r>
            <a:r>
              <a:rPr lang="en-US" sz="1600" i="1" dirty="0" smtClean="0"/>
              <a:t>alifornia (1931</a:t>
            </a:r>
            <a:r>
              <a:rPr lang="en-US" sz="1800" i="1" dirty="0" smtClean="0"/>
              <a:t>)</a:t>
            </a:r>
            <a:endParaRPr lang="en-US" sz="1800" i="1" dirty="0"/>
          </a:p>
        </p:txBody>
      </p:sp>
      <p:sp>
        <p:nvSpPr>
          <p:cNvPr id="2" name="AutoShape 2" descr="data:image/jpeg;base64,/9j/4AAQSkZJRgABAQAAAQABAAD/2wCEAAkGBxQTEhQUExQUFRUXFRcXFxgVFhQUFRUVFBQWFxUUFBQYHCggGBolHBUUITEhJSkrLi4uFx8zODMsNygtLisBCgoKBQUFDgUFDisZExkrKysrKysrKysrKysrKysrKysrKysrKysrKysrKysrKysrKysrKysrKysrKysrKysrK//AABEIAMsA+AMBIgACEQEDEQH/xAAbAAABBQEBAAAAAAAAAAAAAAAEAQIDBQYAB//EAEgQAAEDAgMDCAUJBQYHAQAAAAEAAhEDIQQSMQVBUQYTImFxgZGhByMyscEUJEJScoKy0fAVJWJzkjNDY6LC4TVEg5Ojs/EX/8QAFAEBAAAAAAAAAAAAAAAAAAAAAP/EABQRAQAAAAAAAAAAAAAAAAAAAAD/2gAMAwEAAhEDEQA/AMXs/BGvUbTaJLiBC1mK5CNbRzF3SE2gWPCVmuS1bLXa6CSCCPjPcvRds8oqIpcyXdMtLoAJgCZkhB5FiKUEt4FQlinxFQF7iNCbdiiKBmRIAnyuDUB2xh6wDjPuKsttUyNnsBiOcdF+k0gkyRuBEhAbEb61vf8AhKN2k2cLJEzImLWfME9yDIzdT5zDoAu4TAFrhIKMpzqNzOuYFBzZyu4XTKVPodrgpBOR3afelpsOVg4uQPbSmoBPstv+u9dXFgDvcAlY053nrjwTn0SSwQby74BAr4kx/CP13J+IrE5h9ZzG9zZJ96WlQJcOEknsaIC40TIJ3MdUO+C49HvsgfRrHpu63HjYDKFCJAsdGgd5/QRgwPQY2/SLW2/qclZQFiRq57r8GaDxQB4h0MfG+GjsGqWgIBP1QB4CT5kKXE0v7Ftt9R3fuPgpQJpBouXuuBwmUAmIbFID6TiB3anzSUqNh9qPDqVrjtl131WCnQqODW7mGLWHjCtsDyExz8gFDKANXPa0yR2oMniRNRo7SdykwInjd1uvctn/APmmJzF1StSbIgRmefgrDZPIJlJzC6q5+W9mhomZQecUXeuqdRjwshcS2HO7fgF6tS5F4Zj3OyucXEklz3ESTPs6KapsOk11qdJu8kifMoPMNhUw7EGQ8jKfZE3gQj6ezXmg2WvnnB0SA2GyZPSO4Lf18IYtp1CAqvE0miznAcZcB7ygzFDZkc5mE5tDmiLbwAl+QBoYDEgbm6/1FW1bHYZtjUZ92Xn/AChA1dt0BoKjuxoHvQCVWiSQ09fDwAXKOrtcH2af9TvgAuQWHJVrRVGcwCNesXHuW72vh6fMl3qw8tIBcSCQdTYHiqv0YYSk/GNFUB3q3ZQdM0flK0nL7B/JqeXI19N5hry67IG9u+OKDx+phTmOmu7TuTDh1cupACxUDgOKCsGHSso//UW5NeUBvJ2gBXpuNxm8TwV5yhZmwrjByZ3WBhofmET1iDqqrk0711Ofre/erzbbYwbwZIzPi/RN2u047wg84LoIRNNskwPpDjpIVlsXkpXxTOcY6k1gMHO4gzG4AFaXZ/IUkkurtAkHoscdDxJCDGPpAUi6DOYjzRtDCNz0wdzM57dV6HhfR7hMsPq4l8mSG82wE/0kx3rQYbklhWkObhg60TVe58jskBB4rhwMhNpLifHRWNLAVaj6nN0qjw1oa3KxxvEwCBxK9twWzGU7UqGHpgfVpMHnClxOPZTPrMTSYBrmq02+AJQeQ4bkbjHtcBhntljWDPDPtG5HWjG+jzFudUzGgwOyNu8uIYzqaCt3iOWOCZ/zDH/YmoPFtlW1/SDhh7Daj+ENy+ZKATCejeSDUxMxmPq6Z1dbUnhG7crSh6N8G0DMa1S2W7gwQbkdEKnq+kh0+roWj6Tt/cFXYn0gYp2jaTfuvJ83fBBtmclMCH5vk1MkNyy+XmOEG0Kzo4ajT9mnTYNwaxo9wXkuJ5R41/8AekfZDW+cKte+u726tV0/We4oPZa+0KTT03NEfWc1vvKBr8qMI32sVTtuZL/MBeSfIuMd+qc7CiN6D0DF8vMAz2RXqndDAB4ucFT4v0jN/u8MQP43j3NBWTNAKJ1EILjFcua7ictOkz+px8yFW1+U2Kd/elv2Wtb5whXUwm5QghxGMqvJL6lR3a9xHhKG5uf90Y5qieEArmdiZkU700oGhnBcpKa5BothY40KlOq3Vjg4dcajvErU+lDbTMQ7Dmm+QaOYtGjS4++x8AspQoWB6krqE34fmgq3OLTAKm3Sn4mhdSHD2BGiAQiVG3DGbAozK2YNvPyUzWi5/X6sgdsOl6+kOLt91fbYM4OqLw2qQIn67CL6Ku2VQGamd8j3q72lgw3AvkFxFV2d2kewbdphAR6KsPnwj2canhYKl2pyoxGGxFWjzQmm4t6ZN94MDiFrfQrTnDP/AJnwCzPpCpD9pYi31PwC6AF3L/G/R5lnZTBI73EqGvytx9QdLEVI4NysHkEKKIUgphAM/EVn+1VqHte8+UqB2B3iB3DzVmGBSZZQAMwg4qdtAcEWGhPdCAVrU93YEQzLwSkjcggaxPDFK9wAi0qI1EEgYuFFcHwOvhwT6dXMUAVWmUK+mrCrUE2lRvCCvexRmmVY03CTpcdqR7hlGnX2oKutSIsUM6mrKs1DoBRh5SGiiS5IHIIWUVylNQda5BeYWpLAkN826FHs6S1oRb8KZdE3v1wgr8Qb9yHNci367FLVYSfJBPpmUEwfrxV/svYfPUQ9hJdeQNBwA4mL3hZapK2PInaYYytTaQ2oYeyZglvtNPaEFfgyadZrHTIeALRIzahXGNxBdg8QQ5zW86SBow5g0DnCOJFhvJCrcVjOdxbWtAHrQAesutA13jwRe16BFHEtiS2tE9Lo9BvSy6cblBofQs75s87uc+AWZ9IFedpYnqyDwYFrPQ5Q+aP/AJp7rBY7l9TI2piustPi0IKgVE5tUjv929dRp9JvaES6iJdbfbuQCipeEU8QO5JTo3AjRSvooBOdKnovkRxKjrMvClw9IhAlSnlKg5wgxqi6rZCGpskygke8g6W4RPknUW5hm/QR2CpNdOYge/uAU/yVjTAcXdggeaAB9IgSe5CZocrPGawNIt8VXFt0D6ZNzxSCkXkNGpU9HDOcYaJtJuBA4kkwApaNN1PM4jdYghwv1tKAbaVEMIY2CG2JG871XucpRUMpXUAJJMNG/r4AbygErFCl/WisWBALSSDOovIj81WVXIJjUStchCbp7HwgNDAVyGFYrkGn2OQabTvhWlETM9iL9GeAw9Wi3noL9b7gCR8J7wtByobhaIy025ahExcA+Ovcg8/r04JJ4qqxWqv8TTDr2v171X1sIdYQUrqiVlUi4kHiiq9OLqCEBOzXZqtOTfO28x9Ib1uMbgScPiGB78vPhz8sEPBGZoeTuz5fBYfZtqjDuztPb0hZeh4xjqjKzxTa3503o3zMa2nlDiBvIHdKC49EmFLcLU66p8gsN6QB+88R9z8AXqHo7p5cO4cKrl5fy/8A+KYn7n4GoKii24Rb7Iag3ei6lMnRBGKgBTq1bqlJQw7r23+9LzXSQRtkogBLTp3TntQR82TYCSdw1RFPY9QCXZWj+N7WnwmUPTbdXlPZznUWgAb3uJIEDQHidDogBw2CIf0ojcZBBHEEKbFBonL3lIXw0NFwJvxJ1PUFA3RANibBCZlb0GsLpc5ogfSYXjwBQW1slsjmnjlplnffVBY16raOEpiJfWl1wOixpygx25oVNh8TADYs4wesIvbA6TBubTYB4E+8lBU6cXOg8zuAQV73QTG4lJiqxdA3AWE7+Pu8FLXIggCLnr8VBQs6eAJA4uAJaPGEA+MfGVv1Rf7R1+A7kE4I91KMxN3EWE6Em7nfkhCEEMJE9wTSECtK5NlcgvOTGLcxrXNJkW/2PUtJtDalWq1rXvzAaAiY6pKyHJ2sOb18VcU6+begMFYAJKuKGUzqdPBAuqgalRPqXkiLWncggrtKZlsFNWcCFC12iAnCUy17CBJzNMd4XqOIo5him5rMqUSQ1wawEgkh7hul2l9y80psJLe0a6ahek4jCGi2uwhrnGpRqWmczs13DeejPAT1INDyIEMrN4VfeAV5fy+H7zxP3PwNXqPIt4Ir6f2g0+wF5ry8H7yr9jPwNQU2HozAAutRsPZrnOANPdadDF4nihtg4DO6eET1E6L0TAYfmoBF4m5JAG4AdiDN43ZrTSc8AAh2Xu3nz8li656ZsfAr0bbLiAQ0CCST2715rtWs+lUkE9m5BW7U2iaZMFCt5QEiCBp1pnKqgMxe0RmuRwss66yD0LYpFVs75iFo6lZvPNB9luVvc235rzXkntMsqhs2JPiVunGTO/zQSYiicoMEAmJIgb0KaRNvcrdvOtpOqc054LCGkkdHib6DrVfs3bDTmYW3NyDcOA3NcNYhAG+hbTVRCgn47bNBryw1A10xlP0TEw47rKSi8OAIIIOhBkEdRQMruDozNmBAvEgaAoHGSeAA0aJAHZKsa1ONVXYhyCs3lDORdYQShyxAPKZUKKyBRFiAXKmvaUVzcpr6BQBkLkQaIXIBNk1obuVkMYBp5KgwvshG0XmLD3ILrDVcwNvFTYh4ymNDp1KPYezudk2AH8TR5K7/AGGCwkvblH+INPBBnDUsmOddX79hsaAc7IddpLwQR2pGbHo9EuqMg2EPN0FcytYE9S9NGKdiGYsh5pBooglmvMtBL5Lr9LM4cVjsNsyg4SKjbGNTqbQJIlXOJcKlHEUmAVSwUAGtu0FtYuJMbgDmtwQa70b4prhiAHTD2xwjLZYDl/XjamIH2PwNWl9FrwBiTM+sb7ish6Qj+8656qZ/8bUFnybx1PnW06hABcCJJFxovRdv7RbSAIzBzntYMgBJOgEkENHWvDWVw2rScR/eN8jK9nwdHnKJdWItLgTpGtwgpuUHKanSw4q5ekXmm5pIPTFs0ixGt153yg2g6Wl0OLgHgARAdMAibGxkLU8vq+H+SNY328zXBoj6Q1JGmqxeOxg+Ttc9vTIIa4RMCxzAb0Ae0NoCo3dPCbtj4KirOTHVIcY/UqNz0DqGILHZhqF6tsAmvzf8WvUvLMJg3POkNkSTYdcL1Xk1ynwtGllILagFibtPfu70HpG1HNp0QwGwaJHYN68a29iDzj6lGPUkPLiYbTEGWNGhcRPijcdyqrYgObTENJMvdpHUNXdyjxuHYzBVmicpY4knUki7j228EHnW1toOr1X1XauOm4NAgDwV7yFxr+cNK7mRm1PQi1uEz5LKAr0DkZsw0abnvEPfuOrWjQdup70F3tCvdBVHW1RD6MofEU4QDvuhajrqWo5QPQKCmOanJA1BE90KM1Cnu3qNxQI56RNqPA1K5BV4GrSDekyf+q9nkEfTr0DPqmR/FWqj4qsw2IYGwQJ45QSnc80mA09zAg0uyqWHMnLSaBwqVXCesk/BWQw+G/wzYxd8GDqJixjfG5YtxgeyQNJLRvQ78QzQyg3tSnhyBLqItOrnFogHpbu4cE5owo1qUw2JzZHOkCLhmp1sLLB/KqVhDkbLMucUnQDGt9JNu5BsqeJw4gB1KzSTaLRMOgGDuA1U1bbdFrXMbWLS5lxTll7EBzwRI1ke9YVtTol7aTw0EgusACAXHfrAJTGio5rn82/IzLnJiAKjg1s33khB6h6L8UQzEX3sPaqTlxUB2hVP+HS1/lhSejmrbEAfwe8ruUVIuxtR7AHHLTALvZaWtgyN5/JBWCkBlc8CBBE6W0Wx2ZyhD8OaVSoA5wy5iYDps2OtZXEYQOM1HFzuGg7gEN8hy2BgRpq3XSN6C82/yPYxgLHuPRuSb2uQBvGi87x+VpygkwbncbbgtL8lrmGis4UxMN1idzZNgqdmxWzUbmLnjTgJOkIKmjTLnBrbuJgLQ4TZrKYBcA5/X7I7ApMDRpscGsAa4Cz4knTMHcUFtTHmXaaoGYvE9Ix5IF2ItCGqVdZN+ChZmeQGgk7gP1ZB6Bsms17GED6Itw7BuQXLXa7W0+YYZL4zdTZ08lUtxhw+HylwNQnRpmJB39yzdR5cSSZJ1lB1N0EEagz4FerbBxwr0g8WJs7qdvC8oW85HgsoC8ZiTEDTcUGirCCTu0sgcTUsVJUeSNevcg8Y6yAM1JChe+6SbqN7kEzaiSpWURcmPQI+qonOTXuTc6Brly6EqCjaE8PcLg6Qkp+yUrD0T2hAZgKVTEVGUw4S4gDNpJsJVk/kZX5s1C5tgwxBNqtTmxftVRgK5Y9rhYtcD4OC9GOLHyUSRJGF4X+cSYQZLG8m20ajKb82YA5yDYlrahkDd7IspRQHyVzw76btxExRJt3lXnK3EBuJaZ3VdBxZWAWddiXfIw06F9R09fNhsIJ3UAMJ7QJc+sTE6Nof7qXDN/d+IcTMnDDrHTmJQLqzvk1MSYzYj/1NT8PiD+z6rZsalD/KHFBbcgMQQ6uOLWe9ymq4wgu4yfeVW8hz0q/2GfiKLx9P1j44k+N0DmYjrklStLt8eaHoPDesqTneKAl1SAqpwDHZ7XbBFiZCdisaNAqDH44yUB2FxYFMPOoLvMzCpMVii5xNtZUFXEOdqbcN3ao5QOc5Na8jQkdiQpsoHEpq5S4aiXuAHFAZsXBc48E+yLnr6lssNUDRrEKtwlAMYGhTB57UFiK4O9RYmoCInRAc4U2rVQc96Y5yhc9IHICMyifUOk2GiUFQuKBrimgJrnJMyCQuXKOVyCnBSzZMCUlBI02/XFbZ1QHDstPRwsf966xQqjLEAWNxqSTvWww216XyZtMObm+b6nperrSWRpA1QP5XunEt+8PKp+ao8/zdtt1X3BanlDjMAKtJxca5JqOfzb8opyx4Yw8SHFrp4WWRqPAoU73yVp6zIAtuQTvPqsP1jFE+DR8EmFf8wqfzaX4XJHVmZMNc2biMwtYu07lDhn/Mnj/Fp+TXILnkH/aVv5bfxozbp9bADRDWE66lu5VXIytlqVf5Y/EEbtZ8Yh3XSpnydKABzn3uBH6hJzj41F+3801xv5/knxeOCAd+FqG+ceB/NCVtnXlzp7BCuQhcSEFBiqQbooh7J6iPAz+SIxmqH3OHZ8UDVyRdKAjBUM7oV7hqYZoFnqFTK4FXja2+UFiypbelNRAsrJ7qqAk1Ao6tUIU1k01UDy9dnUJckzoJjVTH1FA590oQPldmXNuEmcaadaDguXc4NyRBVpCulNlA6U0lKkKBQ5JzhTSV0oH50oeVGE4INDySf61/XT/1BG7ZrfOR10mf6lVcmf7Ux9Q+8IvbLvXDrptH4kElNu89v5J1IWlLjDAA4wlpiwQOBUNcSpXFQVquiCnxdL3oKqFcYhshVldiAVckSoOlWeDrS3sVWVNhakFBcNenGohmuTpQSEpqYSm5kEhKSU3MmkoFShyZKQlBNmTXOUWdJmQSZkiZK5AEuXLkHLiuSFAi6VxSIFlLKauQX+w6eQipmb0mkRPSid/DRFYunnqtfYAADWdJKzEq42S32idIAHbqUBVernf3ot7lBkEzoo6lW6AhztEHmvCT5QZAUFV3SQTOQ9ZhuiC+wUdR9igp6jYKYp8Ub9w+KhQcuSrkB+DfIhEIjk/syjUaHPxApOkjKWyOozK0LOStJ3s46h94PHuBQZUphWpfyLfMMxGGd98j3hdU5B4rRvMvP8NVnxKDKykJV5X5IYxutBx7C13uKBq7DxDfao1B90oAF0qWphKg1Y4dohRZDwKBF0KT5K/h7k2pQcNQUEZKVR1XZbGQuQDApUiVAkpCUqaUHFJKVNQLKUJqUIHSr+i2GM3Wus+tJW/P4IFc6yGeVMdFC7VAyISYttwQlqJ2J0QMa6QkzJlJKgAxntnuUKlxftlRIOXLlyDipqE5TEajfDu5Qqekwc247w4DuOqDn1nACC4TO8j4qapjntyw+oLCZcT70JVNh2J+IPs/ZCCw/bNdhEVX98ok8psQ0wKs9ZBHlKp6xlw7Auxntu7UF6OV9czJafHcuPKd1s1Nhns/JZ1u/sKc76KC8/bdOb0QD1ABObtSg4Xpm/63FULvaP63JzdGdp96C5dVwpuWnvJK5Uh071y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828" name="Picture 4" descr="http://hometown-pasadena.com/wp-content/uploads/2013/01/Einstein-Mt-Wils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607" y="1900128"/>
            <a:ext cx="2655252" cy="203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30" name="Picture 6" descr="http://hometown-pasadena.com/wp-content/uploads/2013/01/Einstein-Carnegi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494" y="4749110"/>
            <a:ext cx="2602109" cy="210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79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87624" y="476672"/>
            <a:ext cx="6120680" cy="1143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    </a:t>
            </a:r>
            <a:r>
              <a:rPr lang="en-IE" sz="3200" dirty="0"/>
              <a:t> </a:t>
            </a:r>
            <a:r>
              <a:rPr lang="en-IE" sz="3200" dirty="0" smtClean="0"/>
              <a:t>      Hubble’s law  (1929) </a:t>
            </a:r>
            <a:endParaRPr lang="en-GB" sz="3200" dirty="0" smtClean="0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6593070" y="6227808"/>
            <a:ext cx="21602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1800" i="1" dirty="0"/>
              <a:t>H = </a:t>
            </a:r>
            <a:r>
              <a:rPr lang="en-IE" sz="1800" i="1" dirty="0" smtClean="0"/>
              <a:t>585 </a:t>
            </a:r>
            <a:r>
              <a:rPr lang="en-IE" sz="1800" i="1" dirty="0"/>
              <a:t>kms</a:t>
            </a:r>
            <a:r>
              <a:rPr lang="en-IE" sz="1800" i="1" baseline="30000" dirty="0"/>
              <a:t>-1</a:t>
            </a:r>
            <a:r>
              <a:rPr lang="en-IE" sz="1800" i="1" dirty="0"/>
              <a:t>Mpc</a:t>
            </a:r>
            <a:r>
              <a:rPr lang="en-IE" sz="1800" i="1" baseline="30000" dirty="0"/>
              <a:t>-1</a:t>
            </a:r>
            <a:endParaRPr lang="en-GB" sz="18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0" y="2107255"/>
            <a:ext cx="6067599" cy="4489885"/>
          </a:xfrm>
        </p:spPr>
        <p:txBody>
          <a:bodyPr/>
          <a:lstStyle/>
          <a:p>
            <a:pPr eaLnBrk="1" hangingPunct="1"/>
            <a:r>
              <a:rPr lang="en-IE" sz="2000" b="1" dirty="0"/>
              <a:t>S</a:t>
            </a:r>
            <a:r>
              <a:rPr lang="en-IE" sz="2000" b="1" dirty="0" smtClean="0"/>
              <a:t>piral nebulae extra-galactic (1925)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 </a:t>
            </a:r>
            <a:r>
              <a:rPr lang="en-IE" sz="1800" i="1" dirty="0"/>
              <a:t>100-inch reflector </a:t>
            </a:r>
            <a:r>
              <a:rPr lang="en-IE" sz="1800" i="1" dirty="0" smtClean="0"/>
              <a:t>at Mt Wilson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 smtClean="0"/>
              <a:t>       Resolved </a:t>
            </a:r>
            <a:r>
              <a:rPr lang="en-IE" sz="1800" i="1" dirty="0"/>
              <a:t>Cepheid stars in </a:t>
            </a:r>
            <a:r>
              <a:rPr lang="en-IE" sz="1800" i="1" dirty="0" smtClean="0"/>
              <a:t>several nebulae 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/>
              <a:t>      </a:t>
            </a:r>
            <a:r>
              <a:rPr lang="en-IE" sz="1800" i="1" dirty="0" smtClean="0"/>
              <a:t> Leavitt’s </a:t>
            </a:r>
            <a:r>
              <a:rPr lang="en-IE" sz="1800" i="1" dirty="0"/>
              <a:t>period-luminosity </a:t>
            </a:r>
            <a:r>
              <a:rPr lang="en-IE" sz="1800" i="1" dirty="0" smtClean="0"/>
              <a:t>relation</a:t>
            </a:r>
            <a:endParaRPr lang="en-IE" sz="2000" i="1" dirty="0"/>
          </a:p>
          <a:p>
            <a:pPr marL="0" indent="0" eaLnBrk="1" hangingPunct="1">
              <a:buNone/>
            </a:pPr>
            <a:endParaRPr lang="en-IE" sz="1800" i="1" dirty="0"/>
          </a:p>
          <a:p>
            <a:r>
              <a:rPr lang="en-US" sz="2000" b="1" dirty="0" smtClean="0"/>
              <a:t>A distance/redshift relation for the spirals?</a:t>
            </a:r>
          </a:p>
          <a:p>
            <a:pPr marL="0" indent="0">
              <a:buNone/>
            </a:pPr>
            <a:r>
              <a:rPr lang="en-US" sz="1800" i="1" dirty="0" smtClean="0"/>
              <a:t>      </a:t>
            </a:r>
            <a:r>
              <a:rPr lang="en-US" sz="1800" i="1" dirty="0"/>
              <a:t>R</a:t>
            </a:r>
            <a:r>
              <a:rPr lang="en-US" sz="1800" i="1" dirty="0" smtClean="0"/>
              <a:t>edshifts of the nebulae by </a:t>
            </a:r>
            <a:r>
              <a:rPr lang="en-US" sz="1800" i="1" dirty="0"/>
              <a:t>VM </a:t>
            </a:r>
            <a:r>
              <a:rPr lang="en-US" sz="1800" i="1" dirty="0" err="1"/>
              <a:t>Slipher</a:t>
            </a:r>
            <a:r>
              <a:rPr lang="en-US" sz="1800" i="1" dirty="0"/>
              <a:t> </a:t>
            </a:r>
            <a:r>
              <a:rPr lang="en-US" sz="1800" i="1" dirty="0" smtClean="0"/>
              <a:t> (1915,1917)</a:t>
            </a:r>
          </a:p>
          <a:p>
            <a:pPr marL="0" indent="0">
              <a:buNone/>
            </a:pPr>
            <a:endParaRPr lang="en-US" sz="1800" i="1" dirty="0"/>
          </a:p>
          <a:p>
            <a:r>
              <a:rPr lang="en-US" sz="2000" b="1" dirty="0" err="1" smtClean="0"/>
              <a:t>Approx</a:t>
            </a:r>
            <a:r>
              <a:rPr lang="en-US" sz="2000" b="1" dirty="0" smtClean="0"/>
              <a:t> linear relation (Hubble, 1929)</a:t>
            </a:r>
          </a:p>
          <a:p>
            <a:pPr marL="0" indent="0">
              <a:buNone/>
            </a:pPr>
            <a:r>
              <a:rPr lang="en-US" sz="1800" i="1" dirty="0" smtClean="0"/>
              <a:t>       Some anomalies (Peacock)</a:t>
            </a:r>
          </a:p>
          <a:p>
            <a:pPr marL="0" indent="0">
              <a:buNone/>
            </a:pPr>
            <a:r>
              <a:rPr lang="en-US" sz="1800" i="1" dirty="0" smtClean="0"/>
              <a:t>      </a:t>
            </a:r>
            <a:r>
              <a:rPr lang="en-US" sz="1800" i="1" dirty="0" err="1" smtClean="0"/>
              <a:t>Slipher</a:t>
            </a:r>
            <a:r>
              <a:rPr lang="en-US" sz="1800" i="1" dirty="0" smtClean="0"/>
              <a:t> </a:t>
            </a:r>
            <a:r>
              <a:rPr lang="en-US" sz="1800" i="1" dirty="0"/>
              <a:t>not </a:t>
            </a:r>
            <a:r>
              <a:rPr lang="en-US" sz="1800" i="1" dirty="0" smtClean="0"/>
              <a:t>acknowledged</a:t>
            </a:r>
            <a:endParaRPr lang="en-US" sz="1800" i="1" dirty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063" y="2492896"/>
            <a:ext cx="3088827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1000" y="680772"/>
            <a:ext cx="1479478" cy="1594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979712" y="332656"/>
            <a:ext cx="6048672" cy="1143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   A cosmic puzzle </a:t>
            </a:r>
            <a:endParaRPr lang="en-GB" sz="3200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251520" y="2060848"/>
            <a:ext cx="6336704" cy="4319557"/>
          </a:xfrm>
        </p:spPr>
        <p:txBody>
          <a:bodyPr/>
          <a:lstStyle/>
          <a:p>
            <a:r>
              <a:rPr lang="en-US" sz="2000" b="1" dirty="0"/>
              <a:t>What is causing recession of the galaxies ?   </a:t>
            </a:r>
            <a:r>
              <a:rPr lang="en-US" sz="2000" i="1" dirty="0"/>
              <a:t>  </a:t>
            </a:r>
          </a:p>
          <a:p>
            <a:pPr marL="0" indent="0">
              <a:buNone/>
            </a:pPr>
            <a:r>
              <a:rPr lang="en-US" sz="1800" i="1" dirty="0" smtClean="0"/>
              <a:t>       If </a:t>
            </a:r>
            <a:r>
              <a:rPr lang="en-US" sz="1800" i="1" dirty="0"/>
              <a:t>redshifts are </a:t>
            </a:r>
            <a:r>
              <a:rPr lang="en-US" sz="1800" i="1" dirty="0" smtClean="0"/>
              <a:t>velocities </a:t>
            </a:r>
          </a:p>
          <a:p>
            <a:pPr marL="0" indent="0">
              <a:buNone/>
            </a:pPr>
            <a:r>
              <a:rPr lang="en-US" sz="1800" i="1" dirty="0" smtClean="0"/>
              <a:t>      If effect is non-local </a:t>
            </a:r>
          </a:p>
          <a:p>
            <a:pPr eaLnBrk="1" hangingPunct="1"/>
            <a:endParaRPr lang="en-IE" sz="2000" b="1" dirty="0" smtClean="0"/>
          </a:p>
          <a:p>
            <a:pPr eaLnBrk="1" hangingPunct="1"/>
            <a:r>
              <a:rPr lang="en-IE" sz="2000" b="1" dirty="0" smtClean="0"/>
              <a:t>Newton’s law of gravity  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Gravity pulls in, not out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 smtClean="0"/>
              <a:t>      No other long range force for neutral matter 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/>
              <a:t>      </a:t>
            </a:r>
            <a:endParaRPr lang="en-US" sz="1800" i="1" dirty="0"/>
          </a:p>
          <a:p>
            <a:pPr eaLnBrk="1" hangingPunct="1"/>
            <a:r>
              <a:rPr lang="en-IE" sz="2000" b="1" dirty="0" smtClean="0"/>
              <a:t>Space, time are fixed</a:t>
            </a:r>
            <a:endParaRPr lang="en-IE" sz="2000" i="1" dirty="0"/>
          </a:p>
          <a:p>
            <a:pPr marL="0" indent="0" eaLnBrk="1" hangingPunct="1">
              <a:buNone/>
            </a:pPr>
            <a:r>
              <a:rPr lang="en-IE" sz="2000" i="1" dirty="0"/>
              <a:t>      </a:t>
            </a:r>
            <a:r>
              <a:rPr lang="en-IE" sz="1800" i="1" dirty="0" smtClean="0"/>
              <a:t>Not affected by contents of universe</a:t>
            </a:r>
          </a:p>
          <a:p>
            <a:pPr marL="0" indent="0" eaLnBrk="1" hangingPunct="1">
              <a:buNone/>
            </a:pPr>
            <a:r>
              <a:rPr lang="en-IE" sz="2000" i="1" dirty="0"/>
              <a:t> </a:t>
            </a:r>
            <a:r>
              <a:rPr lang="en-IE" sz="2000" i="1" dirty="0" smtClean="0"/>
              <a:t>    </a:t>
            </a:r>
            <a:r>
              <a:rPr lang="en-IE" sz="1800" i="1" dirty="0" smtClean="0"/>
              <a:t>Eternal, infinite universe</a:t>
            </a:r>
            <a:endParaRPr lang="en-US" sz="1800" i="1" dirty="0"/>
          </a:p>
          <a:p>
            <a:pPr marL="0" indent="0">
              <a:buNone/>
            </a:pPr>
            <a:r>
              <a:rPr lang="en-US" sz="1800" i="1" dirty="0" smtClean="0"/>
              <a:t>   </a:t>
            </a:r>
            <a:endParaRPr lang="en-US" sz="1800" dirty="0" smtClean="0"/>
          </a:p>
        </p:txBody>
      </p:sp>
      <p:graphicFrame>
        <p:nvGraphicFramePr>
          <p:cNvPr id="2" name="Object 1"/>
          <p:cNvGraphicFramePr>
            <a:graphicFrameLocks noGrp="1" noChangeAspect="1"/>
          </p:cNvGraphicFramePr>
          <p:nvPr/>
        </p:nvGraphicFramePr>
        <p:xfrm>
          <a:off x="7092950" y="1773238"/>
          <a:ext cx="1450975" cy="190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74" name="Photo Editor Photo" r:id="rId3" imgW="1523810" imgH="2000000" progId="">
                  <p:embed/>
                </p:oleObj>
              </mc:Choice>
              <mc:Fallback>
                <p:oleObj name="Photo Editor Photo" r:id="rId3" imgW="1523810" imgH="2000000" progId="">
                  <p:embed/>
                  <p:pic>
                    <p:nvPicPr>
                      <p:cNvPr id="0" name="Object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1773238"/>
                        <a:ext cx="1450975" cy="1903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4437112"/>
            <a:ext cx="3096344" cy="179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205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37934" y="764704"/>
            <a:ext cx="6336705" cy="762000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IE" sz="3200" dirty="0" smtClean="0"/>
              <a:t> </a:t>
            </a:r>
            <a:r>
              <a:rPr lang="en-IE" sz="3200" dirty="0"/>
              <a:t>G</a:t>
            </a:r>
            <a:r>
              <a:rPr lang="en-IE" sz="3200" dirty="0" smtClean="0"/>
              <a:t>eneral relativity  (1915) </a:t>
            </a:r>
            <a:endParaRPr lang="en-US" sz="32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40521"/>
            <a:ext cx="6912768" cy="4896544"/>
          </a:xfrm>
        </p:spPr>
        <p:txBody>
          <a:bodyPr/>
          <a:lstStyle/>
          <a:p>
            <a:pPr eaLnBrk="1" hangingPunct="1"/>
            <a:endParaRPr lang="en-IE" sz="2000" b="1" dirty="0" smtClean="0"/>
          </a:p>
          <a:p>
            <a:pPr eaLnBrk="1" hangingPunct="1"/>
            <a:r>
              <a:rPr lang="en-IE" sz="2000" b="1" dirty="0" smtClean="0"/>
              <a:t>Space+ time = space-time</a:t>
            </a:r>
          </a:p>
          <a:p>
            <a:pPr marL="0" indent="0" eaLnBrk="1" hangingPunct="1">
              <a:buNone/>
            </a:pPr>
            <a:r>
              <a:rPr lang="en-IE" sz="2000" dirty="0" smtClean="0"/>
              <a:t>      </a:t>
            </a:r>
            <a:r>
              <a:rPr lang="en-IE" sz="1800" i="1" dirty="0" smtClean="0"/>
              <a:t>Space-time dynamic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      </a:t>
            </a:r>
            <a:r>
              <a:rPr lang="en-IE" sz="1800" i="1" dirty="0" smtClean="0"/>
              <a:t>Distorted by motion, mass</a:t>
            </a:r>
          </a:p>
          <a:p>
            <a:pPr marL="0" indent="0" eaLnBrk="1" hangingPunct="1">
              <a:buNone/>
            </a:pPr>
            <a:endParaRPr lang="en-IE" sz="1800" i="1" dirty="0" smtClean="0"/>
          </a:p>
          <a:p>
            <a:pPr eaLnBrk="1" hangingPunct="1"/>
            <a:r>
              <a:rPr lang="en-IE" sz="2000" b="1" u="sng" dirty="0" smtClean="0"/>
              <a:t>Gravity  = curvature of space-time</a:t>
            </a:r>
          </a:p>
          <a:p>
            <a:pPr eaLnBrk="1" hangingPunct="1">
              <a:buNone/>
            </a:pPr>
            <a:r>
              <a:rPr lang="en-IE" sz="2000" dirty="0"/>
              <a:t> </a:t>
            </a:r>
            <a:r>
              <a:rPr lang="en-IE" sz="2000" dirty="0" smtClean="0"/>
              <a:t>          </a:t>
            </a:r>
          </a:p>
          <a:p>
            <a:pPr eaLnBrk="1" hangingPunct="1">
              <a:buNone/>
            </a:pPr>
            <a:r>
              <a:rPr lang="en-IE" sz="2000" dirty="0"/>
              <a:t> </a:t>
            </a:r>
            <a:r>
              <a:rPr lang="en-IE" sz="2000" dirty="0" smtClean="0"/>
              <a:t>                                           </a:t>
            </a:r>
            <a:r>
              <a:rPr lang="en-GB" sz="2000" b="1" i="1" dirty="0" err="1" smtClean="0">
                <a:cs typeface="Times New Roman" pitchFamily="18" charset="0"/>
              </a:rPr>
              <a:t>G</a:t>
            </a:r>
            <a:r>
              <a:rPr lang="en-GB" sz="2000" i="1" baseline="-30000" dirty="0" err="1" smtClean="0">
                <a:cs typeface="Times New Roman" pitchFamily="18" charset="0"/>
              </a:rPr>
              <a:t>μν</a:t>
            </a:r>
            <a:r>
              <a:rPr lang="en-GB" sz="2000" dirty="0" smtClean="0">
                <a:cs typeface="Times New Roman" pitchFamily="18" charset="0"/>
              </a:rPr>
              <a:t> </a:t>
            </a:r>
            <a:r>
              <a:rPr lang="en-IE" sz="2000" dirty="0" smtClean="0">
                <a:cs typeface="Times New Roman" pitchFamily="18" charset="0"/>
              </a:rPr>
              <a:t> </a:t>
            </a:r>
            <a:r>
              <a:rPr lang="en-GB" sz="2000" dirty="0">
                <a:cs typeface="Times New Roman" pitchFamily="18" charset="0"/>
              </a:rPr>
              <a:t>=         </a:t>
            </a:r>
            <a:r>
              <a:rPr lang="en-GB" sz="2000" dirty="0" smtClean="0">
                <a:cs typeface="Times New Roman" pitchFamily="18" charset="0"/>
              </a:rPr>
              <a:t>    </a:t>
            </a:r>
            <a:r>
              <a:rPr lang="en-GB" sz="2000" b="1" i="1" dirty="0" err="1" smtClean="0">
                <a:cs typeface="Times New Roman" pitchFamily="18" charset="0"/>
              </a:rPr>
              <a:t>T</a:t>
            </a:r>
            <a:r>
              <a:rPr lang="en-GB" sz="2000" i="1" baseline="-30000" dirty="0" err="1" smtClean="0">
                <a:cs typeface="Times New Roman" pitchFamily="18" charset="0"/>
              </a:rPr>
              <a:t>μν</a:t>
            </a:r>
            <a:endParaRPr lang="en-GB" sz="2000" i="1" baseline="-30000" dirty="0" smtClean="0">
              <a:cs typeface="Times New Roman" pitchFamily="18" charset="0"/>
            </a:endParaRPr>
          </a:p>
          <a:p>
            <a:pPr eaLnBrk="1" hangingPunct="1">
              <a:buNone/>
            </a:pPr>
            <a:endParaRPr lang="en-IE" sz="2000" dirty="0" smtClean="0"/>
          </a:p>
          <a:p>
            <a:pPr eaLnBrk="1" hangingPunct="1"/>
            <a:r>
              <a:rPr lang="en-IE" sz="2000" b="1" dirty="0" smtClean="0"/>
              <a:t>Empirical evidence</a:t>
            </a:r>
            <a:endParaRPr lang="en-IE" sz="2000" b="1" dirty="0"/>
          </a:p>
          <a:p>
            <a:pPr marL="0" indent="0" eaLnBrk="1" hangingPunct="1">
              <a:buNone/>
            </a:pPr>
            <a:r>
              <a:rPr lang="en-IE" sz="2000" b="1" i="1" dirty="0" smtClean="0"/>
              <a:t>      </a:t>
            </a:r>
            <a:r>
              <a:rPr lang="en-IE" sz="1800" i="1" dirty="0" smtClean="0"/>
              <a:t>Perihelion of Mercury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Bending of  starlight (</a:t>
            </a:r>
            <a:r>
              <a:rPr lang="en-IE" sz="1800" i="1" dirty="0" err="1"/>
              <a:t>E</a:t>
            </a:r>
            <a:r>
              <a:rPr lang="en-IE" sz="1800" i="1" dirty="0" err="1" smtClean="0"/>
              <a:t>ddington</a:t>
            </a:r>
            <a:r>
              <a:rPr lang="en-IE" sz="1800" i="1" dirty="0" smtClean="0"/>
              <a:t>, 1919)</a:t>
            </a:r>
            <a:endParaRPr lang="en-IE" sz="1800" i="1" dirty="0"/>
          </a:p>
        </p:txBody>
      </p:sp>
      <p:pic>
        <p:nvPicPr>
          <p:cNvPr id="8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567" y="1916832"/>
            <a:ext cx="1296144" cy="189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944" y="4293096"/>
            <a:ext cx="323850" cy="428625"/>
          </a:xfrm>
          <a:prstGeom prst="rect">
            <a:avLst/>
          </a:prstGeom>
          <a:noFill/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223040"/>
              </p:ext>
            </p:extLst>
          </p:nvPr>
        </p:nvGraphicFramePr>
        <p:xfrm>
          <a:off x="6642593" y="4793729"/>
          <a:ext cx="2483550" cy="1830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45" name="Photo Editor Photo" r:id="rId6" imgW="2390476" imgH="1762371" progId="">
                  <p:embed/>
                </p:oleObj>
              </mc:Choice>
              <mc:Fallback>
                <p:oleObj name="Photo Editor Photo" r:id="rId6" imgW="2390476" imgH="1762371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2593" y="4793729"/>
                        <a:ext cx="2483550" cy="18301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7236296" y="4152899"/>
            <a:ext cx="14766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/>
              <a:t>Albert Einstein </a:t>
            </a:r>
          </a:p>
        </p:txBody>
      </p:sp>
    </p:spTree>
    <p:extLst>
      <p:ext uri="{BB962C8B-B14F-4D97-AF65-F5344CB8AC3E}">
        <p14:creationId xmlns:p14="http://schemas.microsoft.com/office/powerpoint/2010/main" val="300413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39651" y="764704"/>
            <a:ext cx="6336705" cy="762000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IE" sz="3200" dirty="0" smtClean="0"/>
              <a:t> Einstein’s universe (1917) </a:t>
            </a:r>
            <a:endParaRPr lang="en-US" sz="32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4172" y="1888954"/>
            <a:ext cx="7056784" cy="4864799"/>
          </a:xfrm>
        </p:spPr>
        <p:txBody>
          <a:bodyPr/>
          <a:lstStyle/>
          <a:p>
            <a:pPr eaLnBrk="1" hangingPunct="1">
              <a:buNone/>
            </a:pPr>
            <a:endParaRPr lang="en-IE" sz="2000" i="1" dirty="0" smtClean="0"/>
          </a:p>
          <a:p>
            <a:pPr eaLnBrk="1" hangingPunct="1"/>
            <a:r>
              <a:rPr lang="en-IE" sz="2000" b="1" dirty="0" smtClean="0"/>
              <a:t>Apply general relativity to the cosmos</a:t>
            </a:r>
          </a:p>
          <a:p>
            <a:pPr marL="0" indent="0" eaLnBrk="1" hangingPunct="1">
              <a:buNone/>
            </a:pPr>
            <a:endParaRPr lang="en-IE" sz="2000" dirty="0" smtClean="0"/>
          </a:p>
          <a:p>
            <a:pPr eaLnBrk="1" hangingPunct="1"/>
            <a:r>
              <a:rPr lang="en-IE" sz="2000" b="1" dirty="0" smtClean="0"/>
              <a:t>Equations predict </a:t>
            </a:r>
            <a:r>
              <a:rPr lang="en-IE" sz="2000" b="1" u="sng" dirty="0" smtClean="0"/>
              <a:t>dynamic</a:t>
            </a:r>
            <a:r>
              <a:rPr lang="en-IE" sz="2000" b="1" dirty="0" smtClean="0"/>
              <a:t> universe 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 Expanding or contracting  </a:t>
            </a:r>
          </a:p>
          <a:p>
            <a:pPr eaLnBrk="1" hangingPunct="1"/>
            <a:endParaRPr lang="en-IE" sz="2000" b="1" dirty="0" smtClean="0"/>
          </a:p>
          <a:p>
            <a:pPr eaLnBrk="1" hangingPunct="1"/>
            <a:r>
              <a:rPr lang="en-IE" sz="2000" b="1" dirty="0" smtClean="0"/>
              <a:t>No evidence for such a universe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 Unaware of </a:t>
            </a:r>
            <a:r>
              <a:rPr lang="en-IE" sz="1800" i="1" dirty="0" err="1" smtClean="0"/>
              <a:t>Slipher</a:t>
            </a:r>
            <a:r>
              <a:rPr lang="en-IE" sz="1800" i="1" dirty="0" smtClean="0"/>
              <a:t> redshifts</a:t>
            </a:r>
          </a:p>
          <a:p>
            <a:pPr eaLnBrk="1" hangingPunct="1"/>
            <a:endParaRPr lang="en-IE" sz="2000" b="1" dirty="0" smtClean="0"/>
          </a:p>
          <a:p>
            <a:pPr eaLnBrk="1" hangingPunct="1"/>
            <a:r>
              <a:rPr lang="en-IE" sz="2000" b="1" dirty="0" smtClean="0"/>
              <a:t>Add cosmic constant to give ‘static’ solution</a:t>
            </a:r>
          </a:p>
          <a:p>
            <a:pPr marL="0" indent="0" eaLnBrk="1" hangingPunct="1">
              <a:buNone/>
            </a:pPr>
            <a:endParaRPr lang="en-IE" sz="2000" dirty="0" smtClean="0"/>
          </a:p>
          <a:p>
            <a:pPr eaLnBrk="1" hangingPunct="1">
              <a:buNone/>
            </a:pPr>
            <a:r>
              <a:rPr lang="en-GB" sz="2400" b="1" i="1" dirty="0" smtClean="0">
                <a:cs typeface="Times New Roman" pitchFamily="18" charset="0"/>
              </a:rPr>
              <a:t>                          </a:t>
            </a:r>
            <a:r>
              <a:rPr lang="en-GB" sz="2000" b="1" i="1" dirty="0" err="1" smtClean="0">
                <a:cs typeface="Times New Roman" pitchFamily="18" charset="0"/>
              </a:rPr>
              <a:t>G</a:t>
            </a:r>
            <a:r>
              <a:rPr lang="en-GB" sz="2000" i="1" baseline="-30000" dirty="0" err="1" smtClean="0">
                <a:cs typeface="Times New Roman" pitchFamily="18" charset="0"/>
              </a:rPr>
              <a:t>μν</a:t>
            </a:r>
            <a:r>
              <a:rPr lang="en-GB" sz="2000" dirty="0" smtClean="0">
                <a:cs typeface="Times New Roman" pitchFamily="18" charset="0"/>
              </a:rPr>
              <a:t> </a:t>
            </a:r>
            <a:r>
              <a:rPr lang="en-IE" sz="2000" dirty="0" smtClean="0">
                <a:cs typeface="Times New Roman" pitchFamily="18" charset="0"/>
              </a:rPr>
              <a:t> </a:t>
            </a:r>
            <a:r>
              <a:rPr lang="en-GB" sz="2000" dirty="0" smtClean="0">
                <a:cs typeface="Times New Roman" pitchFamily="18" charset="0"/>
              </a:rPr>
              <a:t>+ </a:t>
            </a:r>
            <a:r>
              <a:rPr lang="en-GB" sz="2000" dirty="0" err="1" smtClean="0"/>
              <a:t>λg</a:t>
            </a:r>
            <a:r>
              <a:rPr lang="en-GB" sz="2000" i="1" baseline="-25000" dirty="0" err="1" smtClean="0"/>
              <a:t>μν</a:t>
            </a:r>
            <a:r>
              <a:rPr lang="en-GB" sz="2000" i="1" baseline="-25000" dirty="0" smtClean="0"/>
              <a:t> </a:t>
            </a:r>
            <a:r>
              <a:rPr lang="en-GB" sz="2000" dirty="0" smtClean="0">
                <a:cs typeface="Times New Roman" pitchFamily="18" charset="0"/>
              </a:rPr>
              <a:t>  =           </a:t>
            </a:r>
            <a:r>
              <a:rPr lang="en-GB" sz="2000" b="1" i="1" dirty="0" err="1" smtClean="0">
                <a:cs typeface="Times New Roman" pitchFamily="18" charset="0"/>
              </a:rPr>
              <a:t>T</a:t>
            </a:r>
            <a:r>
              <a:rPr lang="en-GB" sz="2000" i="1" baseline="-30000" dirty="0" err="1" smtClean="0">
                <a:cs typeface="Times New Roman" pitchFamily="18" charset="0"/>
              </a:rPr>
              <a:t>μν</a:t>
            </a:r>
            <a:endParaRPr lang="en-IE" sz="2400" dirty="0" smtClean="0"/>
          </a:p>
        </p:txBody>
      </p:sp>
      <p:pic>
        <p:nvPicPr>
          <p:cNvPr id="8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912438"/>
            <a:ext cx="1296144" cy="189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1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5952703"/>
            <a:ext cx="323850" cy="428625"/>
          </a:xfrm>
          <a:prstGeom prst="rect">
            <a:avLst/>
          </a:prstGeom>
          <a:noFill/>
        </p:spPr>
      </p:pic>
      <p:pic>
        <p:nvPicPr>
          <p:cNvPr id="208898" name="Picture 2" descr="http://www.phys-astro.sonoma.edu/BruceMedalists/deSitter/deSitte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390894"/>
            <a:ext cx="1455880" cy="191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260648"/>
            <a:ext cx="7056784" cy="1338064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IE" sz="3200" dirty="0" smtClean="0"/>
              <a:t>  Friedman models of the cosmos </a:t>
            </a:r>
            <a:endParaRPr lang="en-US" sz="32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988840"/>
            <a:ext cx="6984776" cy="4680520"/>
          </a:xfrm>
        </p:spPr>
        <p:txBody>
          <a:bodyPr/>
          <a:lstStyle/>
          <a:p>
            <a:pPr eaLnBrk="1" hangingPunct="1"/>
            <a:r>
              <a:rPr lang="en-IE" sz="2000" b="1" dirty="0" smtClean="0"/>
              <a:t>Allow time-varying solutions to the field equations</a:t>
            </a:r>
            <a:endParaRPr lang="en-IE" sz="2000" i="1" dirty="0" smtClean="0"/>
          </a:p>
          <a:p>
            <a:pPr marL="0" indent="0" eaLnBrk="1" hangingPunct="1">
              <a:buNone/>
            </a:pPr>
            <a:r>
              <a:rPr lang="en-IE" sz="1800" i="1" dirty="0" smtClean="0"/>
              <a:t>       Expanding, contracting universes</a:t>
            </a:r>
          </a:p>
          <a:p>
            <a:pPr eaLnBrk="1" hangingPunct="1"/>
            <a:endParaRPr lang="en-IE" sz="2000" b="1" dirty="0" smtClean="0"/>
          </a:p>
          <a:p>
            <a:pPr eaLnBrk="1" hangingPunct="1"/>
            <a:r>
              <a:rPr lang="en-IE" sz="2000" b="1" dirty="0" smtClean="0"/>
              <a:t>Geometry, evolution </a:t>
            </a:r>
            <a:r>
              <a:rPr lang="en-IE" sz="2000" b="1" dirty="0"/>
              <a:t>depends on matter </a:t>
            </a:r>
            <a:r>
              <a:rPr lang="en-IE" sz="2000" b="1" dirty="0" smtClean="0"/>
              <a:t>content</a:t>
            </a:r>
            <a:endParaRPr lang="en-IE" sz="2000" b="1" dirty="0"/>
          </a:p>
          <a:p>
            <a:pPr marL="0" indent="0" eaLnBrk="1" hangingPunct="1">
              <a:buNone/>
            </a:pPr>
            <a:r>
              <a:rPr lang="en-IE" sz="1800" i="1" dirty="0"/>
              <a:t>       Positive curvature  (1922)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</a:t>
            </a:r>
            <a:r>
              <a:rPr lang="en-IE" sz="1800" i="1" dirty="0" smtClean="0"/>
              <a:t> Hyperbolic </a:t>
            </a:r>
            <a:r>
              <a:rPr lang="en-IE" sz="1800" i="1" dirty="0"/>
              <a:t>curvature (1924)</a:t>
            </a:r>
          </a:p>
          <a:p>
            <a:pPr marL="0" indent="0" eaLnBrk="1" hangingPunct="1">
              <a:buNone/>
            </a:pPr>
            <a:endParaRPr lang="en-IE" sz="1800" b="1" dirty="0" smtClean="0"/>
          </a:p>
          <a:p>
            <a:pPr eaLnBrk="1" hangingPunct="1"/>
            <a:r>
              <a:rPr lang="en-IE" sz="2000" b="1" dirty="0" smtClean="0"/>
              <a:t>Evolving </a:t>
            </a:r>
            <a:r>
              <a:rPr lang="en-IE" sz="2000" b="1" dirty="0"/>
              <a:t>models (</a:t>
            </a:r>
            <a:r>
              <a:rPr lang="en-IE" sz="2000" b="1" dirty="0" err="1"/>
              <a:t>Zf</a:t>
            </a:r>
            <a:r>
              <a:rPr lang="en-IE" sz="2000" b="1" dirty="0"/>
              <a:t>. Ph.)</a:t>
            </a:r>
          </a:p>
          <a:p>
            <a:pPr marL="0" indent="0" eaLnBrk="1" hangingPunct="1">
              <a:buNone/>
            </a:pPr>
            <a:r>
              <a:rPr lang="en-IE" sz="2000" i="1" dirty="0"/>
              <a:t>      </a:t>
            </a:r>
            <a:r>
              <a:rPr lang="en-IE" sz="1800" i="1" dirty="0" smtClean="0"/>
              <a:t>Matter density varies over time</a:t>
            </a:r>
          </a:p>
          <a:p>
            <a:pPr marL="0" indent="0" eaLnBrk="1" hangingPunct="1">
              <a:buNone/>
            </a:pPr>
            <a:endParaRPr lang="en-IE" sz="1800" i="1" dirty="0"/>
          </a:p>
          <a:p>
            <a:pPr eaLnBrk="1" hangingPunct="1"/>
            <a:r>
              <a:rPr lang="en-IE" sz="2000" b="1" dirty="0" smtClean="0"/>
              <a:t>Ignored by community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 Disliked by Einstein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Correction and retraction</a:t>
            </a:r>
          </a:p>
        </p:txBody>
      </p:sp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5971853" y="3501008"/>
          <a:ext cx="3172147" cy="3180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062" name="Photo Editor Photo" r:id="rId4" imgW="3753374" imgH="3761905" progId="">
                  <p:embed/>
                </p:oleObj>
              </mc:Choice>
              <mc:Fallback>
                <p:oleObj name="Photo Editor Photo" r:id="rId4" imgW="3753374" imgH="376190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1853" y="3501008"/>
                        <a:ext cx="3172147" cy="31807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9508" name="Picture 4" descr="http://ts4.mm.bing.net/images/thumbnail.aspx?q=4659069557014735&amp;id=5b23e93350a710efc5ad75a46fdf7ca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08304" y="764704"/>
            <a:ext cx="1368152" cy="202689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068375" y="3015400"/>
            <a:ext cx="3068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Alexander Friedman 1888 -1925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764704"/>
            <a:ext cx="6480720" cy="782960"/>
          </a:xfrm>
        </p:spPr>
        <p:txBody>
          <a:bodyPr/>
          <a:lstStyle/>
          <a:p>
            <a:pPr eaLnBrk="1" hangingPunct="1"/>
            <a:r>
              <a:rPr lang="en-GB" sz="3200" dirty="0"/>
              <a:t> </a:t>
            </a:r>
            <a:r>
              <a:rPr lang="en-GB" sz="3200" dirty="0" smtClean="0"/>
              <a:t>    </a:t>
            </a:r>
            <a:r>
              <a:rPr lang="en-GB" sz="3200" dirty="0" err="1" smtClean="0"/>
              <a:t>Lemaître</a:t>
            </a:r>
            <a:r>
              <a:rPr lang="en-IE" sz="3200" dirty="0" smtClean="0"/>
              <a:t>’s universe (1927)</a:t>
            </a:r>
            <a:endParaRPr lang="en-GB" sz="3200" dirty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07504" y="1731911"/>
            <a:ext cx="6480720" cy="4536504"/>
          </a:xfrm>
        </p:spPr>
        <p:txBody>
          <a:bodyPr/>
          <a:lstStyle/>
          <a:p>
            <a:pPr marL="0" indent="0" eaLnBrk="1" hangingPunct="1">
              <a:buNone/>
            </a:pPr>
            <a:endParaRPr lang="en-IE" sz="2000" b="1" i="1" u="sng" dirty="0" smtClean="0"/>
          </a:p>
          <a:p>
            <a:pPr eaLnBrk="1" hangingPunct="1"/>
            <a:r>
              <a:rPr lang="en-IE" sz="2000" b="1" dirty="0" smtClean="0"/>
              <a:t>Redshifts of galaxies  =  expansion of space</a:t>
            </a:r>
            <a:r>
              <a:rPr lang="en-IE" sz="2000" i="1" dirty="0" smtClean="0"/>
              <a:t>?</a:t>
            </a:r>
            <a:endParaRPr lang="en-IE" sz="2000" i="1" dirty="0"/>
          </a:p>
          <a:p>
            <a:pPr marL="0" indent="0" eaLnBrk="1" hangingPunct="1">
              <a:buNone/>
            </a:pPr>
            <a:r>
              <a:rPr lang="en-IE" sz="2400" i="1" dirty="0"/>
              <a:t>     </a:t>
            </a:r>
            <a:r>
              <a:rPr lang="en-IE" sz="1800" i="1" dirty="0" smtClean="0"/>
              <a:t>Rate </a:t>
            </a:r>
            <a:r>
              <a:rPr lang="en-IE" sz="1800" i="1" dirty="0"/>
              <a:t>of expansion from </a:t>
            </a:r>
            <a:r>
              <a:rPr lang="en-IE" sz="1800" i="1" dirty="0" smtClean="0"/>
              <a:t>mean distances </a:t>
            </a:r>
            <a:r>
              <a:rPr lang="en-IE" sz="1800" i="1" dirty="0"/>
              <a:t>and </a:t>
            </a:r>
            <a:r>
              <a:rPr lang="en-IE" sz="1800" i="1" dirty="0" smtClean="0"/>
              <a:t>redshifts 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/>
              <a:t>      </a:t>
            </a:r>
            <a:r>
              <a:rPr lang="en-IE" sz="1800" i="1" dirty="0" smtClean="0"/>
              <a:t>                     </a:t>
            </a:r>
            <a:r>
              <a:rPr lang="en-US" sz="1800" i="1" dirty="0" smtClean="0"/>
              <a:t>H </a:t>
            </a:r>
            <a:r>
              <a:rPr lang="en-US" sz="1800" i="1" dirty="0"/>
              <a:t>= 585 </a:t>
            </a:r>
            <a:r>
              <a:rPr lang="en-US" sz="1800" i="1" dirty="0" smtClean="0"/>
              <a:t>km/s/</a:t>
            </a:r>
            <a:r>
              <a:rPr lang="en-US" sz="1800" i="1" dirty="0" err="1" smtClean="0"/>
              <a:t>Mpc</a:t>
            </a:r>
            <a:r>
              <a:rPr lang="en-US" sz="1800" i="1" dirty="0" smtClean="0"/>
              <a:t>   (1927)</a:t>
            </a:r>
            <a:endParaRPr lang="en-IE" sz="2000" b="1" dirty="0" smtClean="0"/>
          </a:p>
          <a:p>
            <a:pPr marL="0" indent="0" eaLnBrk="1" hangingPunct="1">
              <a:buNone/>
            </a:pPr>
            <a:endParaRPr lang="en-IE" sz="2000" b="1" dirty="0" smtClean="0"/>
          </a:p>
          <a:p>
            <a:pPr eaLnBrk="1" hangingPunct="1"/>
            <a:r>
              <a:rPr lang="en-IE" sz="2000" b="1" dirty="0"/>
              <a:t>No beginning: indefinite age</a:t>
            </a:r>
          </a:p>
          <a:p>
            <a:pPr marL="0" indent="0" eaLnBrk="1" hangingPunct="1">
              <a:buNone/>
            </a:pPr>
            <a:r>
              <a:rPr lang="en-IE" sz="2400" i="1" dirty="0"/>
              <a:t>     </a:t>
            </a:r>
            <a:r>
              <a:rPr lang="en-IE" sz="1800" i="1" dirty="0"/>
              <a:t>Starts from Einstein universe at t = - </a:t>
            </a:r>
            <a:r>
              <a:rPr lang="en-GB" sz="1800" dirty="0"/>
              <a:t>∞</a:t>
            </a:r>
            <a:endParaRPr lang="en-IE" sz="1800" dirty="0"/>
          </a:p>
          <a:p>
            <a:pPr marL="0" indent="0" eaLnBrk="1" hangingPunct="1">
              <a:buNone/>
            </a:pPr>
            <a:endParaRPr lang="en-IE" sz="1800" b="1" dirty="0"/>
          </a:p>
          <a:p>
            <a:r>
              <a:rPr lang="en-US" sz="2000" b="1" dirty="0" smtClean="0"/>
              <a:t>Rejected </a:t>
            </a:r>
            <a:r>
              <a:rPr lang="en-US" sz="2000" b="1" dirty="0"/>
              <a:t>by </a:t>
            </a:r>
            <a:r>
              <a:rPr lang="en-US" sz="2000" b="1" dirty="0" smtClean="0"/>
              <a:t>Einstein</a:t>
            </a:r>
            <a:endParaRPr lang="en-US" sz="2000" b="1" dirty="0"/>
          </a:p>
          <a:p>
            <a:pPr marL="0" indent="0">
              <a:buNone/>
            </a:pPr>
            <a:r>
              <a:rPr lang="en-US" sz="2400" i="1" dirty="0"/>
              <a:t>     </a:t>
            </a:r>
            <a:r>
              <a:rPr lang="en-US" sz="1800" i="1" dirty="0"/>
              <a:t>“</a:t>
            </a:r>
            <a:r>
              <a:rPr lang="en-US" sz="1800" i="1" dirty="0" err="1"/>
              <a:t>Votre</a:t>
            </a:r>
            <a:r>
              <a:rPr lang="en-US" sz="1800" i="1" dirty="0"/>
              <a:t> physique </a:t>
            </a:r>
            <a:r>
              <a:rPr lang="en-US" sz="1800" i="1" dirty="0" err="1"/>
              <a:t>est</a:t>
            </a:r>
            <a:r>
              <a:rPr lang="en-US" sz="1800" i="1" dirty="0"/>
              <a:t> abominable”</a:t>
            </a:r>
          </a:p>
          <a:p>
            <a:pPr marL="0" indent="0">
              <a:buNone/>
            </a:pPr>
            <a:r>
              <a:rPr lang="en-US" sz="1800" i="1" dirty="0"/>
              <a:t>        </a:t>
            </a:r>
            <a:r>
              <a:rPr lang="en-US" sz="1800" i="1" dirty="0" smtClean="0"/>
              <a:t>Ditto for Friedman models</a:t>
            </a:r>
          </a:p>
          <a:p>
            <a:pPr marL="0" indent="0">
              <a:buNone/>
            </a:pPr>
            <a:endParaRPr lang="en-US" sz="1800" i="1" dirty="0"/>
          </a:p>
        </p:txBody>
      </p:sp>
      <p:graphicFrame>
        <p:nvGraphicFramePr>
          <p:cNvPr id="2050" name="Object 5"/>
          <p:cNvGraphicFramePr>
            <a:graphicFrameLocks noGrp="1" noChangeAspect="1"/>
          </p:cNvGraphicFramePr>
          <p:nvPr>
            <p:ph type="body" sz="half" idx="1"/>
            <p:extLst>
              <p:ext uri="{D42A27DB-BD31-4B8C-83A1-F6EECF244321}">
                <p14:modId xmlns:p14="http://schemas.microsoft.com/office/powerpoint/2010/main" val="2546351846"/>
              </p:ext>
            </p:extLst>
          </p:nvPr>
        </p:nvGraphicFramePr>
        <p:xfrm>
          <a:off x="7418412" y="404664"/>
          <a:ext cx="1503505" cy="22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87" name="Photo Editor Photo" r:id="rId3" imgW="13076190" imgH="19133333" progId="">
                  <p:embed/>
                </p:oleObj>
              </mc:Choice>
              <mc:Fallback>
                <p:oleObj name="Photo Editor Photo" r:id="rId3" imgW="13076190" imgH="19133333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8412" y="404664"/>
                        <a:ext cx="1503505" cy="220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6918100" y="2969857"/>
            <a:ext cx="19150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1600" i="1" dirty="0"/>
              <a:t>Fr Georges </a:t>
            </a:r>
            <a:r>
              <a:rPr lang="en-GB" sz="1600" i="1" dirty="0" err="1"/>
              <a:t>Lemaître</a:t>
            </a:r>
            <a:endParaRPr lang="en-GB" sz="1600" i="1" dirty="0"/>
          </a:p>
        </p:txBody>
      </p:sp>
      <p:pic>
        <p:nvPicPr>
          <p:cNvPr id="154649" name="Picture 2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950" y="4293096"/>
            <a:ext cx="3332162" cy="239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88224" y="3661609"/>
            <a:ext cx="21307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IE" sz="1600" i="1" dirty="0" smtClean="0"/>
              <a:t>    Not </a:t>
            </a:r>
            <a:r>
              <a:rPr lang="en-IE" sz="1600" i="1" dirty="0"/>
              <a:t>an empirical </a:t>
            </a:r>
            <a:r>
              <a:rPr lang="en-IE" sz="1600" i="1" dirty="0" smtClean="0"/>
              <a:t>law</a:t>
            </a:r>
            <a:endParaRPr lang="en-IE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87624" y="404664"/>
            <a:ext cx="7119364" cy="1143000"/>
          </a:xfrm>
        </p:spPr>
        <p:txBody>
          <a:bodyPr/>
          <a:lstStyle/>
          <a:p>
            <a:pPr eaLnBrk="1" hangingPunct="1"/>
            <a:r>
              <a:rPr lang="en-IE" sz="3200" dirty="0"/>
              <a:t> </a:t>
            </a:r>
            <a:r>
              <a:rPr lang="en-IE" sz="3200" dirty="0" smtClean="0"/>
              <a:t>     An expanding universe? (1930-)</a:t>
            </a:r>
            <a:endParaRPr lang="en-GB" sz="32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902024"/>
            <a:ext cx="3044871" cy="3975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488941" y="6066423"/>
            <a:ext cx="2185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Cosmic expansion?</a:t>
            </a:r>
            <a:endParaRPr lang="en-US" sz="2000" i="1" dirty="0"/>
          </a:p>
        </p:txBody>
      </p:sp>
      <p:sp>
        <p:nvSpPr>
          <p:cNvPr id="3" name="Rectangle 2"/>
          <p:cNvSpPr/>
          <p:nvPr/>
        </p:nvSpPr>
        <p:spPr>
          <a:xfrm>
            <a:off x="152237" y="2060848"/>
            <a:ext cx="633670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1" dirty="0" smtClean="0"/>
              <a:t>RAS meeting  </a:t>
            </a:r>
            <a:r>
              <a:rPr lang="en-US" sz="2000" b="1" dirty="0"/>
              <a:t>(</a:t>
            </a:r>
            <a:r>
              <a:rPr lang="en-US" sz="2000" b="1" dirty="0" smtClean="0"/>
              <a:t>1930)</a:t>
            </a:r>
          </a:p>
          <a:p>
            <a:r>
              <a:rPr lang="en-US" i="1" dirty="0" smtClean="0"/>
              <a:t>     </a:t>
            </a:r>
            <a:r>
              <a:rPr lang="en-US" sz="1800" i="1" dirty="0" err="1" smtClean="0"/>
              <a:t>Eddington</a:t>
            </a:r>
            <a:r>
              <a:rPr lang="en-US" sz="1800" i="1" dirty="0"/>
              <a:t>, de Sitter </a:t>
            </a:r>
            <a:endParaRPr lang="en-US" sz="1800" i="1" dirty="0" smtClean="0"/>
          </a:p>
          <a:p>
            <a:r>
              <a:rPr lang="en-US" sz="1800" i="1" dirty="0"/>
              <a:t> </a:t>
            </a:r>
            <a:r>
              <a:rPr lang="en-US" sz="1800" i="1" dirty="0" smtClean="0"/>
              <a:t>     </a:t>
            </a:r>
            <a:r>
              <a:rPr lang="en-US" sz="1800" i="1" u="sng" dirty="0"/>
              <a:t>If </a:t>
            </a:r>
            <a:r>
              <a:rPr lang="en-US" sz="1800" i="1" dirty="0"/>
              <a:t>redshifts are </a:t>
            </a:r>
            <a:r>
              <a:rPr lang="en-US" sz="1800" i="1" dirty="0" smtClean="0"/>
              <a:t>velocities, and effect </a:t>
            </a:r>
            <a:r>
              <a:rPr lang="en-US" sz="1800" i="1" dirty="0"/>
              <a:t>is non-local </a:t>
            </a:r>
          </a:p>
          <a:p>
            <a:r>
              <a:rPr lang="en-US" sz="1800" i="1" dirty="0" smtClean="0"/>
              <a:t>   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1" dirty="0" smtClean="0"/>
              <a:t>Hubble’s law = expansion of space? </a:t>
            </a:r>
            <a:endParaRPr lang="en-US" sz="1800" i="1" dirty="0" smtClean="0"/>
          </a:p>
          <a:p>
            <a:r>
              <a:rPr lang="en-US" sz="1800" i="1" dirty="0"/>
              <a:t>       </a:t>
            </a:r>
            <a:r>
              <a:rPr lang="en-US" sz="1800" i="1" dirty="0" smtClean="0"/>
              <a:t>Static relativistic </a:t>
            </a:r>
            <a:r>
              <a:rPr lang="en-US" sz="1800" i="1" dirty="0"/>
              <a:t>models don’t fit data</a:t>
            </a:r>
          </a:p>
          <a:p>
            <a:r>
              <a:rPr lang="en-US" sz="1800" i="1" dirty="0"/>
              <a:t>      </a:t>
            </a:r>
            <a:r>
              <a:rPr lang="en-US" sz="1800" i="1" dirty="0" smtClean="0"/>
              <a:t>Dynamic models required</a:t>
            </a:r>
          </a:p>
          <a:p>
            <a:endParaRPr lang="en-US" sz="1800" i="1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2000" b="1" dirty="0"/>
              <a:t>Friedman-</a:t>
            </a:r>
            <a:r>
              <a:rPr lang="en-GB" sz="2000" b="1" dirty="0" err="1"/>
              <a:t>Lemaître</a:t>
            </a:r>
            <a:r>
              <a:rPr lang="en-GB" sz="2000" b="1" dirty="0"/>
              <a:t> </a:t>
            </a:r>
            <a:r>
              <a:rPr lang="en-GB" sz="2000" b="1" dirty="0" smtClean="0"/>
              <a:t>models </a:t>
            </a:r>
            <a:endParaRPr lang="en-US" sz="2000" b="1" dirty="0"/>
          </a:p>
          <a:p>
            <a:r>
              <a:rPr lang="en-US" sz="1800" i="1" dirty="0"/>
              <a:t>    </a:t>
            </a:r>
            <a:r>
              <a:rPr lang="en-US" sz="1800" i="1" dirty="0" smtClean="0"/>
              <a:t>  Time-varying radius </a:t>
            </a:r>
          </a:p>
          <a:p>
            <a:r>
              <a:rPr lang="en-GB" sz="1800" i="1" dirty="0" smtClean="0"/>
              <a:t>      Variable </a:t>
            </a:r>
            <a:r>
              <a:rPr lang="en-GB" sz="1800" i="1" dirty="0"/>
              <a:t>matter </a:t>
            </a:r>
            <a:r>
              <a:rPr lang="en-GB" sz="1800" i="1" dirty="0" smtClean="0"/>
              <a:t>density</a:t>
            </a:r>
          </a:p>
          <a:p>
            <a:r>
              <a:rPr lang="en-GB" sz="1800" i="1" dirty="0" smtClean="0"/>
              <a:t>      </a:t>
            </a:r>
            <a:r>
              <a:rPr lang="en-GB" sz="1800" i="1" u="sng" dirty="0" smtClean="0"/>
              <a:t>Evolving </a:t>
            </a:r>
            <a:r>
              <a:rPr lang="en-GB" sz="1800" i="1" u="sng" dirty="0"/>
              <a:t>universe</a:t>
            </a:r>
          </a:p>
          <a:p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54275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899592" y="764704"/>
            <a:ext cx="7695175" cy="792088"/>
          </a:xfrm>
        </p:spPr>
        <p:txBody>
          <a:bodyPr/>
          <a:lstStyle/>
          <a:p>
            <a:pPr eaLnBrk="1" hangingPunct="1"/>
            <a:r>
              <a:rPr lang="en-IE" sz="3200" dirty="0" smtClean="0"/>
              <a:t>   The expanding, evolving  universe (1930 -) </a:t>
            </a:r>
            <a:endParaRPr lang="en-GB" sz="32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458634" y="5857126"/>
            <a:ext cx="3587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u="sng" dirty="0" smtClean="0"/>
              <a:t>If</a:t>
            </a:r>
            <a:r>
              <a:rPr lang="en-US" sz="1800" b="1" i="1" dirty="0" smtClean="0"/>
              <a:t> redshifts represent expansion…</a:t>
            </a:r>
          </a:p>
          <a:p>
            <a:r>
              <a:rPr lang="en-US" sz="1800" b="1" i="1" dirty="0" smtClean="0"/>
              <a:t>            Evolving models</a:t>
            </a:r>
            <a:endParaRPr lang="en-US" sz="1800" b="1" i="1" dirty="0"/>
          </a:p>
        </p:txBody>
      </p:sp>
      <p:sp>
        <p:nvSpPr>
          <p:cNvPr id="3" name="Rectangle 2"/>
          <p:cNvSpPr/>
          <p:nvPr/>
        </p:nvSpPr>
        <p:spPr>
          <a:xfrm>
            <a:off x="0" y="1944925"/>
            <a:ext cx="633670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1" dirty="0" err="1"/>
              <a:t>E</a:t>
            </a:r>
            <a:r>
              <a:rPr lang="en-US" sz="2000" b="1" dirty="0" err="1" smtClean="0"/>
              <a:t>ddington</a:t>
            </a:r>
            <a:r>
              <a:rPr lang="en-US" sz="2000" b="1" dirty="0" smtClean="0"/>
              <a:t>  </a:t>
            </a:r>
            <a:r>
              <a:rPr lang="en-US" sz="2000" b="1" dirty="0"/>
              <a:t>(</a:t>
            </a:r>
            <a:r>
              <a:rPr lang="en-US" sz="2000" b="1" dirty="0" smtClean="0"/>
              <a:t>1930, 31)</a:t>
            </a:r>
          </a:p>
          <a:p>
            <a:r>
              <a:rPr lang="en-US" i="1" dirty="0" smtClean="0"/>
              <a:t>     </a:t>
            </a:r>
            <a:r>
              <a:rPr lang="en-US" sz="1800" i="1" dirty="0" smtClean="0"/>
              <a:t>On the instability of the Einstein universe</a:t>
            </a:r>
          </a:p>
          <a:p>
            <a:r>
              <a:rPr lang="en-US" sz="1800" i="1" dirty="0" smtClean="0"/>
              <a:t>      </a:t>
            </a:r>
            <a:r>
              <a:rPr lang="en-GB" sz="1800" i="1" dirty="0"/>
              <a:t>Expansion caused by condensation? </a:t>
            </a:r>
            <a:endParaRPr lang="en-US" sz="1800" i="1" dirty="0"/>
          </a:p>
          <a:p>
            <a:r>
              <a:rPr lang="en-US" sz="1800" i="1" dirty="0" smtClean="0"/>
              <a:t>      </a:t>
            </a:r>
            <a:r>
              <a:rPr lang="en-GB" sz="1800" i="1" dirty="0" smtClean="0"/>
              <a:t>      </a:t>
            </a:r>
            <a:endParaRPr lang="en-US" sz="1800" b="1" dirty="0" smtClean="0"/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US" sz="2000" b="1" dirty="0"/>
              <a:t>d</a:t>
            </a:r>
            <a:r>
              <a:rPr lang="en-US" sz="2000" b="1" dirty="0" smtClean="0"/>
              <a:t>e Sitter (1930, 31)</a:t>
            </a:r>
            <a:endParaRPr lang="en-US" sz="1800" i="1" dirty="0" smtClean="0"/>
          </a:p>
          <a:p>
            <a:r>
              <a:rPr lang="en-US" sz="1800" i="1" dirty="0" smtClean="0"/>
              <a:t>      Further remarks on the expanding universe </a:t>
            </a:r>
          </a:p>
          <a:p>
            <a:r>
              <a:rPr lang="en-US" sz="1800" i="1" dirty="0" smtClean="0"/>
              <a:t>      Expanding universes of every </a:t>
            </a:r>
            <a:r>
              <a:rPr lang="en-US" sz="1800" i="1" dirty="0" err="1" smtClean="0"/>
              <a:t>flavour</a:t>
            </a:r>
            <a:endParaRPr lang="en-US" sz="1800" b="1" dirty="0"/>
          </a:p>
          <a:p>
            <a:r>
              <a:rPr lang="en-US" i="1" dirty="0" smtClean="0"/>
              <a:t>      </a:t>
            </a:r>
            <a:endParaRPr lang="en-US" b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1" dirty="0" err="1" smtClean="0"/>
              <a:t>Tolman</a:t>
            </a:r>
            <a:r>
              <a:rPr lang="en-US" sz="2000" b="1" dirty="0" smtClean="0"/>
              <a:t> (1930, 31) </a:t>
            </a:r>
            <a:endParaRPr lang="en-US" sz="2000" b="1" dirty="0"/>
          </a:p>
          <a:p>
            <a:r>
              <a:rPr lang="en-US" sz="2000" dirty="0" smtClean="0"/>
              <a:t>      </a:t>
            </a:r>
            <a:r>
              <a:rPr lang="en-US" sz="1800" i="1" dirty="0" smtClean="0"/>
              <a:t>On the </a:t>
            </a:r>
            <a:r>
              <a:rPr lang="en-US" sz="1800" i="1" dirty="0" err="1" smtClean="0"/>
              <a:t>behaviour</a:t>
            </a:r>
            <a:r>
              <a:rPr lang="en-US" sz="1800" i="1" dirty="0" smtClean="0"/>
              <a:t> of non-static models </a:t>
            </a:r>
          </a:p>
          <a:p>
            <a:r>
              <a:rPr lang="en-US" sz="1800" i="1" dirty="0" smtClean="0"/>
              <a:t>      Expansion caused by annihilation of matter ? </a:t>
            </a:r>
          </a:p>
          <a:p>
            <a:endParaRPr lang="en-US" sz="1800" i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1" dirty="0" smtClean="0"/>
              <a:t>Einstein </a:t>
            </a:r>
            <a:r>
              <a:rPr lang="en-US" sz="2000" b="1" dirty="0"/>
              <a:t>(</a:t>
            </a:r>
            <a:r>
              <a:rPr lang="en-US" sz="2000" b="1" dirty="0" smtClean="0"/>
              <a:t>1931, 32)</a:t>
            </a:r>
            <a:endParaRPr lang="en-US" sz="2000" b="1" dirty="0"/>
          </a:p>
          <a:p>
            <a:r>
              <a:rPr lang="en-US" sz="2000" i="1" dirty="0" smtClean="0"/>
              <a:t>      </a:t>
            </a:r>
            <a:r>
              <a:rPr lang="en-US" sz="1800" i="1" dirty="0" smtClean="0"/>
              <a:t>Friedman-Einstein model   </a:t>
            </a:r>
            <a:r>
              <a:rPr lang="en-IE" sz="1800" i="1" dirty="0" smtClean="0"/>
              <a:t>λ </a:t>
            </a:r>
            <a:r>
              <a:rPr lang="en-US" sz="1800" i="1" dirty="0"/>
              <a:t>= </a:t>
            </a:r>
            <a:r>
              <a:rPr lang="en-US" sz="1800" i="1" dirty="0" smtClean="0"/>
              <a:t>0,</a:t>
            </a:r>
            <a:r>
              <a:rPr lang="en-US" sz="1800" i="1" dirty="0"/>
              <a:t> k </a:t>
            </a:r>
            <a:r>
              <a:rPr lang="en-US" sz="1800" i="1" dirty="0" smtClean="0"/>
              <a:t>= 1</a:t>
            </a:r>
          </a:p>
          <a:p>
            <a:r>
              <a:rPr lang="en-US" sz="1800" i="1" dirty="0" smtClean="0"/>
              <a:t>      Einstein-de Sitter model      </a:t>
            </a:r>
            <a:r>
              <a:rPr lang="en-IE" sz="1800" i="1" dirty="0" smtClean="0"/>
              <a:t>λ </a:t>
            </a:r>
            <a:r>
              <a:rPr lang="en-US" sz="1800" i="1" dirty="0"/>
              <a:t>= 0, k </a:t>
            </a:r>
            <a:r>
              <a:rPr lang="en-US" sz="1800" i="1" dirty="0" smtClean="0"/>
              <a:t>=0</a:t>
            </a:r>
            <a:endParaRPr lang="en-US" sz="1800" i="1" dirty="0"/>
          </a:p>
        </p:txBody>
      </p:sp>
      <p:pic>
        <p:nvPicPr>
          <p:cNvPr id="151554" name="Picture 2" descr="http://upload.wikimedia.org/wikipedia/commons/2/24/Arthur_Stanley_Eddingt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634" y="1556792"/>
            <a:ext cx="1600611" cy="204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556" name="Picture 4" descr="http://www.phys-astro.sonoma.edu/BruceMedalists/deSitter/deSit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583" y="1556792"/>
            <a:ext cx="1540852" cy="203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560" name="Picture 8" descr="http://osulibrary.oregonstate.edu/specialcollections/coll/pauling/catalogue/09/1931i.27-tolman-150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811" y="3803982"/>
            <a:ext cx="1523292" cy="1977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http://media.npr.org/programs/totn/features/2007/03/einstein200-2052642bb3632af91c8561af7389ab09dce7a7fc-s6-c3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592" y="3803982"/>
            <a:ext cx="1622834" cy="198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14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1916832"/>
            <a:ext cx="6521326" cy="5035650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Filed as draft of </a:t>
            </a:r>
            <a:r>
              <a:rPr lang="en-US" sz="2000" b="1" i="1" dirty="0" smtClean="0"/>
              <a:t>F-E</a:t>
            </a:r>
            <a:r>
              <a:rPr lang="en-US" sz="2000" b="1" dirty="0" smtClean="0"/>
              <a:t> model</a:t>
            </a:r>
          </a:p>
          <a:p>
            <a:pPr marL="0" indent="0" eaLnBrk="1" hangingPunct="1">
              <a:buNone/>
            </a:pPr>
            <a:r>
              <a:rPr lang="en-US" sz="1800" i="1" dirty="0" smtClean="0"/>
              <a:t>       Similar title, opening</a:t>
            </a:r>
          </a:p>
          <a:p>
            <a:pPr eaLnBrk="1" hangingPunct="1"/>
            <a:endParaRPr lang="en-US" sz="2000" b="1" dirty="0"/>
          </a:p>
          <a:p>
            <a:pPr eaLnBrk="1" hangingPunct="1"/>
            <a:r>
              <a:rPr lang="en-US" sz="2000" b="1" dirty="0" smtClean="0"/>
              <a:t>Cites Hubble’s law</a:t>
            </a:r>
          </a:p>
          <a:p>
            <a:pPr marL="0" indent="0" eaLnBrk="1" hangingPunct="1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</a:t>
            </a:r>
            <a:r>
              <a:rPr lang="en-US" sz="1800" i="1" dirty="0" smtClean="0"/>
              <a:t>Cites instability of static model</a:t>
            </a:r>
            <a:endParaRPr lang="en-US" sz="1800" i="1" dirty="0"/>
          </a:p>
          <a:p>
            <a:pPr marL="0" indent="0" eaLnBrk="1" hangingPunct="1">
              <a:buNone/>
            </a:pPr>
            <a:endParaRPr lang="en-US" sz="1800" i="1" dirty="0" smtClean="0"/>
          </a:p>
          <a:p>
            <a:pPr eaLnBrk="1" hangingPunct="1"/>
            <a:r>
              <a:rPr lang="en-US" sz="2000" b="1" dirty="0" smtClean="0"/>
              <a:t>Cites evolving models </a:t>
            </a:r>
          </a:p>
          <a:p>
            <a:pPr marL="0" indent="0" eaLnBrk="1" hangingPunct="1">
              <a:buNone/>
            </a:pPr>
            <a:r>
              <a:rPr lang="en-US" sz="2000" i="1" dirty="0" smtClean="0"/>
              <a:t>      </a:t>
            </a:r>
            <a:r>
              <a:rPr lang="en-US" sz="1800" i="1" dirty="0" smtClean="0"/>
              <a:t>Discusses age problem</a:t>
            </a:r>
            <a:endParaRPr lang="en-US" sz="1800" i="1" dirty="0"/>
          </a:p>
          <a:p>
            <a:pPr marL="0" indent="0" eaLnBrk="1" hangingPunct="1">
              <a:buNone/>
            </a:pPr>
            <a:endParaRPr lang="en-US" sz="2000" b="1" dirty="0" smtClean="0"/>
          </a:p>
          <a:p>
            <a:pPr eaLnBrk="1" hangingPunct="1"/>
            <a:r>
              <a:rPr lang="en-US" sz="2000" b="1" u="sng" dirty="0" smtClean="0"/>
              <a:t>Proposes alternative </a:t>
            </a:r>
            <a:r>
              <a:rPr lang="en-US" sz="2000" b="1" u="sng" dirty="0"/>
              <a:t>solution</a:t>
            </a:r>
          </a:p>
          <a:p>
            <a:pPr marL="0" indent="0" eaLnBrk="1" hangingPunct="1">
              <a:buNone/>
            </a:pPr>
            <a:r>
              <a:rPr lang="en-US" sz="2000" i="1" dirty="0"/>
              <a:t>      </a:t>
            </a:r>
            <a:r>
              <a:rPr lang="en-US" sz="1800" i="1" dirty="0"/>
              <a:t>Expanding, unchanging cosmos? </a:t>
            </a:r>
          </a:p>
          <a:p>
            <a:pPr marL="0" indent="0" eaLnBrk="1" hangingPunct="1">
              <a:buNone/>
            </a:pPr>
            <a:r>
              <a:rPr lang="en-US" sz="1800" i="1" dirty="0"/>
              <a:t>      Continuous creation of matter </a:t>
            </a:r>
          </a:p>
          <a:p>
            <a:pPr marL="0" indent="0" eaLnBrk="1" hangingPunct="1">
              <a:buNone/>
            </a:pPr>
            <a:r>
              <a:rPr lang="en-US" sz="1800" i="1" dirty="0"/>
              <a:t>      </a:t>
            </a:r>
            <a:r>
              <a:rPr lang="en-US" sz="1800" i="1" dirty="0" smtClean="0"/>
              <a:t>Associates </a:t>
            </a:r>
            <a:r>
              <a:rPr lang="en-US" sz="1800" i="1" dirty="0"/>
              <a:t>with </a:t>
            </a:r>
            <a:r>
              <a:rPr lang="en-GB" sz="1800" dirty="0"/>
              <a:t>λ - </a:t>
            </a:r>
            <a:r>
              <a:rPr lang="en-GB" sz="1800" i="1" dirty="0"/>
              <a:t>energy of </a:t>
            </a:r>
            <a:r>
              <a:rPr lang="en-GB" sz="1800" i="1" dirty="0" smtClean="0"/>
              <a:t>space</a:t>
            </a:r>
            <a:endParaRPr lang="en-US" sz="1800" b="1" dirty="0" smtClean="0"/>
          </a:p>
        </p:txBody>
      </p:sp>
      <p:sp>
        <p:nvSpPr>
          <p:cNvPr id="20484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1556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499" y="1700808"/>
            <a:ext cx="5040634" cy="2849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499" y="4891897"/>
            <a:ext cx="5036767" cy="1951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18235" y="864410"/>
            <a:ext cx="75502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dirty="0" smtClean="0"/>
              <a:t>New: </a:t>
            </a:r>
            <a:r>
              <a:rPr lang="en-IE" sz="3200" dirty="0"/>
              <a:t>Einstein’s steady-state model  (1931?)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87315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452320" cy="1143000"/>
          </a:xfrm>
        </p:spPr>
        <p:txBody>
          <a:bodyPr/>
          <a:lstStyle/>
          <a:p>
            <a:r>
              <a:rPr lang="en-GB" sz="3200" dirty="0" smtClean="0"/>
              <a:t>Einstein’s steady-state model:  key quotes 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88840"/>
            <a:ext cx="8352928" cy="4176464"/>
          </a:xfrm>
        </p:spPr>
        <p:txBody>
          <a:bodyPr/>
          <a:lstStyle/>
          <a:p>
            <a:pPr marL="0" indent="0">
              <a:buNone/>
            </a:pPr>
            <a:r>
              <a:rPr lang="en-IE" sz="1800" b="1" u="sng" dirty="0" smtClean="0"/>
              <a:t>New solution</a:t>
            </a:r>
          </a:p>
          <a:p>
            <a:pPr marL="0" indent="0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	“In </a:t>
            </a:r>
            <a:r>
              <a:rPr lang="en-IE" sz="1800" i="1" dirty="0"/>
              <a:t>what follows, I wish to draw attention to a solution to equation (1) that can </a:t>
            </a:r>
            <a:r>
              <a:rPr lang="en-IE" sz="1800" i="1" dirty="0" smtClean="0"/>
              <a:t>	account </a:t>
            </a:r>
            <a:r>
              <a:rPr lang="en-IE" sz="1800" i="1" dirty="0"/>
              <a:t>for </a:t>
            </a:r>
            <a:r>
              <a:rPr lang="en-IE" sz="1800" i="1" dirty="0" err="1"/>
              <a:t>Hubbel’s</a:t>
            </a:r>
            <a:r>
              <a:rPr lang="en-IE" sz="1800" i="1" dirty="0"/>
              <a:t> </a:t>
            </a:r>
            <a:r>
              <a:rPr lang="en-IE" sz="1800" i="1" dirty="0" smtClean="0"/>
              <a:t>facts</a:t>
            </a:r>
            <a:r>
              <a:rPr lang="en-IE" sz="1800" i="1" dirty="0"/>
              <a:t>, and in which the density is constant over </a:t>
            </a:r>
            <a:r>
              <a:rPr lang="en-IE" sz="1800" i="1" dirty="0" smtClean="0"/>
              <a:t>time” </a:t>
            </a:r>
            <a:endParaRPr lang="en-IE" sz="1800" b="1" i="1" u="sng" dirty="0"/>
          </a:p>
          <a:p>
            <a:pPr marL="0" indent="0">
              <a:buNone/>
            </a:pPr>
            <a:endParaRPr lang="en-IE" sz="1800" b="1" u="sng" dirty="0"/>
          </a:p>
          <a:p>
            <a:pPr marL="0" indent="0">
              <a:buNone/>
            </a:pPr>
            <a:r>
              <a:rPr lang="en-IE" sz="1800" b="1" u="sng" dirty="0" smtClean="0"/>
              <a:t>Matter </a:t>
            </a:r>
            <a:r>
              <a:rPr lang="en-IE" sz="1800" b="1" u="sng" dirty="0"/>
              <a:t>creation</a:t>
            </a:r>
          </a:p>
          <a:p>
            <a:pPr marL="360363" indent="-360363">
              <a:buNone/>
            </a:pPr>
            <a:r>
              <a:rPr lang="en-IE" sz="1800" i="1" dirty="0" smtClean="0"/>
              <a:t>	     “</a:t>
            </a:r>
            <a:r>
              <a:rPr lang="en-IE" sz="1800" i="1" dirty="0"/>
              <a:t>If one considers a physically bounded volume, particles of matter will be </a:t>
            </a:r>
            <a:r>
              <a:rPr lang="en-IE" sz="1800" i="1" dirty="0" smtClean="0"/>
              <a:t> </a:t>
            </a:r>
          </a:p>
          <a:p>
            <a:pPr marL="360363" indent="-360363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       continually </a:t>
            </a:r>
            <a:r>
              <a:rPr lang="en-IE" sz="1800" i="1" dirty="0"/>
              <a:t>leaving it. For the density to remain constant, new particles of </a:t>
            </a:r>
            <a:r>
              <a:rPr lang="en-IE" sz="1800" i="1" dirty="0" smtClean="0"/>
              <a:t>matter</a:t>
            </a:r>
          </a:p>
          <a:p>
            <a:pPr marL="360363" indent="-360363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       </a:t>
            </a:r>
            <a:r>
              <a:rPr lang="en-IE" sz="1800" i="1" dirty="0"/>
              <a:t>must be continually formed within that volume from space </a:t>
            </a:r>
            <a:r>
              <a:rPr lang="en-IE" sz="1800" i="1" dirty="0" smtClean="0"/>
              <a:t>“</a:t>
            </a:r>
          </a:p>
          <a:p>
            <a:pPr marL="360363" indent="-360363">
              <a:buNone/>
            </a:pPr>
            <a:endParaRPr lang="en-IE" sz="1800" b="1" i="1" dirty="0"/>
          </a:p>
          <a:p>
            <a:pPr marL="360363" indent="-360363">
              <a:buNone/>
            </a:pPr>
            <a:r>
              <a:rPr lang="en-IE" sz="1800" b="1" u="sng" dirty="0" smtClean="0"/>
              <a:t>Dark </a:t>
            </a:r>
            <a:r>
              <a:rPr lang="en-IE" sz="1800" b="1" u="sng" dirty="0"/>
              <a:t>energy</a:t>
            </a:r>
          </a:p>
          <a:p>
            <a:pPr marL="360363" indent="-360363">
              <a:buNone/>
            </a:pPr>
            <a:r>
              <a:rPr lang="en-IE" sz="1800" i="1" dirty="0"/>
              <a:t>	“The conservation law is preserved in that, by setting the λ-term, space itself is not empty of energy; its validity is well known to be guaranteed by equations (1).”</a:t>
            </a:r>
          </a:p>
          <a:p>
            <a:pPr marL="360363" indent="-360363">
              <a:buNone/>
              <a:tabLst>
                <a:tab pos="360363" algn="l"/>
              </a:tabLst>
            </a:pPr>
            <a:endParaRPr lang="en-GB" sz="1800" b="1" dirty="0"/>
          </a:p>
          <a:p>
            <a:pPr marL="0" indent="0">
              <a:buNone/>
            </a:pPr>
            <a:r>
              <a:rPr lang="en-IE" sz="1800" i="1" dirty="0"/>
              <a:t> </a:t>
            </a:r>
            <a:endParaRPr lang="en-GB" sz="1800" i="1" dirty="0"/>
          </a:p>
        </p:txBody>
      </p:sp>
    </p:spTree>
    <p:extLst>
      <p:ext uri="{BB962C8B-B14F-4D97-AF65-F5344CB8AC3E}">
        <p14:creationId xmlns:p14="http://schemas.microsoft.com/office/powerpoint/2010/main" val="1346988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128838" y="836712"/>
            <a:ext cx="5256584" cy="762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An abandoned model</a:t>
            </a:r>
            <a:endParaRPr lang="en-GB" sz="3200" dirty="0" smtClean="0"/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-50594" y="1912363"/>
            <a:ext cx="6521326" cy="5035650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A fatal flaw</a:t>
            </a:r>
            <a:endParaRPr lang="en-US" sz="2000" b="1" i="1" dirty="0" smtClean="0"/>
          </a:p>
          <a:p>
            <a:pPr marL="0" indent="0" eaLnBrk="1" hangingPunct="1">
              <a:buNone/>
            </a:pPr>
            <a:r>
              <a:rPr lang="en-US" sz="2000" i="1" dirty="0" smtClean="0"/>
              <a:t>      </a:t>
            </a:r>
            <a:r>
              <a:rPr lang="en-US" sz="1800" i="1" dirty="0"/>
              <a:t>D</a:t>
            </a:r>
            <a:r>
              <a:rPr lang="en-US" sz="1800" i="1" dirty="0" smtClean="0"/>
              <a:t>e Sitter metric </a:t>
            </a:r>
            <a:endParaRPr lang="en-IE" sz="1800" i="1" dirty="0" smtClean="0"/>
          </a:p>
          <a:p>
            <a:pPr marL="0" indent="0" eaLnBrk="1" hangingPunct="1">
              <a:buNone/>
            </a:pPr>
            <a:r>
              <a:rPr lang="en-IE" sz="1800" i="1" dirty="0" smtClean="0"/>
              <a:t>      </a:t>
            </a:r>
            <a:r>
              <a:rPr lang="en-IE" sz="1800" i="1" dirty="0"/>
              <a:t>M</a:t>
            </a:r>
            <a:r>
              <a:rPr lang="en-IE" sz="1800" i="1" dirty="0" smtClean="0"/>
              <a:t>atter creation  associated </a:t>
            </a:r>
            <a:r>
              <a:rPr lang="en-GB" sz="1800" i="1" dirty="0" smtClean="0"/>
              <a:t>with </a:t>
            </a:r>
            <a:r>
              <a:rPr lang="en-GB" sz="1800" i="1" dirty="0"/>
              <a:t>λ 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 smtClean="0"/>
              <a:t>     </a:t>
            </a:r>
            <a:r>
              <a:rPr lang="en-GB" sz="1800" i="1" dirty="0" smtClean="0"/>
              <a:t>       </a:t>
            </a:r>
            <a:endParaRPr lang="en-US" sz="1800" b="1" dirty="0" smtClean="0"/>
          </a:p>
          <a:p>
            <a:pPr eaLnBrk="1" hangingPunct="1"/>
            <a:r>
              <a:rPr lang="en-US" sz="2000" b="1" dirty="0" smtClean="0"/>
              <a:t>Null result masked by error</a:t>
            </a:r>
            <a:endParaRPr lang="en-US" sz="2000" b="1" i="1" dirty="0" smtClean="0"/>
          </a:p>
          <a:p>
            <a:pPr marL="0" indent="0" eaLnBrk="1" hangingPunct="1">
              <a:buNone/>
            </a:pPr>
            <a:r>
              <a:rPr lang="en-US" sz="1800" i="1" dirty="0" smtClean="0"/>
              <a:t> </a:t>
            </a:r>
            <a:r>
              <a:rPr lang="en-US" sz="1800" i="1" dirty="0"/>
              <a:t> </a:t>
            </a:r>
            <a:r>
              <a:rPr lang="en-US" sz="1800" i="1" dirty="0" smtClean="0"/>
              <a:t>     </a:t>
            </a:r>
            <a:r>
              <a:rPr lang="en-GB" sz="1800" i="1" dirty="0"/>
              <a:t>D</a:t>
            </a:r>
            <a:r>
              <a:rPr lang="en-GB" sz="1800" i="1" dirty="0" smtClean="0"/>
              <a:t>erivation incorrect</a:t>
            </a:r>
            <a:endParaRPr lang="en-US" sz="1800" i="1" dirty="0"/>
          </a:p>
          <a:p>
            <a:pPr marL="0" indent="0" eaLnBrk="1" hangingPunct="1">
              <a:buNone/>
            </a:pPr>
            <a:endParaRPr lang="en-US" sz="2000" b="1" dirty="0" smtClean="0"/>
          </a:p>
          <a:p>
            <a:pPr eaLnBrk="1" hangingPunct="1"/>
            <a:r>
              <a:rPr lang="en-US" sz="2000" b="1" dirty="0" smtClean="0"/>
              <a:t>Einstein’s crossroads</a:t>
            </a:r>
            <a:endParaRPr lang="en-US" sz="1800" i="1" dirty="0" smtClean="0"/>
          </a:p>
          <a:p>
            <a:pPr marL="0" indent="0" eaLnBrk="1" hangingPunct="1">
              <a:buNone/>
            </a:pPr>
            <a:r>
              <a:rPr lang="en-US" sz="1800" i="1" dirty="0"/>
              <a:t> </a:t>
            </a:r>
            <a:r>
              <a:rPr lang="en-US" sz="1800" i="1" dirty="0" smtClean="0"/>
              <a:t>     </a:t>
            </a:r>
            <a:r>
              <a:rPr lang="en-US" sz="1800" i="1" dirty="0" err="1" smtClean="0"/>
              <a:t>Identifed</a:t>
            </a:r>
            <a:r>
              <a:rPr lang="en-US" sz="1800" i="1" dirty="0" smtClean="0"/>
              <a:t> problem on revision</a:t>
            </a:r>
          </a:p>
          <a:p>
            <a:pPr marL="0" indent="0" eaLnBrk="1" hangingPunct="1">
              <a:buNone/>
            </a:pPr>
            <a:r>
              <a:rPr lang="en-US" sz="1800" i="1" dirty="0" smtClean="0"/>
              <a:t>      </a:t>
            </a:r>
            <a:r>
              <a:rPr lang="en-IE" sz="1800" i="1" dirty="0" smtClean="0"/>
              <a:t>Declined to amend GFE</a:t>
            </a:r>
            <a:endParaRPr lang="en-US" sz="1800" i="1" dirty="0"/>
          </a:p>
          <a:p>
            <a:pPr marL="0" indent="0" eaLnBrk="1" hangingPunct="1">
              <a:buNone/>
            </a:pPr>
            <a:endParaRPr lang="en-US" sz="2400" dirty="0" smtClean="0"/>
          </a:p>
          <a:p>
            <a:pPr eaLnBrk="1" hangingPunct="1"/>
            <a:r>
              <a:rPr lang="en-US" sz="2000" b="1" dirty="0" smtClean="0"/>
              <a:t>Evolving models?</a:t>
            </a:r>
          </a:p>
          <a:p>
            <a:pPr marL="0" indent="0" eaLnBrk="1" hangingPunct="1">
              <a:buNone/>
            </a:pPr>
            <a:r>
              <a:rPr lang="en-US" sz="1800" i="1" dirty="0" smtClean="0"/>
              <a:t>      </a:t>
            </a:r>
            <a:r>
              <a:rPr lang="en-US" sz="1800" i="1" dirty="0"/>
              <a:t>L</a:t>
            </a:r>
            <a:r>
              <a:rPr lang="en-US" sz="1800" i="1" dirty="0" smtClean="0"/>
              <a:t>ess contrived and set </a:t>
            </a:r>
            <a:r>
              <a:rPr lang="en-IE" sz="1800" i="1" dirty="0"/>
              <a:t>λ </a:t>
            </a:r>
            <a:r>
              <a:rPr lang="en-US" sz="1800" i="1" dirty="0"/>
              <a:t>= 0</a:t>
            </a:r>
            <a:endParaRPr lang="en-US" sz="1800" dirty="0"/>
          </a:p>
          <a:p>
            <a:pPr marL="0" indent="0" eaLnBrk="1" hangingPunct="1">
              <a:buNone/>
            </a:pPr>
            <a:endParaRPr lang="en-US" sz="1800" i="1" dirty="0"/>
          </a:p>
          <a:p>
            <a:pPr marL="0" indent="0" eaLnBrk="1" hangingPunct="1">
              <a:buNone/>
            </a:pPr>
            <a:endParaRPr lang="en-US" sz="1800" i="1" dirty="0" smtClean="0"/>
          </a:p>
        </p:txBody>
      </p:sp>
      <p:sp>
        <p:nvSpPr>
          <p:cNvPr id="20484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1556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819" y="4293096"/>
            <a:ext cx="5354179" cy="1881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425" y="1916832"/>
            <a:ext cx="5463573" cy="165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9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15616" y="836712"/>
            <a:ext cx="7380312" cy="762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     The steady-state universe (1948)</a:t>
            </a:r>
            <a:endParaRPr lang="en-GB" sz="3200" dirty="0" smtClean="0"/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94681" y="1446558"/>
            <a:ext cx="6048672" cy="5411442"/>
          </a:xfrm>
        </p:spPr>
        <p:txBody>
          <a:bodyPr/>
          <a:lstStyle/>
          <a:p>
            <a:pPr marL="0" indent="0" eaLnBrk="1" hangingPunct="1">
              <a:buNone/>
            </a:pPr>
            <a:endParaRPr lang="en-US" sz="2000" dirty="0" smtClean="0"/>
          </a:p>
          <a:p>
            <a:pPr eaLnBrk="1" hangingPunct="1"/>
            <a:r>
              <a:rPr lang="en-US" sz="2000" b="1" dirty="0" smtClean="0"/>
              <a:t>Expanding but unchanging universe</a:t>
            </a:r>
          </a:p>
          <a:p>
            <a:pPr marL="0" indent="0" eaLnBrk="1" hangingPunct="1">
              <a:buNone/>
            </a:pPr>
            <a:r>
              <a:rPr lang="en-US" sz="1800" i="1" dirty="0" smtClean="0"/>
              <a:t>       </a:t>
            </a:r>
            <a:r>
              <a:rPr lang="en-US" sz="1800" i="1" dirty="0"/>
              <a:t>H</a:t>
            </a:r>
            <a:r>
              <a:rPr lang="en-US" sz="1800" i="1" dirty="0" smtClean="0"/>
              <a:t>oyle, </a:t>
            </a:r>
            <a:r>
              <a:rPr lang="en-US" sz="1800" i="1" dirty="0" err="1"/>
              <a:t>B</a:t>
            </a:r>
            <a:r>
              <a:rPr lang="en-US" sz="1800" i="1" dirty="0" err="1" smtClean="0"/>
              <a:t>ondi</a:t>
            </a:r>
            <a:r>
              <a:rPr lang="en-US" sz="1800" i="1" dirty="0" smtClean="0"/>
              <a:t> and Gold (1948)</a:t>
            </a:r>
          </a:p>
          <a:p>
            <a:pPr marL="0" indent="0" eaLnBrk="1" hangingPunct="1">
              <a:buNone/>
            </a:pPr>
            <a:r>
              <a:rPr lang="en-US" sz="1800" i="1" dirty="0" smtClean="0"/>
              <a:t>      No beginning, no </a:t>
            </a:r>
            <a:r>
              <a:rPr lang="en-US" sz="1800" i="1" dirty="0"/>
              <a:t>age </a:t>
            </a:r>
            <a:r>
              <a:rPr lang="en-US" sz="1800" i="1" dirty="0" smtClean="0"/>
              <a:t>paradox</a:t>
            </a:r>
            <a:endParaRPr lang="en-US" sz="2000" b="1" dirty="0" smtClean="0"/>
          </a:p>
          <a:p>
            <a:pPr marL="0" indent="0" eaLnBrk="1" hangingPunct="1">
              <a:buNone/>
            </a:pPr>
            <a:r>
              <a:rPr lang="en-US" sz="1800" i="1" dirty="0" smtClean="0"/>
              <a:t>      No assumptions about physics of early epochs</a:t>
            </a:r>
            <a:endParaRPr lang="en-US" sz="2000" i="1" dirty="0" smtClean="0"/>
          </a:p>
          <a:p>
            <a:pPr marL="0" indent="0" eaLnBrk="1" hangingPunct="1">
              <a:buNone/>
            </a:pPr>
            <a:endParaRPr lang="en-US" sz="2000" b="1" dirty="0" smtClean="0"/>
          </a:p>
          <a:p>
            <a:pPr eaLnBrk="1" hangingPunct="1"/>
            <a:r>
              <a:rPr lang="en-US" sz="2000" b="1" dirty="0"/>
              <a:t>Continuous creation of </a:t>
            </a:r>
            <a:r>
              <a:rPr lang="en-US" sz="2000" b="1" dirty="0" smtClean="0"/>
              <a:t>matter</a:t>
            </a:r>
          </a:p>
          <a:p>
            <a:pPr marL="0" indent="0" eaLnBrk="1" hangingPunct="1">
              <a:buNone/>
            </a:pPr>
            <a:r>
              <a:rPr lang="en-US" sz="2000" i="1" dirty="0" smtClean="0"/>
              <a:t>       </a:t>
            </a:r>
            <a:r>
              <a:rPr lang="en-US" sz="1800" i="1" dirty="0" smtClean="0"/>
              <a:t>Very </a:t>
            </a:r>
            <a:r>
              <a:rPr lang="en-US" sz="1800" i="1" dirty="0"/>
              <a:t>little matter required </a:t>
            </a:r>
          </a:p>
          <a:p>
            <a:pPr eaLnBrk="1" hangingPunct="1"/>
            <a:endParaRPr lang="en-US" sz="2000" b="1" dirty="0" smtClean="0"/>
          </a:p>
          <a:p>
            <a:pPr eaLnBrk="1" hangingPunct="1"/>
            <a:r>
              <a:rPr lang="en-US" sz="2000" b="1" dirty="0" smtClean="0"/>
              <a:t>Replace </a:t>
            </a:r>
            <a:r>
              <a:rPr lang="en-GB" sz="2000" b="1" dirty="0" smtClean="0"/>
              <a:t>λ with creation term </a:t>
            </a:r>
            <a:r>
              <a:rPr lang="en-GB" sz="2000" dirty="0" smtClean="0"/>
              <a:t>(</a:t>
            </a:r>
            <a:r>
              <a:rPr lang="en-GB" sz="2000" dirty="0"/>
              <a:t>H</a:t>
            </a:r>
            <a:r>
              <a:rPr lang="en-GB" sz="2000" dirty="0" smtClean="0"/>
              <a:t>oyle)</a:t>
            </a:r>
            <a:endParaRPr lang="en-US" sz="2000" b="1" dirty="0" smtClean="0"/>
          </a:p>
          <a:p>
            <a:pPr marL="0" indent="0" eaLnBrk="1" hangingPunct="1">
              <a:buNone/>
            </a:pPr>
            <a:r>
              <a:rPr lang="en-US" sz="1800" i="1" dirty="0" smtClean="0"/>
              <a:t>        </a:t>
            </a:r>
            <a:endParaRPr lang="en-US" sz="1800" i="1" dirty="0"/>
          </a:p>
          <a:p>
            <a:pPr marL="0" indent="0" eaLnBrk="1" hangingPunct="1">
              <a:buNone/>
            </a:pPr>
            <a:r>
              <a:rPr lang="en-US" sz="1800" i="1" dirty="0"/>
              <a:t> </a:t>
            </a:r>
            <a:r>
              <a:rPr lang="en-US" sz="1800" i="1" dirty="0" smtClean="0"/>
              <a:t>      </a:t>
            </a:r>
            <a:r>
              <a:rPr lang="en-US" sz="1800" i="1" dirty="0"/>
              <a:t>C</a:t>
            </a:r>
            <a:r>
              <a:rPr lang="en-US" sz="1800" i="1" dirty="0" smtClean="0"/>
              <a:t>onservation </a:t>
            </a:r>
            <a:r>
              <a:rPr lang="en-US" sz="1800" i="1" dirty="0"/>
              <a:t>of </a:t>
            </a:r>
            <a:r>
              <a:rPr lang="en-US" sz="1800" i="1" dirty="0" smtClean="0"/>
              <a:t>energy violated</a:t>
            </a:r>
            <a:endParaRPr lang="en-US" sz="1800" i="1" dirty="0"/>
          </a:p>
          <a:p>
            <a:pPr marL="0" indent="0" eaLnBrk="1" hangingPunct="1">
              <a:buNone/>
            </a:pPr>
            <a:endParaRPr lang="en-US" sz="1800" i="1" dirty="0"/>
          </a:p>
          <a:p>
            <a:pPr eaLnBrk="1" hangingPunct="1"/>
            <a:r>
              <a:rPr lang="en-US" sz="2000" b="1" dirty="0" smtClean="0"/>
              <a:t>Improved version (1962)</a:t>
            </a:r>
            <a:r>
              <a:rPr lang="en-US" sz="1800" i="1" dirty="0" smtClean="0"/>
              <a:t> </a:t>
            </a:r>
            <a:endParaRPr lang="en-US" sz="2000" b="1" dirty="0" smtClean="0"/>
          </a:p>
          <a:p>
            <a:pPr eaLnBrk="1" hangingPunct="1"/>
            <a:endParaRPr lang="en-US" sz="2000" b="1" dirty="0" smtClean="0"/>
          </a:p>
          <a:p>
            <a:pPr marL="0" indent="0" eaLnBrk="1" hangingPunct="1">
              <a:buNone/>
            </a:pPr>
            <a:endParaRPr lang="en-US" sz="2000" b="1" dirty="0" smtClean="0"/>
          </a:p>
          <a:p>
            <a:pPr marL="0" indent="0" eaLnBrk="1" hangingPunct="1">
              <a:buNone/>
            </a:pPr>
            <a:r>
              <a:rPr lang="en-US" sz="1800" i="1" dirty="0" smtClean="0"/>
              <a:t>        </a:t>
            </a:r>
            <a:endParaRPr lang="en-US" sz="1800" i="1" dirty="0"/>
          </a:p>
          <a:p>
            <a:pPr marL="0" indent="0" eaLnBrk="1" hangingPunct="1">
              <a:buNone/>
            </a:pPr>
            <a:endParaRPr lang="en-US" sz="1800" i="1" dirty="0" smtClean="0"/>
          </a:p>
          <a:p>
            <a:pPr marL="0" indent="0" eaLnBrk="1" hangingPunct="1">
              <a:buNone/>
            </a:pPr>
            <a:endParaRPr lang="en-US" sz="1800" i="1" dirty="0" smtClean="0"/>
          </a:p>
          <a:p>
            <a:pPr marL="0" indent="0" eaLnBrk="1" hangingPunct="1">
              <a:buNone/>
            </a:pPr>
            <a:endParaRPr lang="en-US" sz="1800" i="1" dirty="0" smtClean="0"/>
          </a:p>
          <a:p>
            <a:pPr marL="0" indent="0" eaLnBrk="1" hangingPunct="1">
              <a:buNone/>
            </a:pPr>
            <a:endParaRPr lang="en-US" sz="1800" i="1" dirty="0"/>
          </a:p>
          <a:p>
            <a:pPr marL="0" indent="0" eaLnBrk="1" hangingPunct="1">
              <a:buNone/>
            </a:pPr>
            <a:endParaRPr lang="en-GB" sz="1800" i="1" dirty="0" smtClean="0"/>
          </a:p>
        </p:txBody>
      </p:sp>
      <p:sp>
        <p:nvSpPr>
          <p:cNvPr id="20484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3" name="TextBox 2"/>
          <p:cNvSpPr txBox="1"/>
          <p:nvPr/>
        </p:nvSpPr>
        <p:spPr>
          <a:xfrm>
            <a:off x="6286806" y="6256476"/>
            <a:ext cx="2393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/>
              <a:t>Hoyle and </a:t>
            </a:r>
            <a:r>
              <a:rPr lang="en-GB" sz="1600" i="1" dirty="0" err="1" smtClean="0"/>
              <a:t>Narlikar</a:t>
            </a:r>
            <a:r>
              <a:rPr lang="en-GB" sz="1600" i="1" dirty="0" smtClean="0"/>
              <a:t> (1962)</a:t>
            </a:r>
            <a:endParaRPr lang="en-GB" sz="1600" i="1" dirty="0"/>
          </a:p>
        </p:txBody>
      </p:sp>
      <p:sp>
        <p:nvSpPr>
          <p:cNvPr id="4" name="Rectangle 3"/>
          <p:cNvSpPr/>
          <p:nvPr/>
        </p:nvSpPr>
        <p:spPr>
          <a:xfrm>
            <a:off x="1115616" y="5042401"/>
            <a:ext cx="28083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None/>
            </a:pPr>
            <a:r>
              <a:rPr lang="en-GB" sz="1600" b="1" i="1" dirty="0" err="1">
                <a:cs typeface="Times New Roman" pitchFamily="18" charset="0"/>
              </a:rPr>
              <a:t>G</a:t>
            </a:r>
            <a:r>
              <a:rPr lang="en-GB" sz="1600" i="1" baseline="-30000" dirty="0" err="1">
                <a:cs typeface="Times New Roman" pitchFamily="18" charset="0"/>
              </a:rPr>
              <a:t>μν</a:t>
            </a:r>
            <a:r>
              <a:rPr lang="en-GB" sz="1600" dirty="0">
                <a:cs typeface="Times New Roman" pitchFamily="18" charset="0"/>
              </a:rPr>
              <a:t> </a:t>
            </a:r>
            <a:r>
              <a:rPr lang="en-IE" sz="1600" dirty="0">
                <a:cs typeface="Times New Roman" pitchFamily="18" charset="0"/>
              </a:rPr>
              <a:t> </a:t>
            </a:r>
            <a:r>
              <a:rPr lang="en-GB" sz="1600" dirty="0">
                <a:cs typeface="Times New Roman" pitchFamily="18" charset="0"/>
              </a:rPr>
              <a:t>+ </a:t>
            </a:r>
            <a:r>
              <a:rPr lang="en-GB" sz="1600" dirty="0" err="1"/>
              <a:t>C</a:t>
            </a:r>
            <a:r>
              <a:rPr lang="en-GB" sz="1600" i="1" baseline="-25000" dirty="0" err="1" smtClean="0"/>
              <a:t>μν</a:t>
            </a:r>
            <a:r>
              <a:rPr lang="en-GB" sz="1600" i="1" baseline="-25000" dirty="0" smtClean="0"/>
              <a:t> </a:t>
            </a:r>
            <a:r>
              <a:rPr lang="en-GB" sz="1600" dirty="0" smtClean="0">
                <a:cs typeface="Times New Roman" pitchFamily="18" charset="0"/>
              </a:rPr>
              <a:t>  </a:t>
            </a:r>
            <a:r>
              <a:rPr lang="en-GB" sz="1600" i="1" dirty="0">
                <a:cs typeface="Times New Roman" pitchFamily="18" charset="0"/>
              </a:rPr>
              <a:t>=     </a:t>
            </a:r>
            <a:r>
              <a:rPr lang="en-GB" sz="1600" i="1" dirty="0" smtClean="0">
                <a:cs typeface="Times New Roman" pitchFamily="18" charset="0"/>
              </a:rPr>
              <a:t> k</a:t>
            </a:r>
            <a:r>
              <a:rPr lang="en-GB" sz="1600" dirty="0" smtClean="0">
                <a:cs typeface="Times New Roman" pitchFamily="18" charset="0"/>
              </a:rPr>
              <a:t> </a:t>
            </a:r>
            <a:r>
              <a:rPr lang="en-GB" sz="1600" b="1" i="1" dirty="0" err="1" smtClean="0">
                <a:cs typeface="Times New Roman" pitchFamily="18" charset="0"/>
              </a:rPr>
              <a:t>T</a:t>
            </a:r>
            <a:r>
              <a:rPr lang="en-GB" sz="1600" i="1" baseline="-30000" dirty="0" err="1" smtClean="0">
                <a:cs typeface="Times New Roman" pitchFamily="18" charset="0"/>
              </a:rPr>
              <a:t>μν</a:t>
            </a:r>
            <a:endParaRPr lang="en-IE" sz="1600" dirty="0"/>
          </a:p>
        </p:txBody>
      </p:sp>
      <p:sp>
        <p:nvSpPr>
          <p:cNvPr id="5" name="Rectangle 4"/>
          <p:cNvSpPr/>
          <p:nvPr/>
        </p:nvSpPr>
        <p:spPr>
          <a:xfrm>
            <a:off x="971600" y="6364198"/>
            <a:ext cx="3403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i="1" dirty="0">
                <a:cs typeface="Times New Roman" pitchFamily="18" charset="0"/>
              </a:rPr>
              <a:t> </a:t>
            </a:r>
            <a:r>
              <a:rPr lang="en-GB" sz="1600" b="1" i="1" dirty="0" err="1">
                <a:cs typeface="Times New Roman" pitchFamily="18" charset="0"/>
              </a:rPr>
              <a:t>G</a:t>
            </a:r>
            <a:r>
              <a:rPr lang="en-GB" sz="1600" i="1" baseline="-30000" dirty="0" err="1">
                <a:cs typeface="Times New Roman" pitchFamily="18" charset="0"/>
              </a:rPr>
              <a:t>μν</a:t>
            </a:r>
            <a:r>
              <a:rPr lang="en-GB" sz="1600" dirty="0">
                <a:cs typeface="Times New Roman" pitchFamily="18" charset="0"/>
              </a:rPr>
              <a:t> </a:t>
            </a:r>
            <a:r>
              <a:rPr lang="en-IE" sz="1600" dirty="0">
                <a:cs typeface="Times New Roman" pitchFamily="18" charset="0"/>
              </a:rPr>
              <a:t> </a:t>
            </a:r>
            <a:r>
              <a:rPr lang="en-GB" sz="1600" dirty="0">
                <a:cs typeface="Times New Roman" pitchFamily="18" charset="0"/>
              </a:rPr>
              <a:t>+ </a:t>
            </a:r>
            <a:r>
              <a:rPr lang="en-GB" sz="1600" dirty="0" err="1"/>
              <a:t>λg</a:t>
            </a:r>
            <a:r>
              <a:rPr lang="en-GB" sz="1600" i="1" baseline="-25000" dirty="0" err="1"/>
              <a:t>μν</a:t>
            </a:r>
            <a:r>
              <a:rPr lang="en-GB" sz="1600" i="1" baseline="-25000" dirty="0"/>
              <a:t> </a:t>
            </a:r>
            <a:r>
              <a:rPr lang="en-GB" sz="1600" dirty="0">
                <a:cs typeface="Times New Roman" pitchFamily="18" charset="0"/>
              </a:rPr>
              <a:t>  </a:t>
            </a:r>
            <a:r>
              <a:rPr lang="en-GB" sz="1600" dirty="0" smtClean="0">
                <a:cs typeface="Times New Roman" pitchFamily="18" charset="0"/>
              </a:rPr>
              <a:t>= </a:t>
            </a:r>
            <a:r>
              <a:rPr lang="en-GB" sz="1600" i="1" dirty="0">
                <a:cs typeface="Times New Roman" pitchFamily="18" charset="0"/>
              </a:rPr>
              <a:t> k</a:t>
            </a:r>
            <a:r>
              <a:rPr lang="en-GB" sz="1600" dirty="0">
                <a:cs typeface="Times New Roman" pitchFamily="18" charset="0"/>
              </a:rPr>
              <a:t> </a:t>
            </a:r>
            <a:r>
              <a:rPr lang="en-GB" sz="1600" b="1" i="1" dirty="0">
                <a:cs typeface="Times New Roman" pitchFamily="18" charset="0"/>
              </a:rPr>
              <a:t>T (</a:t>
            </a:r>
            <a:r>
              <a:rPr lang="en-GB" sz="1600" b="1" i="1" dirty="0" err="1" smtClean="0">
                <a:cs typeface="Times New Roman" pitchFamily="18" charset="0"/>
              </a:rPr>
              <a:t>C</a:t>
            </a:r>
            <a:r>
              <a:rPr lang="en-GB" sz="1600" i="1" baseline="-30000" dirty="0" err="1" smtClean="0">
                <a:cs typeface="Times New Roman" pitchFamily="18" charset="0"/>
              </a:rPr>
              <a:t>μ</a:t>
            </a:r>
            <a:r>
              <a:rPr lang="en-GB" sz="1600" dirty="0" smtClean="0">
                <a:cs typeface="Times New Roman" pitchFamily="18" charset="0"/>
              </a:rPr>
              <a:t>+  </a:t>
            </a:r>
            <a:r>
              <a:rPr lang="en-GB" sz="1600" b="1" i="1" dirty="0" err="1" smtClean="0">
                <a:cs typeface="Times New Roman" pitchFamily="18" charset="0"/>
              </a:rPr>
              <a:t>C</a:t>
            </a:r>
            <a:r>
              <a:rPr lang="en-GB" sz="1600" i="1" baseline="-30000" dirty="0" err="1" smtClean="0">
                <a:cs typeface="Times New Roman" pitchFamily="18" charset="0"/>
              </a:rPr>
              <a:t>ν</a:t>
            </a:r>
            <a:r>
              <a:rPr lang="en-GB" sz="1600" i="1" baseline="-30000" dirty="0" smtClean="0">
                <a:cs typeface="Times New Roman" pitchFamily="18" charset="0"/>
              </a:rPr>
              <a:t>) </a:t>
            </a:r>
            <a:endParaRPr lang="en-IE" sz="1600" dirty="0"/>
          </a:p>
        </p:txBody>
      </p:sp>
      <p:pic>
        <p:nvPicPr>
          <p:cNvPr id="207874" name="Picture 2" descr="http://www.iucaa.ernet.in/~library/photogal/visit/VR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103" y="4263069"/>
            <a:ext cx="2868478" cy="189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of Gold,  Bondi and Hoyle at a conference. By permission of the Master and Fellows of St John's College, Cambridge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855" y="1844824"/>
            <a:ext cx="3331247" cy="155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39091" y="3572135"/>
            <a:ext cx="2089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err="1" smtClean="0"/>
              <a:t>Bondi</a:t>
            </a:r>
            <a:r>
              <a:rPr lang="en-GB" sz="1600" i="1" dirty="0" smtClean="0"/>
              <a:t>, Gold and Hoyle</a:t>
            </a:r>
            <a:endParaRPr lang="en-GB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 descr="Large confetti"/>
          <p:cNvSpPr>
            <a:spLocks noGrp="1"/>
          </p:cNvSpPr>
          <p:nvPr>
            <p:ph type="title"/>
          </p:nvPr>
        </p:nvSpPr>
        <p:spPr>
          <a:xfrm>
            <a:off x="1259632" y="404664"/>
            <a:ext cx="8028384" cy="1143000"/>
          </a:xfrm>
        </p:spPr>
        <p:txBody>
          <a:bodyPr/>
          <a:lstStyle/>
          <a:p>
            <a:r>
              <a:rPr lang="en-GB" sz="3200" dirty="0" smtClean="0"/>
              <a:t>Evolving vs steady-state universe 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79512" y="1675895"/>
            <a:ext cx="6336704" cy="4545393"/>
          </a:xfrm>
        </p:spPr>
        <p:txBody>
          <a:bodyPr/>
          <a:lstStyle/>
          <a:p>
            <a:pPr>
              <a:buNone/>
            </a:pPr>
            <a:endParaRPr lang="en-GB" sz="2400" dirty="0" smtClean="0"/>
          </a:p>
          <a:p>
            <a:r>
              <a:rPr lang="en-GB" sz="2000" b="1" dirty="0"/>
              <a:t>Radio-astronomy</a:t>
            </a:r>
          </a:p>
          <a:p>
            <a:pPr marL="0" indent="0">
              <a:buNone/>
            </a:pPr>
            <a:r>
              <a:rPr lang="en-GB" sz="2000" i="1" dirty="0"/>
              <a:t>      </a:t>
            </a:r>
            <a:r>
              <a:rPr lang="en-GB" sz="1800" i="1" dirty="0" smtClean="0"/>
              <a:t>Galaxy distributions at different epochs</a:t>
            </a:r>
            <a:endParaRPr lang="en-GB" sz="1800" i="1" dirty="0"/>
          </a:p>
          <a:p>
            <a:pPr marL="0" indent="0">
              <a:buNone/>
            </a:pPr>
            <a:r>
              <a:rPr lang="en-GB" sz="1800" i="1" dirty="0"/>
              <a:t>       Cambridge  3C Survey (Ryle)</a:t>
            </a:r>
          </a:p>
          <a:p>
            <a:pPr marL="0" indent="0">
              <a:buNone/>
            </a:pPr>
            <a:r>
              <a:rPr lang="en-GB" sz="2000" i="1" dirty="0"/>
              <a:t>            </a:t>
            </a:r>
            <a:endParaRPr lang="en-GB" sz="2000" dirty="0"/>
          </a:p>
          <a:p>
            <a:r>
              <a:rPr lang="en-GB" sz="2000" b="1" dirty="0"/>
              <a:t>Cosmic microwave background</a:t>
            </a:r>
          </a:p>
          <a:p>
            <a:pPr marL="0" indent="0">
              <a:buNone/>
            </a:pPr>
            <a:r>
              <a:rPr lang="en-GB" sz="2000" i="1" dirty="0"/>
              <a:t>      </a:t>
            </a:r>
            <a:r>
              <a:rPr lang="en-GB" sz="1800" i="1" dirty="0" smtClean="0"/>
              <a:t>Low </a:t>
            </a:r>
            <a:r>
              <a:rPr lang="en-GB" sz="1800" i="1" dirty="0"/>
              <a:t>temperature, low frequency</a:t>
            </a:r>
          </a:p>
          <a:p>
            <a:pPr marL="0" indent="0">
              <a:buNone/>
            </a:pPr>
            <a:r>
              <a:rPr lang="en-GB" sz="1800" i="1" dirty="0"/>
              <a:t>      Remnant of early universe</a:t>
            </a:r>
          </a:p>
          <a:p>
            <a:pPr marL="0" indent="0">
              <a:buNone/>
            </a:pPr>
            <a:endParaRPr lang="en-GB" sz="2000" b="1" dirty="0" smtClean="0"/>
          </a:p>
          <a:p>
            <a:r>
              <a:rPr lang="en-GB" sz="1800" b="1" dirty="0" smtClean="0"/>
              <a:t>Optical astronomy </a:t>
            </a:r>
          </a:p>
          <a:p>
            <a:pPr marL="0" indent="0">
              <a:buNone/>
            </a:pPr>
            <a:r>
              <a:rPr lang="en-GB" sz="1800" b="1" dirty="0" smtClean="0"/>
              <a:t>     </a:t>
            </a:r>
            <a:r>
              <a:rPr lang="en-GB" sz="1800" i="1" dirty="0" smtClean="0"/>
              <a:t>Amended timescale of expansion </a:t>
            </a:r>
          </a:p>
          <a:p>
            <a:pPr marL="0" indent="0">
              <a:buNone/>
            </a:pPr>
            <a:r>
              <a:rPr lang="en-GB" sz="1800" i="1" dirty="0"/>
              <a:t> </a:t>
            </a:r>
            <a:r>
              <a:rPr lang="en-GB" sz="1800" i="1" dirty="0" smtClean="0"/>
              <a:t>    (Baade, </a:t>
            </a:r>
            <a:r>
              <a:rPr lang="en-GB" sz="1800" i="1" dirty="0" err="1" smtClean="0"/>
              <a:t>Sandage</a:t>
            </a:r>
            <a:r>
              <a:rPr lang="en-GB" sz="1800" i="1" dirty="0" smtClean="0"/>
              <a:t>)</a:t>
            </a:r>
          </a:p>
          <a:p>
            <a:endParaRPr lang="en-GB" sz="2000" b="1" dirty="0" smtClean="0"/>
          </a:p>
          <a:p>
            <a:pPr marL="0" indent="0">
              <a:buNone/>
            </a:pPr>
            <a:endParaRPr lang="en-GB" sz="2000" b="1" i="1" dirty="0" smtClean="0"/>
          </a:p>
        </p:txBody>
      </p:sp>
      <p:pic>
        <p:nvPicPr>
          <p:cNvPr id="225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4365103"/>
            <a:ext cx="1833562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 descr="C:\Users\coraifeartaigh\Desktop\MW_Hoyle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1675895"/>
            <a:ext cx="2243220" cy="208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8172400" cy="1143000"/>
          </a:xfrm>
        </p:spPr>
        <p:txBody>
          <a:bodyPr/>
          <a:lstStyle/>
          <a:p>
            <a:r>
              <a:rPr lang="en-GB" sz="3200" dirty="0" smtClean="0"/>
              <a:t>  Significance of Einstein’s steady-state model 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942818"/>
            <a:ext cx="6192688" cy="4824536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Unsuccessful theories important</a:t>
            </a:r>
          </a:p>
          <a:p>
            <a:pPr marL="0" indent="0" eaLnBrk="1" hangingPunct="1">
              <a:buNone/>
            </a:pPr>
            <a:r>
              <a:rPr lang="en-GB" sz="1800" i="1" dirty="0" smtClean="0"/>
              <a:t>      </a:t>
            </a:r>
            <a:r>
              <a:rPr lang="en-GB" sz="1800" i="1" dirty="0"/>
              <a:t>U</a:t>
            </a:r>
            <a:r>
              <a:rPr lang="en-GB" sz="1800" i="1" dirty="0" smtClean="0"/>
              <a:t>nderstanding the development of successful </a:t>
            </a:r>
            <a:r>
              <a:rPr lang="en-GB" sz="1800" i="1" dirty="0" smtClean="0"/>
              <a:t>theories</a:t>
            </a:r>
          </a:p>
          <a:p>
            <a:pPr marL="0" indent="0" eaLnBrk="1" hangingPunct="1">
              <a:buNone/>
            </a:pPr>
            <a:r>
              <a:rPr lang="en-US" sz="1800" i="1" dirty="0" smtClean="0"/>
              <a:t>     </a:t>
            </a:r>
            <a:endParaRPr lang="en-IE" sz="1800" b="1" dirty="0" smtClean="0"/>
          </a:p>
          <a:p>
            <a:r>
              <a:rPr lang="en-IE" sz="2000" b="1" dirty="0" smtClean="0"/>
              <a:t>New perspective on steady-state  theory</a:t>
            </a:r>
          </a:p>
          <a:p>
            <a:pPr marL="360363" indent="-360363">
              <a:buNone/>
            </a:pPr>
            <a:r>
              <a:rPr lang="en-IE" sz="1800" i="1" dirty="0" smtClean="0"/>
              <a:t>	</a:t>
            </a:r>
            <a:r>
              <a:rPr lang="en-IE" sz="1800" i="1" dirty="0"/>
              <a:t> Logical </a:t>
            </a:r>
            <a:r>
              <a:rPr lang="en-IE" sz="1800" i="1" dirty="0" smtClean="0"/>
              <a:t>possibility: not a crank theory</a:t>
            </a:r>
          </a:p>
          <a:p>
            <a:pPr marL="360363" indent="-360363">
              <a:buNone/>
            </a:pPr>
            <a:r>
              <a:rPr lang="en-IE" sz="1800" i="1" dirty="0" smtClean="0"/>
              <a:t>      </a:t>
            </a:r>
            <a:endParaRPr lang="en-IE" sz="1800" b="1" dirty="0" smtClean="0"/>
          </a:p>
          <a:p>
            <a:r>
              <a:rPr lang="en-IE" sz="2000" b="1" dirty="0" smtClean="0"/>
              <a:t>Insight into Einstein’s philosophy</a:t>
            </a:r>
          </a:p>
          <a:p>
            <a:pPr marL="0" indent="0">
              <a:buNone/>
            </a:pPr>
            <a:r>
              <a:rPr lang="en-IE" sz="1800" i="1" dirty="0" smtClean="0"/>
              <a:t>       Discards </a:t>
            </a:r>
            <a:r>
              <a:rPr lang="en-IE" sz="1800" i="1" dirty="0"/>
              <a:t>model rather than </a:t>
            </a:r>
            <a:r>
              <a:rPr lang="en-IE" sz="1800" i="1" dirty="0" smtClean="0"/>
              <a:t>add </a:t>
            </a:r>
            <a:r>
              <a:rPr lang="en-IE" sz="1800" i="1" dirty="0"/>
              <a:t>new term to GFE</a:t>
            </a:r>
          </a:p>
          <a:p>
            <a:pPr marL="0" indent="0">
              <a:buNone/>
            </a:pPr>
            <a:r>
              <a:rPr lang="en-IE" sz="1800" i="1" dirty="0"/>
              <a:t>      </a:t>
            </a:r>
            <a:r>
              <a:rPr lang="en-IE" sz="1800" i="1" dirty="0" smtClean="0"/>
              <a:t>Occam’s </a:t>
            </a:r>
            <a:r>
              <a:rPr lang="en-IE" sz="1800" i="1" dirty="0"/>
              <a:t>razor approach</a:t>
            </a:r>
          </a:p>
          <a:p>
            <a:pPr marL="0" indent="0">
              <a:buNone/>
            </a:pPr>
            <a:endParaRPr lang="en-IE" sz="1800" b="1" dirty="0" smtClean="0"/>
          </a:p>
          <a:p>
            <a:r>
              <a:rPr lang="en-IE" sz="2000" b="1" dirty="0" smtClean="0"/>
              <a:t>Insight into scientific progress </a:t>
            </a:r>
          </a:p>
          <a:p>
            <a:pPr marL="0" indent="0">
              <a:buNone/>
            </a:pPr>
            <a:r>
              <a:rPr lang="en-IE" sz="2000" b="1" dirty="0"/>
              <a:t> </a:t>
            </a:r>
            <a:r>
              <a:rPr lang="en-IE" sz="2000" b="1" dirty="0" smtClean="0"/>
              <a:t>    </a:t>
            </a:r>
            <a:r>
              <a:rPr lang="en-IE" sz="1800" i="1" dirty="0" smtClean="0"/>
              <a:t> Not </a:t>
            </a:r>
            <a:r>
              <a:rPr lang="en-IE" sz="1800" i="1" dirty="0" err="1" smtClean="0"/>
              <a:t>Kuhnian</a:t>
            </a:r>
            <a:r>
              <a:rPr lang="en-IE" sz="1800" i="1" dirty="0" smtClean="0"/>
              <a:t> paradigm  shift</a:t>
            </a:r>
          </a:p>
          <a:p>
            <a:pPr marL="0" indent="0">
              <a:buNone/>
            </a:pPr>
            <a:r>
              <a:rPr lang="en-IE" sz="1800" i="1" dirty="0" smtClean="0"/>
              <a:t>      </a:t>
            </a:r>
            <a:r>
              <a:rPr lang="en-IE" sz="1800" i="1" u="sng" dirty="0" smtClean="0"/>
              <a:t>Slow </a:t>
            </a:r>
            <a:r>
              <a:rPr lang="en-IE" sz="1800" i="1" u="sng" dirty="0"/>
              <a:t>dawning</a:t>
            </a:r>
            <a:endParaRPr lang="en-IE" sz="1800" i="1" u="sng" dirty="0" smtClean="0"/>
          </a:p>
          <a:p>
            <a:pPr marL="0" indent="0">
              <a:buNone/>
            </a:pPr>
            <a:r>
              <a:rPr lang="en-IE" sz="1800" i="1" dirty="0"/>
              <a:t>	</a:t>
            </a:r>
          </a:p>
          <a:p>
            <a:pPr marL="0" indent="0">
              <a:buNone/>
            </a:pPr>
            <a:endParaRPr lang="en-IE" sz="1800" i="1" dirty="0" smtClean="0"/>
          </a:p>
          <a:p>
            <a:endParaRPr lang="en-GB" sz="1800" i="1" dirty="0"/>
          </a:p>
          <a:p>
            <a:endParaRPr lang="en-GB" dirty="0"/>
          </a:p>
        </p:txBody>
      </p:sp>
      <p:pic>
        <p:nvPicPr>
          <p:cNvPr id="205828" name="Picture 4" descr="http://www.ivypress.co.uk/wp-content/uploads/a-brief-history-of-science-1-brief-history-of-science-cvr-aw-976x9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916832"/>
            <a:ext cx="2519326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53210" y="5571092"/>
            <a:ext cx="3516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1800" i="1" dirty="0" smtClean="0"/>
              <a:t>    </a:t>
            </a:r>
            <a:r>
              <a:rPr lang="en-GB" sz="1800" b="1" i="1" dirty="0" smtClean="0"/>
              <a:t>Links with modern cosmology</a:t>
            </a:r>
          </a:p>
          <a:p>
            <a:pPr marL="0" indent="0">
              <a:buNone/>
            </a:pPr>
            <a:r>
              <a:rPr lang="en-IE" sz="1800" i="1" dirty="0"/>
              <a:t>D</a:t>
            </a:r>
            <a:r>
              <a:rPr lang="en-IE" sz="1800" i="1" dirty="0" smtClean="0"/>
              <a:t>ark energy: </a:t>
            </a:r>
            <a:r>
              <a:rPr lang="en-GB" sz="1800" i="1" dirty="0" smtClean="0"/>
              <a:t>c</a:t>
            </a:r>
            <a:r>
              <a:rPr lang="en-GB" sz="1800" i="1" dirty="0" smtClean="0"/>
              <a:t>reation </a:t>
            </a:r>
            <a:r>
              <a:rPr lang="en-GB" sz="1800" i="1" dirty="0"/>
              <a:t>energy and </a:t>
            </a:r>
            <a:r>
              <a:rPr lang="en-GB" sz="1800" i="1" dirty="0" smtClean="0"/>
              <a:t>λ</a:t>
            </a:r>
            <a:endParaRPr lang="en-IE" sz="1800" i="1" dirty="0"/>
          </a:p>
          <a:p>
            <a:r>
              <a:rPr lang="en-IE" sz="1800" i="1" dirty="0" smtClean="0"/>
              <a:t>Cosmic inflation</a:t>
            </a:r>
            <a:r>
              <a:rPr lang="en-GB" sz="1800" i="1" dirty="0" smtClean="0"/>
              <a:t>: </a:t>
            </a:r>
            <a:r>
              <a:rPr lang="en-IE" sz="1800" i="1" dirty="0"/>
              <a:t>d</a:t>
            </a:r>
            <a:r>
              <a:rPr lang="en-IE" sz="1800" i="1" dirty="0" smtClean="0"/>
              <a:t>e </a:t>
            </a:r>
            <a:r>
              <a:rPr lang="en-IE" sz="1800" i="1" dirty="0"/>
              <a:t>S</a:t>
            </a:r>
            <a:r>
              <a:rPr lang="en-IE" sz="1800" i="1" dirty="0" smtClean="0"/>
              <a:t>itter metric</a:t>
            </a:r>
            <a:endParaRPr lang="en-GB" sz="1800" i="1" dirty="0"/>
          </a:p>
        </p:txBody>
      </p:sp>
    </p:spTree>
    <p:extLst>
      <p:ext uri="{BB962C8B-B14F-4D97-AF65-F5344CB8AC3E}">
        <p14:creationId xmlns:p14="http://schemas.microsoft.com/office/powerpoint/2010/main" val="3664643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58" name="Picture 2" descr="C:\Users\coraifeartaigh\Desktop\Docs 12-14\scans\Screenshot 2014-03-10 12.42.2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645024"/>
            <a:ext cx="4732784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8659" name="Picture 3" descr="C:\Users\coraifeartaigh\Desktop\Docs 12-14\scans\Screenshot 2014-03-10 20.30.0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0808"/>
            <a:ext cx="3938116" cy="285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866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570"/>
            <a:ext cx="5806518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17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8" y="3789040"/>
            <a:ext cx="3773439" cy="2453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-27952"/>
            <a:ext cx="4876800" cy="383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16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7286" y="404664"/>
            <a:ext cx="8401257" cy="1143000"/>
          </a:xfrm>
        </p:spPr>
        <p:txBody>
          <a:bodyPr/>
          <a:lstStyle/>
          <a:p>
            <a:r>
              <a:rPr lang="en-GB" sz="2800" dirty="0" smtClean="0"/>
              <a:t>Einstein’s steady-state model and cosmology today 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48" y="2064715"/>
            <a:ext cx="8352928" cy="4824536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Dark energy (1998)</a:t>
            </a:r>
            <a:endParaRPr lang="en-US" sz="2000" b="1" dirty="0"/>
          </a:p>
          <a:p>
            <a:pPr marL="0" indent="0" eaLnBrk="1" hangingPunct="1">
              <a:buNone/>
            </a:pPr>
            <a:r>
              <a:rPr lang="en-US" sz="1800" i="1" dirty="0"/>
              <a:t>      </a:t>
            </a:r>
            <a:r>
              <a:rPr lang="en-US" sz="1800" i="1" dirty="0" smtClean="0"/>
              <a:t> Accelerated expansion  (observation)</a:t>
            </a:r>
          </a:p>
          <a:p>
            <a:pPr marL="0" indent="0" eaLnBrk="1" hangingPunct="1">
              <a:buNone/>
            </a:pPr>
            <a:r>
              <a:rPr lang="en-US" sz="1800" i="1" dirty="0" smtClean="0"/>
              <a:t>      </a:t>
            </a:r>
            <a:r>
              <a:rPr lang="en-US" sz="1800" i="1" dirty="0"/>
              <a:t>P</a:t>
            </a:r>
            <a:r>
              <a:rPr lang="en-US" sz="1800" i="1" dirty="0" smtClean="0"/>
              <a:t>ositive cosmological constant</a:t>
            </a:r>
            <a:endParaRPr lang="en-IE" sz="1800" i="1" dirty="0"/>
          </a:p>
          <a:p>
            <a:pPr marL="0" indent="0">
              <a:buNone/>
            </a:pPr>
            <a:endParaRPr lang="en-IE" sz="1800" b="1" dirty="0" smtClean="0"/>
          </a:p>
          <a:p>
            <a:r>
              <a:rPr lang="en-IE" sz="2000" b="1" dirty="0" smtClean="0"/>
              <a:t>Einstein’s dark energy </a:t>
            </a:r>
          </a:p>
          <a:p>
            <a:pPr marL="360363" indent="-360363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“</a:t>
            </a:r>
            <a:r>
              <a:rPr lang="en-IE" sz="1800" i="1" dirty="0"/>
              <a:t>The conservation law is preserved in that, by setting the λ-term, space itself is not empty of energy; its validity is well known to be guaranteed by equations (1</a:t>
            </a:r>
            <a:r>
              <a:rPr lang="en-IE" sz="1800" i="1" dirty="0" smtClean="0"/>
              <a:t>).”</a:t>
            </a:r>
            <a:endParaRPr lang="en-GB" sz="1800" b="1" dirty="0"/>
          </a:p>
          <a:p>
            <a:pPr marL="0" indent="0">
              <a:buNone/>
            </a:pPr>
            <a:endParaRPr lang="en-IE" sz="1800" b="1" dirty="0" smtClean="0"/>
          </a:p>
          <a:p>
            <a:r>
              <a:rPr lang="en-IE" sz="2000" b="1" dirty="0" smtClean="0"/>
              <a:t>Cosmic inflation </a:t>
            </a:r>
          </a:p>
          <a:p>
            <a:pPr marL="0" indent="0">
              <a:buNone/>
            </a:pPr>
            <a:r>
              <a:rPr lang="en-GB" sz="1800" b="0" dirty="0" smtClean="0">
                <a:latin typeface="+mj-lt"/>
              </a:rPr>
              <a:t>       </a:t>
            </a:r>
            <a:r>
              <a:rPr lang="en-IE" sz="1800" i="1" dirty="0" smtClean="0"/>
              <a:t>Inflationary models use de Sitter metric</a:t>
            </a:r>
          </a:p>
          <a:p>
            <a:pPr marL="0" indent="0">
              <a:buNone/>
            </a:pPr>
            <a:r>
              <a:rPr lang="en-IE" sz="1800" i="1" dirty="0" smtClean="0"/>
              <a:t>       Used in </a:t>
            </a:r>
            <a:r>
              <a:rPr lang="en-IE" sz="1800" i="1" dirty="0"/>
              <a:t>all steady-state models</a:t>
            </a:r>
            <a:r>
              <a:rPr lang="en-IE" sz="1800" i="1" dirty="0" smtClean="0"/>
              <a:t> </a:t>
            </a:r>
          </a:p>
          <a:p>
            <a:pPr marL="0" indent="0">
              <a:buNone/>
            </a:pPr>
            <a:r>
              <a:rPr lang="en-IE" sz="1800" i="1" dirty="0" smtClean="0"/>
              <a:t>      Flat curvature, constant rate of matter creation </a:t>
            </a:r>
          </a:p>
          <a:p>
            <a:pPr marL="0" indent="0">
              <a:buNone/>
            </a:pPr>
            <a:r>
              <a:rPr lang="en-IE" sz="1800" i="1" dirty="0"/>
              <a:t> </a:t>
            </a:r>
            <a:r>
              <a:rPr lang="en-IE" sz="1800" i="1" dirty="0" smtClean="0"/>
              <a:t>     Different time-frame!</a:t>
            </a:r>
            <a:endParaRPr lang="en-GB" sz="1600" i="1" dirty="0"/>
          </a:p>
          <a:p>
            <a:pPr marL="0" indent="0">
              <a:buNone/>
            </a:pPr>
            <a:r>
              <a:rPr lang="en-IE" sz="1800" i="1" dirty="0"/>
              <a:t>     	</a:t>
            </a:r>
          </a:p>
          <a:p>
            <a:pPr marL="0" indent="0">
              <a:buNone/>
            </a:pPr>
            <a:endParaRPr lang="en-IE" sz="1800" i="1" dirty="0" smtClean="0"/>
          </a:p>
          <a:p>
            <a:endParaRPr lang="en-GB" sz="1800" i="1" dirty="0"/>
          </a:p>
          <a:p>
            <a:endParaRPr lang="en-GB" dirty="0"/>
          </a:p>
        </p:txBody>
      </p:sp>
      <p:pic>
        <p:nvPicPr>
          <p:cNvPr id="206850" name="Picture 2" descr="http://www.philosophy-of-cosmology.ox.ac.uk/images/dark-energ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750" y="1667738"/>
            <a:ext cx="2698638" cy="208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52" name="Picture 4" descr="http://coraifeartaigh.files.wordpress.com/2013/03/inflation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371" y="4581128"/>
            <a:ext cx="2618629" cy="2167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308457"/>
      </p:ext>
    </p:extLst>
  </p:cSld>
  <p:clrMapOvr>
    <a:masterClrMapping/>
  </p:clrMapOvr>
</p:sld>
</file>

<file path=ppt/theme/theme1.xml><?xml version="1.0" encoding="utf-8"?>
<a:theme xmlns:a="http://schemas.openxmlformats.org/drawingml/2006/main" name="Ricepaper">
  <a:themeElements>
    <a:clrScheme name="Ricepaper 2">
      <a:dk1>
        <a:srgbClr val="00264C"/>
      </a:dk1>
      <a:lt1>
        <a:srgbClr val="FFFFE9"/>
      </a:lt1>
      <a:dk2>
        <a:srgbClr val="333333"/>
      </a:dk2>
      <a:lt2>
        <a:srgbClr val="333333"/>
      </a:lt2>
      <a:accent1>
        <a:srgbClr val="78C0B2"/>
      </a:accent1>
      <a:accent2>
        <a:srgbClr val="262D4C"/>
      </a:accent2>
      <a:accent3>
        <a:srgbClr val="FFFFF2"/>
      </a:accent3>
      <a:accent4>
        <a:srgbClr val="001F40"/>
      </a:accent4>
      <a:accent5>
        <a:srgbClr val="BEDCD5"/>
      </a:accent5>
      <a:accent6>
        <a:srgbClr val="212844"/>
      </a:accent6>
      <a:hlink>
        <a:srgbClr val="598BBD"/>
      </a:hlink>
      <a:folHlink>
        <a:srgbClr val="4D4D4D"/>
      </a:folHlink>
    </a:clrScheme>
    <a:fontScheme name="Ricepaper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Ricepaper 1">
        <a:dk1>
          <a:srgbClr val="9D9475"/>
        </a:dk1>
        <a:lt1>
          <a:srgbClr val="333333"/>
        </a:lt1>
        <a:dk2>
          <a:srgbClr val="333300"/>
        </a:dk2>
        <a:lt2>
          <a:srgbClr val="333333"/>
        </a:lt2>
        <a:accent1>
          <a:srgbClr val="B3C39F"/>
        </a:accent1>
        <a:accent2>
          <a:srgbClr val="DCD9CE"/>
        </a:accent2>
        <a:accent3>
          <a:srgbClr val="ADADAA"/>
        </a:accent3>
        <a:accent4>
          <a:srgbClr val="2A2A2A"/>
        </a:accent4>
        <a:accent5>
          <a:srgbClr val="D6DECD"/>
        </a:accent5>
        <a:accent6>
          <a:srgbClr val="C7C4BA"/>
        </a:accent6>
        <a:hlink>
          <a:srgbClr val="CC9900"/>
        </a:hlink>
        <a:folHlink>
          <a:srgbClr val="ADA68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paper 2">
        <a:dk1>
          <a:srgbClr val="00264C"/>
        </a:dk1>
        <a:lt1>
          <a:srgbClr val="FFFFE9"/>
        </a:lt1>
        <a:dk2>
          <a:srgbClr val="333333"/>
        </a:dk2>
        <a:lt2>
          <a:srgbClr val="333333"/>
        </a:lt2>
        <a:accent1>
          <a:srgbClr val="78C0B2"/>
        </a:accent1>
        <a:accent2>
          <a:srgbClr val="262D4C"/>
        </a:accent2>
        <a:accent3>
          <a:srgbClr val="FFFFF2"/>
        </a:accent3>
        <a:accent4>
          <a:srgbClr val="001F40"/>
        </a:accent4>
        <a:accent5>
          <a:srgbClr val="BEDCD5"/>
        </a:accent5>
        <a:accent6>
          <a:srgbClr val="212844"/>
        </a:accent6>
        <a:hlink>
          <a:srgbClr val="598BBD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3">
        <a:dk1>
          <a:srgbClr val="000000"/>
        </a:dk1>
        <a:lt1>
          <a:srgbClr val="F8F8F8"/>
        </a:lt1>
        <a:dk2>
          <a:srgbClr val="333333"/>
        </a:dk2>
        <a:lt2>
          <a:srgbClr val="5F5F5F"/>
        </a:lt2>
        <a:accent1>
          <a:srgbClr val="DDDDDD"/>
        </a:accent1>
        <a:accent2>
          <a:srgbClr val="808080"/>
        </a:accent2>
        <a:accent3>
          <a:srgbClr val="FBFBFB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4">
        <a:dk1>
          <a:srgbClr val="00264C"/>
        </a:dk1>
        <a:lt1>
          <a:srgbClr val="FFFFFF"/>
        </a:lt1>
        <a:dk2>
          <a:srgbClr val="333333"/>
        </a:dk2>
        <a:lt2>
          <a:srgbClr val="2E697E"/>
        </a:lt2>
        <a:accent1>
          <a:srgbClr val="BAC8AA"/>
        </a:accent1>
        <a:accent2>
          <a:srgbClr val="6E9883"/>
        </a:accent2>
        <a:accent3>
          <a:srgbClr val="FFFFFF"/>
        </a:accent3>
        <a:accent4>
          <a:srgbClr val="001F40"/>
        </a:accent4>
        <a:accent5>
          <a:srgbClr val="D9E0D2"/>
        </a:accent5>
        <a:accent6>
          <a:srgbClr val="638976"/>
        </a:accent6>
        <a:hlink>
          <a:srgbClr val="CC9900"/>
        </a:hlink>
        <a:folHlink>
          <a:srgbClr val="7DAE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5">
        <a:dk1>
          <a:srgbClr val="20374E"/>
        </a:dk1>
        <a:lt1>
          <a:srgbClr val="DCE4D2"/>
        </a:lt1>
        <a:dk2>
          <a:srgbClr val="333333"/>
        </a:dk2>
        <a:lt2>
          <a:srgbClr val="524C46"/>
        </a:lt2>
        <a:accent1>
          <a:srgbClr val="C9C491"/>
        </a:accent1>
        <a:accent2>
          <a:srgbClr val="8A776A"/>
        </a:accent2>
        <a:accent3>
          <a:srgbClr val="EBEFE5"/>
        </a:accent3>
        <a:accent4>
          <a:srgbClr val="1A2D41"/>
        </a:accent4>
        <a:accent5>
          <a:srgbClr val="E1DEC7"/>
        </a:accent5>
        <a:accent6>
          <a:srgbClr val="7D6B5F"/>
        </a:accent6>
        <a:hlink>
          <a:srgbClr val="67895F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Designs\Ricepaper.pot</Template>
  <TotalTime>15439</TotalTime>
  <Words>1016</Words>
  <Application>Microsoft Office PowerPoint</Application>
  <PresentationFormat>On-screen Show (4:3)</PresentationFormat>
  <Paragraphs>254</Paragraphs>
  <Slides>18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Ricepaper</vt:lpstr>
      <vt:lpstr>Photo Editor Photo</vt:lpstr>
      <vt:lpstr>The Big Bang: Fact or Fiction?</vt:lpstr>
      <vt:lpstr>Einstein’s steady-state model</vt:lpstr>
      <vt:lpstr>           Hubble’s law  (1929) </vt:lpstr>
      <vt:lpstr>   A cosmic puzzle </vt:lpstr>
      <vt:lpstr>  General relativity  (1915) </vt:lpstr>
      <vt:lpstr>  Einstein’s universe (1917) </vt:lpstr>
      <vt:lpstr>   Friedman models of the cosmos </vt:lpstr>
      <vt:lpstr>     Lemaître’s universe (1927)</vt:lpstr>
      <vt:lpstr>      An expanding universe? (1930-)</vt:lpstr>
      <vt:lpstr>   The expanding, evolving  universe (1930 -) </vt:lpstr>
      <vt:lpstr>PowerPoint Presentation</vt:lpstr>
      <vt:lpstr>Einstein’s steady-state model:  key quotes </vt:lpstr>
      <vt:lpstr>An abandoned model</vt:lpstr>
      <vt:lpstr>     The steady-state universe (1948)</vt:lpstr>
      <vt:lpstr>Evolving vs steady-state universe </vt:lpstr>
      <vt:lpstr>  Significance of Einstein’s steady-state model </vt:lpstr>
      <vt:lpstr>PowerPoint Presentation</vt:lpstr>
      <vt:lpstr>Einstein’s steady-state model and cosmology today </vt:lpstr>
    </vt:vector>
  </TitlesOfParts>
  <Company>WIT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Big Bang</dc:title>
  <dc:creator>coraifeartaigh</dc:creator>
  <cp:lastModifiedBy>Cormac O'Raifeartaigh</cp:lastModifiedBy>
  <cp:revision>1651</cp:revision>
  <cp:lastPrinted>2012-08-24T15:54:34Z</cp:lastPrinted>
  <dcterms:created xsi:type="dcterms:W3CDTF">2007-01-31T14:00:56Z</dcterms:created>
  <dcterms:modified xsi:type="dcterms:W3CDTF">2014-09-02T09:55:25Z</dcterms:modified>
</cp:coreProperties>
</file>