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30279975" cy="42629138"/>
  <p:notesSz cx="6834188" cy="9979025"/>
  <p:defaultTextStyle>
    <a:defPPr>
      <a:defRPr lang="en-US"/>
    </a:defPPr>
    <a:lvl1pPr algn="l" defTabSz="4394067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ＭＳ Ｐゴシック" pitchFamily="36" charset="-128"/>
        <a:cs typeface="+mn-cs"/>
      </a:defRPr>
    </a:lvl1pPr>
    <a:lvl2pPr marL="2196338" indent="-1795739" algn="l" defTabSz="4394067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ＭＳ Ｐゴシック" pitchFamily="36" charset="-128"/>
        <a:cs typeface="+mn-cs"/>
      </a:defRPr>
    </a:lvl2pPr>
    <a:lvl3pPr marL="4394067" indent="-3592869" algn="l" defTabSz="4394067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ＭＳ Ｐゴシック" pitchFamily="36" charset="-128"/>
        <a:cs typeface="+mn-cs"/>
      </a:defRPr>
    </a:lvl3pPr>
    <a:lvl4pPr marL="6591795" indent="-5390000" algn="l" defTabSz="4394067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ＭＳ Ｐゴシック" pitchFamily="36" charset="-128"/>
        <a:cs typeface="+mn-cs"/>
      </a:defRPr>
    </a:lvl4pPr>
    <a:lvl5pPr marL="8789524" indent="-7187130" algn="l" defTabSz="4394067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ＭＳ Ｐゴシック" pitchFamily="36" charset="-128"/>
        <a:cs typeface="+mn-cs"/>
      </a:defRPr>
    </a:lvl5pPr>
    <a:lvl6pPr marL="2002993" algn="l" defTabSz="801197" rtl="0" eaLnBrk="1" latinLnBrk="0" hangingPunct="1">
      <a:defRPr sz="8700" kern="1200">
        <a:solidFill>
          <a:schemeClr val="tx1"/>
        </a:solidFill>
        <a:latin typeface="Arial" charset="0"/>
        <a:ea typeface="ＭＳ Ｐゴシック" pitchFamily="36" charset="-128"/>
        <a:cs typeface="+mn-cs"/>
      </a:defRPr>
    </a:lvl6pPr>
    <a:lvl7pPr marL="2403592" algn="l" defTabSz="801197" rtl="0" eaLnBrk="1" latinLnBrk="0" hangingPunct="1">
      <a:defRPr sz="8700" kern="1200">
        <a:solidFill>
          <a:schemeClr val="tx1"/>
        </a:solidFill>
        <a:latin typeface="Arial" charset="0"/>
        <a:ea typeface="ＭＳ Ｐゴシック" pitchFamily="36" charset="-128"/>
        <a:cs typeface="+mn-cs"/>
      </a:defRPr>
    </a:lvl7pPr>
    <a:lvl8pPr marL="2804190" algn="l" defTabSz="801197" rtl="0" eaLnBrk="1" latinLnBrk="0" hangingPunct="1">
      <a:defRPr sz="8700" kern="1200">
        <a:solidFill>
          <a:schemeClr val="tx1"/>
        </a:solidFill>
        <a:latin typeface="Arial" charset="0"/>
        <a:ea typeface="ＭＳ Ｐゴシック" pitchFamily="36" charset="-128"/>
        <a:cs typeface="+mn-cs"/>
      </a:defRPr>
    </a:lvl8pPr>
    <a:lvl9pPr marL="3204789" algn="l" defTabSz="801197" rtl="0" eaLnBrk="1" latinLnBrk="0" hangingPunct="1">
      <a:defRPr sz="8700" kern="1200">
        <a:solidFill>
          <a:schemeClr val="tx1"/>
        </a:solidFill>
        <a:latin typeface="Arial" charset="0"/>
        <a:ea typeface="ＭＳ Ｐゴシック" pitchFamily="36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elina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97D5"/>
    <a:srgbClr val="1793D3"/>
    <a:srgbClr val="092B55"/>
    <a:srgbClr val="132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324" autoAdjust="0"/>
    <p:restoredTop sz="95878" autoAdjust="0"/>
  </p:normalViewPr>
  <p:slideViewPr>
    <p:cSldViewPr>
      <p:cViewPr>
        <p:scale>
          <a:sx n="30" d="100"/>
          <a:sy n="30" d="100"/>
        </p:scale>
        <p:origin x="-12" y="4824"/>
      </p:cViewPr>
      <p:guideLst>
        <p:guide orient="horz" pos="13426"/>
        <p:guide pos="95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918" y="-58"/>
      </p:cViewPr>
      <p:guideLst>
        <p:guide orient="horz" pos="3143"/>
        <p:guide pos="215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61481" cy="498951"/>
          </a:xfrm>
          <a:prstGeom prst="rect">
            <a:avLst/>
          </a:prstGeom>
        </p:spPr>
        <p:txBody>
          <a:bodyPr vert="horz" wrap="square" lIns="91915" tIns="45958" rIns="91915" bIns="4595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71127" y="1"/>
            <a:ext cx="2961481" cy="498951"/>
          </a:xfrm>
          <a:prstGeom prst="rect">
            <a:avLst/>
          </a:prstGeom>
        </p:spPr>
        <p:txBody>
          <a:bodyPr vert="horz" wrap="square" lIns="91915" tIns="45958" rIns="91915" bIns="4595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D17E96E-A574-4A20-AC5C-DBFC96EBBCCE}" type="datetime1">
              <a:rPr lang="en-US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78344"/>
            <a:ext cx="2961481" cy="498951"/>
          </a:xfrm>
          <a:prstGeom prst="rect">
            <a:avLst/>
          </a:prstGeom>
        </p:spPr>
        <p:txBody>
          <a:bodyPr vert="horz" wrap="square" lIns="91915" tIns="45958" rIns="91915" bIns="4595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71127" y="9478344"/>
            <a:ext cx="2961481" cy="498951"/>
          </a:xfrm>
          <a:prstGeom prst="rect">
            <a:avLst/>
          </a:prstGeom>
        </p:spPr>
        <p:txBody>
          <a:bodyPr vert="horz" wrap="square" lIns="91915" tIns="45958" rIns="91915" bIns="4595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F9EF09D-9D69-4D82-9F34-F64332E4C1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221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61481" cy="498951"/>
          </a:xfrm>
          <a:prstGeom prst="rect">
            <a:avLst/>
          </a:prstGeom>
        </p:spPr>
        <p:txBody>
          <a:bodyPr vert="horz" wrap="square" lIns="91915" tIns="45958" rIns="91915" bIns="4595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6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71127" y="1"/>
            <a:ext cx="2961481" cy="498951"/>
          </a:xfrm>
          <a:prstGeom prst="rect">
            <a:avLst/>
          </a:prstGeom>
        </p:spPr>
        <p:txBody>
          <a:bodyPr vert="horz" wrap="square" lIns="91915" tIns="45958" rIns="91915" bIns="4595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6" charset="0"/>
              </a:defRPr>
            </a:lvl1pPr>
          </a:lstStyle>
          <a:p>
            <a:pPr>
              <a:defRPr/>
            </a:pPr>
            <a:fld id="{0FB5F260-6150-4D2A-B799-F6876E41B001}" type="datetime1">
              <a:rPr lang="en-US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7713"/>
            <a:ext cx="2655888" cy="3741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915" tIns="45958" rIns="91915" bIns="4595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3420" y="4740038"/>
            <a:ext cx="5467350" cy="4490561"/>
          </a:xfrm>
          <a:prstGeom prst="rect">
            <a:avLst/>
          </a:prstGeom>
        </p:spPr>
        <p:txBody>
          <a:bodyPr vert="horz" wrap="square" lIns="91915" tIns="45958" rIns="91915" bIns="45958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78344"/>
            <a:ext cx="2961481" cy="498951"/>
          </a:xfrm>
          <a:prstGeom prst="rect">
            <a:avLst/>
          </a:prstGeom>
        </p:spPr>
        <p:txBody>
          <a:bodyPr vert="horz" wrap="square" lIns="91915" tIns="45958" rIns="91915" bIns="4595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6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71127" y="9478344"/>
            <a:ext cx="2961481" cy="498951"/>
          </a:xfrm>
          <a:prstGeom prst="rect">
            <a:avLst/>
          </a:prstGeom>
        </p:spPr>
        <p:txBody>
          <a:bodyPr vert="horz" wrap="square" lIns="91915" tIns="45958" rIns="91915" bIns="4595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6" charset="0"/>
              </a:defRPr>
            </a:lvl1pPr>
          </a:lstStyle>
          <a:p>
            <a:pPr>
              <a:defRPr/>
            </a:pPr>
            <a:fld id="{61958E0A-5486-4567-894D-8A6193552D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9422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394067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36" charset="-128"/>
        <a:cs typeface="+mn-cs"/>
      </a:defRPr>
    </a:lvl1pPr>
    <a:lvl2pPr marL="2196338" algn="l" defTabSz="4394067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36" charset="-128"/>
        <a:cs typeface="+mn-cs"/>
      </a:defRPr>
    </a:lvl2pPr>
    <a:lvl3pPr marL="4394067" algn="l" defTabSz="4394067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36" charset="-128"/>
        <a:cs typeface="+mn-cs"/>
      </a:defRPr>
    </a:lvl3pPr>
    <a:lvl4pPr marL="6591795" algn="l" defTabSz="4394067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36" charset="-128"/>
        <a:cs typeface="+mn-cs"/>
      </a:defRPr>
    </a:lvl4pPr>
    <a:lvl5pPr marL="8789524" algn="l" defTabSz="4394067" rtl="0" eaLnBrk="0" fontAlgn="base" hangingPunct="0">
      <a:spcBef>
        <a:spcPct val="30000"/>
      </a:spcBef>
      <a:spcAft>
        <a:spcPct val="0"/>
      </a:spcAft>
      <a:defRPr sz="5800" kern="1200">
        <a:solidFill>
          <a:schemeClr val="tx1"/>
        </a:solidFill>
        <a:latin typeface="+mn-lt"/>
        <a:ea typeface="ＭＳ Ｐゴシック" pitchFamily="36" charset="-128"/>
        <a:cs typeface="+mn-cs"/>
      </a:defRPr>
    </a:lvl5pPr>
    <a:lvl6pPr marL="10987820" algn="l" defTabSz="4395128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13185384" algn="l" defTabSz="4395128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5382947" algn="l" defTabSz="4395128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7580511" algn="l" defTabSz="4395128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9150" y="747713"/>
            <a:ext cx="2655888" cy="3741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E6A0AF-32D8-4CC7-A0DF-2DF0AD2CA700}" type="slidenum">
              <a:rPr lang="en-US" smtClean="0">
                <a:latin typeface="Calibri" pitchFamily="34" charset="0"/>
              </a:rPr>
              <a:pPr/>
              <a:t>1</a:t>
            </a:fld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E7594-2DEA-413F-A7F9-41115FDCE17C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C6FF7-08BD-42BC-AD2F-659DDFD4D1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909" y="27393172"/>
            <a:ext cx="25737979" cy="8466620"/>
          </a:xfrm>
        </p:spPr>
        <p:txBody>
          <a:bodyPr anchor="t"/>
          <a:lstStyle>
            <a:lvl1pPr algn="l">
              <a:defRPr sz="182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909" y="18068051"/>
            <a:ext cx="25737979" cy="9325121"/>
          </a:xfrm>
        </p:spPr>
        <p:txBody>
          <a:bodyPr anchor="b"/>
          <a:lstStyle>
            <a:lvl1pPr marL="0" indent="0">
              <a:buNone/>
              <a:defRPr sz="9100"/>
            </a:lvl1pPr>
            <a:lvl2pPr marL="2083095" indent="0">
              <a:buNone/>
              <a:defRPr sz="8200"/>
            </a:lvl2pPr>
            <a:lvl3pPr marL="4166189" indent="0">
              <a:buNone/>
              <a:defRPr sz="7300"/>
            </a:lvl3pPr>
            <a:lvl4pPr marL="6249284" indent="0">
              <a:buNone/>
              <a:defRPr sz="6400"/>
            </a:lvl4pPr>
            <a:lvl5pPr marL="8332379" indent="0">
              <a:buNone/>
              <a:defRPr sz="6400"/>
            </a:lvl5pPr>
            <a:lvl6pPr marL="10415473" indent="0">
              <a:buNone/>
              <a:defRPr sz="6400"/>
            </a:lvl6pPr>
            <a:lvl7pPr marL="12498568" indent="0">
              <a:buNone/>
              <a:defRPr sz="6400"/>
            </a:lvl7pPr>
            <a:lvl8pPr marL="14581662" indent="0">
              <a:buNone/>
              <a:defRPr sz="6400"/>
            </a:lvl8pPr>
            <a:lvl9pPr marL="16664757" indent="0">
              <a:buNone/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D67E2-C454-4D77-8C05-DF5868EE8532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1549-86D7-4B88-91A0-11E02DA25ED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0998" y="11841427"/>
            <a:ext cx="12616656" cy="26051140"/>
          </a:xfrm>
        </p:spPr>
        <p:txBody>
          <a:bodyPr/>
          <a:lstStyle>
            <a:lvl1pPr>
              <a:defRPr sz="128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92321" y="11841427"/>
            <a:ext cx="12616656" cy="26051140"/>
          </a:xfrm>
        </p:spPr>
        <p:txBody>
          <a:bodyPr/>
          <a:lstStyle>
            <a:lvl1pPr>
              <a:defRPr sz="128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0A9AF-53E3-44E4-99EF-9E09EDC860BE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41C39-1DBD-456E-96E5-8586F6CEFA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99" y="1707142"/>
            <a:ext cx="27251978" cy="71048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9542220"/>
            <a:ext cx="13378914" cy="3976743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3095" indent="0">
              <a:buNone/>
              <a:defRPr sz="9100" b="1"/>
            </a:lvl2pPr>
            <a:lvl3pPr marL="4166189" indent="0">
              <a:buNone/>
              <a:defRPr sz="8200" b="1"/>
            </a:lvl3pPr>
            <a:lvl4pPr marL="6249284" indent="0">
              <a:buNone/>
              <a:defRPr sz="7300" b="1"/>
            </a:lvl4pPr>
            <a:lvl5pPr marL="8332379" indent="0">
              <a:buNone/>
              <a:defRPr sz="7300" b="1"/>
            </a:lvl5pPr>
            <a:lvl6pPr marL="10415473" indent="0">
              <a:buNone/>
              <a:defRPr sz="7300" b="1"/>
            </a:lvl6pPr>
            <a:lvl7pPr marL="12498568" indent="0">
              <a:buNone/>
              <a:defRPr sz="7300" b="1"/>
            </a:lvl7pPr>
            <a:lvl8pPr marL="14581662" indent="0">
              <a:buNone/>
              <a:defRPr sz="7300" b="1"/>
            </a:lvl8pPr>
            <a:lvl9pPr marL="16664757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99" y="13518963"/>
            <a:ext cx="13378914" cy="24561097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81808" y="9542220"/>
            <a:ext cx="13384170" cy="3976743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3095" indent="0">
              <a:buNone/>
              <a:defRPr sz="9100" b="1"/>
            </a:lvl2pPr>
            <a:lvl3pPr marL="4166189" indent="0">
              <a:buNone/>
              <a:defRPr sz="8200" b="1"/>
            </a:lvl3pPr>
            <a:lvl4pPr marL="6249284" indent="0">
              <a:buNone/>
              <a:defRPr sz="7300" b="1"/>
            </a:lvl4pPr>
            <a:lvl5pPr marL="8332379" indent="0">
              <a:buNone/>
              <a:defRPr sz="7300" b="1"/>
            </a:lvl5pPr>
            <a:lvl6pPr marL="10415473" indent="0">
              <a:buNone/>
              <a:defRPr sz="7300" b="1"/>
            </a:lvl6pPr>
            <a:lvl7pPr marL="12498568" indent="0">
              <a:buNone/>
              <a:defRPr sz="7300" b="1"/>
            </a:lvl7pPr>
            <a:lvl8pPr marL="14581662" indent="0">
              <a:buNone/>
              <a:defRPr sz="7300" b="1"/>
            </a:lvl8pPr>
            <a:lvl9pPr marL="16664757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1808" y="13518963"/>
            <a:ext cx="13384170" cy="24561097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6F466-632E-4616-83E6-AF836E55EA40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77E9B-507A-4654-9164-759098890C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0BC11-2E77-4D97-B244-FFE0CA9E07A1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3327A-C636-4E05-A6CD-61F5E9FF077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8CD89-24CF-42C7-BBF7-01D13E179922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5819E-7C4E-4814-845F-E6B2EC03FD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000" y="1697271"/>
            <a:ext cx="9961903" cy="7223271"/>
          </a:xfrm>
        </p:spPr>
        <p:txBody>
          <a:bodyPr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8629" y="1697274"/>
            <a:ext cx="16927347" cy="36382788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09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000" y="8920545"/>
            <a:ext cx="9961903" cy="29159518"/>
          </a:xfrm>
        </p:spPr>
        <p:txBody>
          <a:bodyPr/>
          <a:lstStyle>
            <a:lvl1pPr marL="0" indent="0">
              <a:buNone/>
              <a:defRPr sz="6400"/>
            </a:lvl1pPr>
            <a:lvl2pPr marL="2083095" indent="0">
              <a:buNone/>
              <a:defRPr sz="5500"/>
            </a:lvl2pPr>
            <a:lvl3pPr marL="4166189" indent="0">
              <a:buNone/>
              <a:defRPr sz="4600"/>
            </a:lvl3pPr>
            <a:lvl4pPr marL="6249284" indent="0">
              <a:buNone/>
              <a:defRPr sz="4100"/>
            </a:lvl4pPr>
            <a:lvl5pPr marL="8332379" indent="0">
              <a:buNone/>
              <a:defRPr sz="4100"/>
            </a:lvl5pPr>
            <a:lvl6pPr marL="10415473" indent="0">
              <a:buNone/>
              <a:defRPr sz="4100"/>
            </a:lvl6pPr>
            <a:lvl7pPr marL="12498568" indent="0">
              <a:buNone/>
              <a:defRPr sz="4100"/>
            </a:lvl7pPr>
            <a:lvl8pPr marL="14581662" indent="0">
              <a:buNone/>
              <a:defRPr sz="4100"/>
            </a:lvl8pPr>
            <a:lvl9pPr marL="16664757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81B6F-4230-41D9-BB92-E239997FE5F6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3C78D-82DB-4BB9-BF08-005FB33A632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87" y="29840396"/>
            <a:ext cx="18167985" cy="3522828"/>
          </a:xfrm>
        </p:spPr>
        <p:txBody>
          <a:bodyPr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5087" y="3808992"/>
            <a:ext cx="18167985" cy="25577483"/>
          </a:xfrm>
        </p:spPr>
        <p:txBody>
          <a:bodyPr/>
          <a:lstStyle>
            <a:lvl1pPr marL="0" indent="0">
              <a:buNone/>
              <a:defRPr sz="14600"/>
            </a:lvl1pPr>
            <a:lvl2pPr marL="2083095" indent="0">
              <a:buNone/>
              <a:defRPr sz="12800"/>
            </a:lvl2pPr>
            <a:lvl3pPr marL="4166189" indent="0">
              <a:buNone/>
              <a:defRPr sz="10900"/>
            </a:lvl3pPr>
            <a:lvl4pPr marL="6249284" indent="0">
              <a:buNone/>
              <a:defRPr sz="9100"/>
            </a:lvl4pPr>
            <a:lvl5pPr marL="8332379" indent="0">
              <a:buNone/>
              <a:defRPr sz="9100"/>
            </a:lvl5pPr>
            <a:lvl6pPr marL="10415473" indent="0">
              <a:buNone/>
              <a:defRPr sz="9100"/>
            </a:lvl6pPr>
            <a:lvl7pPr marL="12498568" indent="0">
              <a:buNone/>
              <a:defRPr sz="9100"/>
            </a:lvl7pPr>
            <a:lvl8pPr marL="14581662" indent="0">
              <a:buNone/>
              <a:defRPr sz="9100"/>
            </a:lvl8pPr>
            <a:lvl9pPr marL="16664757" indent="0">
              <a:buNone/>
              <a:defRPr sz="91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087" y="33363224"/>
            <a:ext cx="18167985" cy="5003000"/>
          </a:xfrm>
        </p:spPr>
        <p:txBody>
          <a:bodyPr/>
          <a:lstStyle>
            <a:lvl1pPr marL="0" indent="0">
              <a:buNone/>
              <a:defRPr sz="6400"/>
            </a:lvl1pPr>
            <a:lvl2pPr marL="2083095" indent="0">
              <a:buNone/>
              <a:defRPr sz="5500"/>
            </a:lvl2pPr>
            <a:lvl3pPr marL="4166189" indent="0">
              <a:buNone/>
              <a:defRPr sz="4600"/>
            </a:lvl3pPr>
            <a:lvl4pPr marL="6249284" indent="0">
              <a:buNone/>
              <a:defRPr sz="4100"/>
            </a:lvl4pPr>
            <a:lvl5pPr marL="8332379" indent="0">
              <a:buNone/>
              <a:defRPr sz="4100"/>
            </a:lvl5pPr>
            <a:lvl6pPr marL="10415473" indent="0">
              <a:buNone/>
              <a:defRPr sz="4100"/>
            </a:lvl6pPr>
            <a:lvl7pPr marL="12498568" indent="0">
              <a:buNone/>
              <a:defRPr sz="4100"/>
            </a:lvl7pPr>
            <a:lvl8pPr marL="14581662" indent="0">
              <a:buNone/>
              <a:defRPr sz="4100"/>
            </a:lvl8pPr>
            <a:lvl9pPr marL="16664757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8A28D-673D-4A5C-BE51-092C3B3F28F7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DDC65-AE79-4B24-8CB5-CF6B9061D39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5A24C-3336-484F-A22D-4DDA4226E745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79CDD-B106-4A25-A0EA-0AD8E366F4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574482" y="1420971"/>
            <a:ext cx="6434495" cy="3647159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0998" y="1420971"/>
            <a:ext cx="18798818" cy="36471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1708C-C912-4834-A2E0-3574D7019DDF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2ED73-EC35-4B63-B73F-B8626BB29D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3662" y="1420971"/>
            <a:ext cx="21700649" cy="71048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70998" y="11841427"/>
            <a:ext cx="12616656" cy="2605114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92321" y="11841427"/>
            <a:ext cx="12616656" cy="260511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DCED9-3095-4E95-8DDE-99875D6D0C54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D1D68-8820-4D70-887A-BC4576930A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5803662" y="1420971"/>
            <a:ext cx="21700649" cy="710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6619" tIns="208309" rIns="416619" bIns="20830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70998" y="11841427"/>
            <a:ext cx="25737979" cy="2605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6619" tIns="208309" rIns="416619" bIns="2083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70998" y="38839881"/>
            <a:ext cx="6308328" cy="284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6619" tIns="208309" rIns="416619" bIns="208309" numCol="1" anchor="b" anchorCtr="0" compatLnSpc="1">
            <a:prstTxWarp prst="textNoShape">
              <a:avLst/>
            </a:prstTxWarp>
          </a:bodyPr>
          <a:lstStyle>
            <a:lvl1pPr>
              <a:defRPr sz="6400">
                <a:latin typeface="Times New Roman" charset="0"/>
              </a:defRPr>
            </a:lvl1pPr>
          </a:lstStyle>
          <a:p>
            <a:pPr>
              <a:defRPr/>
            </a:pPr>
            <a:fld id="{456DCED9-3095-4E95-8DDE-99875D6D0C54}" type="datetime1">
              <a:rPr lang="en-US" smtClean="0"/>
              <a:pPr>
                <a:defRPr/>
              </a:pPr>
              <a:t>9/1/2014</a:t>
            </a:fld>
            <a:endParaRPr lang="en-US" dirty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5658" y="38839881"/>
            <a:ext cx="9588659" cy="284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6619" tIns="208309" rIns="416619" bIns="208309" numCol="1" anchor="b" anchorCtr="0" compatLnSpc="1">
            <a:prstTxWarp prst="textNoShape">
              <a:avLst/>
            </a:prstTxWarp>
          </a:bodyPr>
          <a:lstStyle>
            <a:lvl1pPr algn="ctr">
              <a:defRPr sz="64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9404070"/>
            <a:ext cx="28008977" cy="542729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416619" tIns="208309" rIns="416619" bIns="208309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820083" y="0"/>
            <a:ext cx="2628470" cy="11446713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lIns="416619" tIns="208309" rIns="416619" bIns="208309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3403897" y="40734513"/>
            <a:ext cx="6876078" cy="49339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416619" tIns="208309" rIns="416619" bIns="208309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7209922" y="38839881"/>
            <a:ext cx="1766332" cy="3789257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416619" tIns="208309" rIns="416619" bIns="208309" numCol="1" anchor="ctr" anchorCtr="1" compatLnSpc="1">
            <a:prstTxWarp prst="textNoShape">
              <a:avLst/>
            </a:prstTxWarp>
          </a:bodyPr>
          <a:lstStyle>
            <a:lvl1pPr algn="r">
              <a:defRPr sz="6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8D5D1D68-8820-4D70-887A-BC4576930A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Times New Roman" charset="0"/>
        </a:defRPr>
      </a:lvl5pPr>
      <a:lvl6pPr marL="2083095" algn="l" rtl="0" eaLnBrk="1" fontAlgn="base" hangingPunct="1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Times New Roman" charset="0"/>
        </a:defRPr>
      </a:lvl6pPr>
      <a:lvl7pPr marL="4166189" algn="l" rtl="0" eaLnBrk="1" fontAlgn="base" hangingPunct="1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Times New Roman" charset="0"/>
        </a:defRPr>
      </a:lvl7pPr>
      <a:lvl8pPr marL="6249284" algn="l" rtl="0" eaLnBrk="1" fontAlgn="base" hangingPunct="1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Times New Roman" charset="0"/>
        </a:defRPr>
      </a:lvl8pPr>
      <a:lvl9pPr marL="8332379" algn="l" rtl="0" eaLnBrk="1" fontAlgn="base" hangingPunct="1">
        <a:spcBef>
          <a:spcPct val="0"/>
        </a:spcBef>
        <a:spcAft>
          <a:spcPct val="0"/>
        </a:spcAft>
        <a:defRPr sz="18200">
          <a:solidFill>
            <a:schemeClr val="tx2"/>
          </a:solidFill>
          <a:latin typeface="Times New Roman" charset="0"/>
        </a:defRPr>
      </a:lvl9pPr>
    </p:titleStyle>
    <p:bodyStyle>
      <a:lvl1pPr marL="1562321" indent="-1562321" algn="l" rtl="0" eaLnBrk="1" fontAlgn="base" hangingPunct="1">
        <a:spcBef>
          <a:spcPct val="20000"/>
        </a:spcBef>
        <a:spcAft>
          <a:spcPct val="0"/>
        </a:spcAft>
        <a:buSzPct val="85000"/>
        <a:buBlip>
          <a:blip r:embed="rId14"/>
        </a:buBlip>
        <a:defRPr sz="14600">
          <a:solidFill>
            <a:schemeClr val="tx1"/>
          </a:solidFill>
          <a:latin typeface="+mn-lt"/>
          <a:ea typeface="+mn-ea"/>
          <a:cs typeface="+mn-cs"/>
        </a:defRPr>
      </a:lvl1pPr>
      <a:lvl2pPr marL="3385029" indent="-1301934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12800">
          <a:solidFill>
            <a:schemeClr val="tx1"/>
          </a:solidFill>
          <a:latin typeface="+mn-lt"/>
        </a:defRPr>
      </a:lvl2pPr>
      <a:lvl3pPr marL="5207737" indent="-1041547" algn="l" rtl="0" eaLnBrk="1" fontAlgn="base" hangingPunct="1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10900">
          <a:solidFill>
            <a:schemeClr val="tx1"/>
          </a:solidFill>
          <a:latin typeface="+mn-lt"/>
        </a:defRPr>
      </a:lvl3pPr>
      <a:lvl4pPr marL="7290831" indent="-1041547" algn="l" rtl="0" eaLnBrk="1" fontAlgn="base" hangingPunct="1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9100">
          <a:solidFill>
            <a:schemeClr val="tx1"/>
          </a:solidFill>
          <a:latin typeface="+mn-lt"/>
        </a:defRPr>
      </a:lvl4pPr>
      <a:lvl5pPr marL="9373926" indent="-1041547" algn="l" rtl="0" eaLnBrk="1" fontAlgn="base" hangingPunct="1">
        <a:spcBef>
          <a:spcPct val="20000"/>
        </a:spcBef>
        <a:spcAft>
          <a:spcPct val="0"/>
        </a:spcAft>
        <a:buChar char="•"/>
        <a:defRPr sz="9100">
          <a:solidFill>
            <a:schemeClr val="tx1"/>
          </a:solidFill>
          <a:latin typeface="+mn-lt"/>
        </a:defRPr>
      </a:lvl5pPr>
      <a:lvl6pPr marL="11457021" indent="-1041547" algn="l" rtl="0" eaLnBrk="1" fontAlgn="base" hangingPunct="1">
        <a:spcBef>
          <a:spcPct val="20000"/>
        </a:spcBef>
        <a:spcAft>
          <a:spcPct val="0"/>
        </a:spcAft>
        <a:buChar char="•"/>
        <a:defRPr sz="9100">
          <a:solidFill>
            <a:schemeClr val="tx1"/>
          </a:solidFill>
          <a:latin typeface="+mn-lt"/>
        </a:defRPr>
      </a:lvl6pPr>
      <a:lvl7pPr marL="13540115" indent="-1041547" algn="l" rtl="0" eaLnBrk="1" fontAlgn="base" hangingPunct="1">
        <a:spcBef>
          <a:spcPct val="20000"/>
        </a:spcBef>
        <a:spcAft>
          <a:spcPct val="0"/>
        </a:spcAft>
        <a:buChar char="•"/>
        <a:defRPr sz="9100">
          <a:solidFill>
            <a:schemeClr val="tx1"/>
          </a:solidFill>
          <a:latin typeface="+mn-lt"/>
        </a:defRPr>
      </a:lvl7pPr>
      <a:lvl8pPr marL="15623210" indent="-1041547" algn="l" rtl="0" eaLnBrk="1" fontAlgn="base" hangingPunct="1">
        <a:spcBef>
          <a:spcPct val="20000"/>
        </a:spcBef>
        <a:spcAft>
          <a:spcPct val="0"/>
        </a:spcAft>
        <a:buChar char="•"/>
        <a:defRPr sz="9100">
          <a:solidFill>
            <a:schemeClr val="tx1"/>
          </a:solidFill>
          <a:latin typeface="+mn-lt"/>
        </a:defRPr>
      </a:lvl8pPr>
      <a:lvl9pPr marL="17706304" indent="-1041547" algn="l" rtl="0" eaLnBrk="1" fontAlgn="base" hangingPunct="1">
        <a:spcBef>
          <a:spcPct val="20000"/>
        </a:spcBef>
        <a:spcAft>
          <a:spcPct val="0"/>
        </a:spcAft>
        <a:buChar char="•"/>
        <a:defRPr sz="9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6618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3095" algn="l" defTabSz="416618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66189" algn="l" defTabSz="416618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49284" algn="l" defTabSz="416618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32379" algn="l" defTabSz="416618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15473" algn="l" defTabSz="416618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498568" algn="l" defTabSz="416618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581662" algn="l" defTabSz="416618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664757" algn="l" defTabSz="416618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7"/>
          <p:cNvSpPr txBox="1">
            <a:spLocks noChangeArrowheads="1"/>
          </p:cNvSpPr>
          <p:nvPr/>
        </p:nvSpPr>
        <p:spPr bwMode="auto">
          <a:xfrm>
            <a:off x="6512922" y="1141381"/>
            <a:ext cx="17254130" cy="1589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20" tIns="40060" rIns="80120" bIns="40060">
            <a:spAutoFit/>
          </a:bodyPr>
          <a:lstStyle/>
          <a:p>
            <a:pPr algn="ctr"/>
            <a:r>
              <a:rPr lang="en-GB" sz="7000" b="1" dirty="0" smtClean="0">
                <a:latin typeface="Times New Roman" pitchFamily="18" charset="0"/>
                <a:cs typeface="Times New Roman" pitchFamily="18" charset="0"/>
              </a:rPr>
              <a:t>Einstein’s steady-state model of the universe</a:t>
            </a:r>
            <a:endParaRPr lang="en-IE" sz="7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TextBox 13"/>
          <p:cNvSpPr txBox="1">
            <a:spLocks noChangeArrowheads="1"/>
          </p:cNvSpPr>
          <p:nvPr/>
        </p:nvSpPr>
        <p:spPr bwMode="auto">
          <a:xfrm>
            <a:off x="739987" y="6000751"/>
            <a:ext cx="28800000" cy="4642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20" tIns="40060" rIns="80120" bIns="40060">
            <a:spAutoFit/>
          </a:bodyPr>
          <a:lstStyle/>
          <a:p>
            <a:pPr algn="just" fontAlgn="auto" hangingPunct="1">
              <a:lnSpc>
                <a:spcPct val="120000"/>
              </a:lnSpc>
            </a:pPr>
            <a:r>
              <a:rPr lang="en-GB" sz="4700" b="1" dirty="0">
                <a:solidFill>
                  <a:srgbClr val="1897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algn="just" fontAlgn="auto" hangingPunct="1">
              <a:lnSpc>
                <a:spcPct val="120000"/>
              </a:lnSpc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recently discovered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[1] an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unpublished manuscript by Albert Einstein in which he attempted a 'steady-state' model of the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universe. The document, which appears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have been written in early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1931, features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cosmic model where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mean density of matter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an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expanding universe is maintained constant by a continuous formation of matter from empty space.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of the cosmos is in marked contrast with Einstein's static model of 1917 or his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 of 1931 and 1932,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anticipates the steady-state cosmology of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Fred Hoyle in many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ways. We suggest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the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was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published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it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a mathematical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flaw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0" y="-12261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3" name="Rectangle 26"/>
          <p:cNvSpPr>
            <a:spLocks noChangeArrowheads="1"/>
          </p:cNvSpPr>
          <p:nvPr/>
        </p:nvSpPr>
        <p:spPr bwMode="auto">
          <a:xfrm>
            <a:off x="0" y="-12261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Rectangle 27"/>
          <p:cNvSpPr>
            <a:spLocks noChangeArrowheads="1"/>
          </p:cNvSpPr>
          <p:nvPr/>
        </p:nvSpPr>
        <p:spPr bwMode="auto">
          <a:xfrm>
            <a:off x="0" y="1879222"/>
            <a:ext cx="161869" cy="327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defTabSz="801197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5" name="Rectangle 29"/>
          <p:cNvSpPr>
            <a:spLocks noChangeArrowheads="1"/>
          </p:cNvSpPr>
          <p:nvPr/>
        </p:nvSpPr>
        <p:spPr bwMode="auto">
          <a:xfrm>
            <a:off x="0" y="-12261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6" name="Rectangle 30"/>
          <p:cNvSpPr>
            <a:spLocks noChangeArrowheads="1"/>
          </p:cNvSpPr>
          <p:nvPr/>
        </p:nvSpPr>
        <p:spPr bwMode="auto">
          <a:xfrm>
            <a:off x="0" y="4150884"/>
            <a:ext cx="161869" cy="327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defTabSz="801197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Rectangle 252"/>
          <p:cNvSpPr>
            <a:spLocks noChangeArrowheads="1"/>
          </p:cNvSpPr>
          <p:nvPr/>
        </p:nvSpPr>
        <p:spPr bwMode="auto">
          <a:xfrm>
            <a:off x="0" y="-12261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Rectangle 253"/>
          <p:cNvSpPr>
            <a:spLocks noChangeArrowheads="1"/>
          </p:cNvSpPr>
          <p:nvPr/>
        </p:nvSpPr>
        <p:spPr bwMode="auto">
          <a:xfrm>
            <a:off x="0" y="1034828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Rectangle 254"/>
          <p:cNvSpPr>
            <a:spLocks noChangeArrowheads="1"/>
          </p:cNvSpPr>
          <p:nvPr/>
        </p:nvSpPr>
        <p:spPr bwMode="auto">
          <a:xfrm>
            <a:off x="0" y="1423929"/>
            <a:ext cx="248367" cy="21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eaLnBrk="0" hangingPunct="0"/>
            <a:r>
              <a:rPr lang="en-US" sz="900" dirty="0">
                <a:latin typeface="Times New Roman" pitchFamily="18" charset="0"/>
                <a:ea typeface="Times" pitchFamily="18" charset="0"/>
                <a:cs typeface="Times New Roman" pitchFamily="18" charset="0"/>
              </a:rPr>
              <a:t>   </a:t>
            </a:r>
            <a:endParaRPr lang="en-US" dirty="0">
              <a:latin typeface="Times New Roman" pitchFamily="18" charset="0"/>
              <a:ea typeface="Times" pitchFamily="18" charset="0"/>
              <a:cs typeface="Times New Roman" pitchFamily="18" charset="0"/>
            </a:endParaRPr>
          </a:p>
        </p:txBody>
      </p:sp>
      <p:sp>
        <p:nvSpPr>
          <p:cNvPr id="2060" name="Rectangle 262"/>
          <p:cNvSpPr>
            <a:spLocks noChangeArrowheads="1"/>
          </p:cNvSpPr>
          <p:nvPr/>
        </p:nvSpPr>
        <p:spPr bwMode="auto">
          <a:xfrm>
            <a:off x="0" y="-12261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Rectangle 263"/>
          <p:cNvSpPr>
            <a:spLocks noChangeArrowheads="1"/>
          </p:cNvSpPr>
          <p:nvPr/>
        </p:nvSpPr>
        <p:spPr bwMode="auto">
          <a:xfrm>
            <a:off x="4253" y="2120690"/>
            <a:ext cx="225925" cy="23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just" eaLnBrk="0" hangingPunct="0"/>
            <a:r>
              <a:rPr lang="en-US" sz="1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62" name="Rectangle 271"/>
          <p:cNvSpPr>
            <a:spLocks noChangeArrowheads="1"/>
          </p:cNvSpPr>
          <p:nvPr/>
        </p:nvSpPr>
        <p:spPr bwMode="auto">
          <a:xfrm>
            <a:off x="0" y="-12261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3" name="Rectangle 272"/>
          <p:cNvSpPr>
            <a:spLocks noChangeArrowheads="1"/>
          </p:cNvSpPr>
          <p:nvPr/>
        </p:nvSpPr>
        <p:spPr bwMode="auto">
          <a:xfrm>
            <a:off x="3233" y="1410067"/>
            <a:ext cx="193865" cy="23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ctr" eaLnBrk="0" hangingPunct="0"/>
            <a:r>
              <a:rPr lang="en-US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64" name="Rectangle 273"/>
          <p:cNvSpPr>
            <a:spLocks noChangeArrowheads="1"/>
          </p:cNvSpPr>
          <p:nvPr/>
        </p:nvSpPr>
        <p:spPr bwMode="auto">
          <a:xfrm>
            <a:off x="3233" y="2443450"/>
            <a:ext cx="193865" cy="23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ctr" eaLnBrk="0" hangingPunct="0"/>
            <a:r>
              <a:rPr lang="en-US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65" name="Rectangle 287"/>
          <p:cNvSpPr>
            <a:spLocks noChangeArrowheads="1"/>
          </p:cNvSpPr>
          <p:nvPr/>
        </p:nvSpPr>
        <p:spPr bwMode="auto">
          <a:xfrm>
            <a:off x="0" y="-12261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6" name="Rectangle 290"/>
          <p:cNvSpPr>
            <a:spLocks noChangeArrowheads="1"/>
          </p:cNvSpPr>
          <p:nvPr/>
        </p:nvSpPr>
        <p:spPr bwMode="auto">
          <a:xfrm>
            <a:off x="0" y="368747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7" name="Rectangle 291"/>
          <p:cNvSpPr>
            <a:spLocks noChangeArrowheads="1"/>
          </p:cNvSpPr>
          <p:nvPr/>
        </p:nvSpPr>
        <p:spPr bwMode="auto">
          <a:xfrm>
            <a:off x="-1742" y="2096198"/>
            <a:ext cx="443933" cy="419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just" eaLnBrk="0" hangingPunct="0"/>
            <a:endParaRPr lang="en-US" sz="11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en-US" sz="11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68" name="Rectangle 296"/>
          <p:cNvSpPr>
            <a:spLocks noChangeArrowheads="1"/>
          </p:cNvSpPr>
          <p:nvPr/>
        </p:nvSpPr>
        <p:spPr bwMode="auto">
          <a:xfrm>
            <a:off x="0" y="3072129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eaLnBrk="0" hangingPunct="0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9" name="Rectangle 308"/>
          <p:cNvSpPr>
            <a:spLocks noChangeArrowheads="1"/>
          </p:cNvSpPr>
          <p:nvPr/>
        </p:nvSpPr>
        <p:spPr bwMode="auto">
          <a:xfrm>
            <a:off x="0" y="-12261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0" name="Rectangle 312"/>
          <p:cNvSpPr>
            <a:spLocks noChangeArrowheads="1"/>
          </p:cNvSpPr>
          <p:nvPr/>
        </p:nvSpPr>
        <p:spPr bwMode="auto">
          <a:xfrm>
            <a:off x="1630" y="370694"/>
            <a:ext cx="197071" cy="419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just" eaLnBrk="0" hangingPunct="0"/>
            <a:endParaRPr lang="en-US" sz="11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en-US" sz="11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71" name="Rectangle 316"/>
          <p:cNvSpPr>
            <a:spLocks noChangeArrowheads="1"/>
          </p:cNvSpPr>
          <p:nvPr/>
        </p:nvSpPr>
        <p:spPr bwMode="auto">
          <a:xfrm>
            <a:off x="3233" y="752702"/>
            <a:ext cx="193865" cy="38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just" eaLnBrk="0" hangingPunct="0"/>
            <a:endParaRPr lang="en-US" sz="1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en-US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72" name="Rectangle 317"/>
          <p:cNvSpPr>
            <a:spLocks noChangeArrowheads="1"/>
          </p:cNvSpPr>
          <p:nvPr/>
        </p:nvSpPr>
        <p:spPr bwMode="auto">
          <a:xfrm>
            <a:off x="3233" y="2336549"/>
            <a:ext cx="193865" cy="23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just" eaLnBrk="0" hangingPunct="0"/>
            <a:r>
              <a:rPr lang="en-US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73" name="Rectangle 318"/>
          <p:cNvSpPr>
            <a:spLocks noChangeArrowheads="1"/>
          </p:cNvSpPr>
          <p:nvPr/>
        </p:nvSpPr>
        <p:spPr bwMode="auto">
          <a:xfrm>
            <a:off x="3233" y="3541250"/>
            <a:ext cx="193865" cy="23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just" eaLnBrk="0" hangingPunct="0"/>
            <a:r>
              <a:rPr lang="en-US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74" name="Rectangle 324"/>
          <p:cNvSpPr>
            <a:spLocks noChangeArrowheads="1"/>
          </p:cNvSpPr>
          <p:nvPr/>
        </p:nvSpPr>
        <p:spPr bwMode="auto">
          <a:xfrm>
            <a:off x="0" y="-12261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5" name="Rectangle 325"/>
          <p:cNvSpPr>
            <a:spLocks noChangeArrowheads="1"/>
          </p:cNvSpPr>
          <p:nvPr/>
        </p:nvSpPr>
        <p:spPr bwMode="auto">
          <a:xfrm>
            <a:off x="412422" y="1644429"/>
            <a:ext cx="193865" cy="23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just" eaLnBrk="0" hangingPunct="0"/>
            <a:r>
              <a:rPr lang="en-US" sz="1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76" name="Rectangle 326"/>
          <p:cNvSpPr>
            <a:spLocks noChangeArrowheads="1"/>
          </p:cNvSpPr>
          <p:nvPr/>
        </p:nvSpPr>
        <p:spPr bwMode="auto">
          <a:xfrm>
            <a:off x="412422" y="2906691"/>
            <a:ext cx="193865" cy="23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20" tIns="40060" rIns="80120" bIns="40060" anchor="ctr">
            <a:spAutoFit/>
          </a:bodyPr>
          <a:lstStyle/>
          <a:p>
            <a:pPr algn="just" eaLnBrk="0" hangingPunct="0"/>
            <a:r>
              <a:rPr lang="en-US" sz="1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739987" y="10977985"/>
            <a:ext cx="28800000" cy="1371"/>
          </a:xfrm>
          <a:prstGeom prst="line">
            <a:avLst/>
          </a:prstGeom>
          <a:ln w="57150" cmpd="sng">
            <a:solidFill>
              <a:srgbClr val="189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39987" y="23448169"/>
            <a:ext cx="28800000" cy="0"/>
          </a:xfrm>
          <a:prstGeom prst="line">
            <a:avLst/>
          </a:prstGeom>
          <a:ln w="57150" cmpd="sng">
            <a:solidFill>
              <a:srgbClr val="189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39987" y="34611468"/>
            <a:ext cx="28800000" cy="1"/>
          </a:xfrm>
          <a:prstGeom prst="line">
            <a:avLst/>
          </a:prstGeom>
          <a:ln w="57150" cmpd="sng">
            <a:solidFill>
              <a:srgbClr val="189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2" name="TextBox 13"/>
          <p:cNvSpPr txBox="1">
            <a:spLocks noChangeArrowheads="1"/>
          </p:cNvSpPr>
          <p:nvPr/>
        </p:nvSpPr>
        <p:spPr bwMode="auto">
          <a:xfrm>
            <a:off x="294635" y="34840069"/>
            <a:ext cx="14007152" cy="438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20" tIns="40060" rIns="80120" bIns="40060">
            <a:spAutoFit/>
          </a:bodyPr>
          <a:lstStyle/>
          <a:p>
            <a:pPr marL="450673" indent="-450673" algn="just">
              <a:lnSpc>
                <a:spcPct val="125000"/>
              </a:lnSpc>
            </a:pPr>
            <a:r>
              <a:rPr lang="en-GB" sz="4400" b="1" dirty="0" smtClean="0">
                <a:solidFill>
                  <a:srgbClr val="1793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GB" sz="1200" b="1" dirty="0" smtClean="0">
                <a:solidFill>
                  <a:srgbClr val="1793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4400" b="1" dirty="0" smtClean="0">
                <a:solidFill>
                  <a:srgbClr val="1897D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 ABANDONED MODEL</a:t>
            </a:r>
          </a:p>
          <a:p>
            <a:pPr marL="450673" indent="-450673" algn="just">
              <a:lnSpc>
                <a:spcPct val="125000"/>
              </a:lnSpc>
            </a:pPr>
            <a:r>
              <a:rPr lang="en-IE" sz="3600" b="1" dirty="0">
                <a:solidFill>
                  <a:srgbClr val="1897D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3600" b="1" dirty="0" smtClean="0">
                <a:solidFill>
                  <a:srgbClr val="1897D5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Einstein’s correction showed that it was not possible to model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expanding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universe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constant matter density without modifying the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 equations of general relativity. It appears that he abandoned his steady-state theory rather </a:t>
            </a:r>
            <a:r>
              <a:rPr lang="en-GB" sz="3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 </a:t>
            </a:r>
            <a:r>
              <a:rPr lang="en-GB" sz="3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amend</a:t>
            </a:r>
            <a:r>
              <a:rPr lang="en-GB" sz="3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field equations, turning to evolving models</a:t>
            </a: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cosmos instead [4,5].</a:t>
            </a:r>
          </a:p>
        </p:txBody>
      </p:sp>
      <p:sp>
        <p:nvSpPr>
          <p:cNvPr id="2084" name="TextBox 13"/>
          <p:cNvSpPr txBox="1">
            <a:spLocks noChangeArrowheads="1"/>
          </p:cNvSpPr>
          <p:nvPr/>
        </p:nvSpPr>
        <p:spPr bwMode="auto">
          <a:xfrm>
            <a:off x="726238" y="39680370"/>
            <a:ext cx="7200000" cy="1096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20" tIns="40060" rIns="80120" bIns="40060">
            <a:spAutoFit/>
          </a:bodyPr>
          <a:lstStyle/>
          <a:p>
            <a:pPr marL="450673" indent="-450673">
              <a:lnSpc>
                <a:spcPct val="150000"/>
              </a:lnSpc>
            </a:pPr>
            <a:r>
              <a:rPr lang="en-IE" sz="4400" b="1" dirty="0">
                <a:solidFill>
                  <a:srgbClr val="1793D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REFERENCES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86555" y="2571340"/>
            <a:ext cx="21106864" cy="2658531"/>
          </a:xfrm>
          <a:prstGeom prst="rect">
            <a:avLst/>
          </a:prstGeom>
          <a:noFill/>
        </p:spPr>
        <p:txBody>
          <a:bodyPr wrap="square" lIns="80120" tIns="40060" rIns="80120" bIns="4006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E" sz="4500" b="1" dirty="0" smtClean="0">
                <a:solidFill>
                  <a:srgbClr val="1793D3"/>
                </a:solidFill>
                <a:latin typeface="Times New Roman" pitchFamily="18" charset="0"/>
                <a:cs typeface="Times New Roman" pitchFamily="18" charset="0"/>
              </a:rPr>
              <a:t>Cormac O’Raifeartaigh</a:t>
            </a:r>
            <a:r>
              <a:rPr lang="en-IE" sz="4500" b="1" baseline="30000" dirty="0" smtClean="0">
                <a:solidFill>
                  <a:srgbClr val="1793D3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IE" sz="4500" b="1" dirty="0">
                <a:solidFill>
                  <a:srgbClr val="1793D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4500" b="1" dirty="0" smtClean="0">
                <a:solidFill>
                  <a:srgbClr val="1793D3"/>
                </a:solidFill>
                <a:latin typeface="Times New Roman" pitchFamily="18" charset="0"/>
                <a:cs typeface="Times New Roman" pitchFamily="18" charset="0"/>
              </a:rPr>
              <a:t>and Simon Mitton</a:t>
            </a:r>
            <a:r>
              <a:rPr lang="en-IE" sz="4500" b="1" baseline="30000" dirty="0" smtClean="0">
                <a:solidFill>
                  <a:srgbClr val="1793D3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E" sz="4500" b="1" dirty="0" smtClean="0">
                <a:solidFill>
                  <a:srgbClr val="1793D3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lnSpc>
                <a:spcPct val="150000"/>
              </a:lnSpc>
            </a:pPr>
            <a:endParaRPr lang="en-IE" sz="2000" b="1" dirty="0">
              <a:solidFill>
                <a:srgbClr val="1793D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E" sz="3500" b="1" baseline="30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IE" sz="35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E" sz="3500" b="1" dirty="0" smtClean="0">
                <a:latin typeface="Times New Roman" pitchFamily="18" charset="0"/>
                <a:cs typeface="Times New Roman" pitchFamily="18" charset="0"/>
              </a:rPr>
              <a:t>chool of Science, </a:t>
            </a:r>
            <a:r>
              <a:rPr lang="en-IE" sz="3500" b="1" dirty="0">
                <a:latin typeface="Times New Roman" pitchFamily="18" charset="0"/>
                <a:cs typeface="Times New Roman" pitchFamily="18" charset="0"/>
              </a:rPr>
              <a:t>Waterford Institute of Technology</a:t>
            </a:r>
            <a:r>
              <a:rPr lang="en-IE" sz="3500" b="1" dirty="0" smtClean="0">
                <a:latin typeface="Times New Roman" pitchFamily="18" charset="0"/>
                <a:cs typeface="Times New Roman" pitchFamily="18" charset="0"/>
              </a:rPr>
              <a:t>, Waterford, Ireland</a:t>
            </a:r>
          </a:p>
          <a:p>
            <a:pPr algn="ctr"/>
            <a:r>
              <a:rPr lang="en-IE" sz="3500" b="1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IE" sz="3500" b="1" dirty="0" smtClean="0">
                <a:latin typeface="Times New Roman" pitchFamily="18" charset="0"/>
                <a:cs typeface="Times New Roman" pitchFamily="18" charset="0"/>
              </a:rPr>
              <a:t>Department for the History and Philosophy of Science, Cambridge University, United Kingdom</a:t>
            </a: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1" y="-12369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0120" tIns="40060" rIns="80120" bIns="400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1" y="-12369"/>
            <a:ext cx="161869" cy="1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0120" tIns="40060" rIns="80120" bIns="400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TextBox 34"/>
          <p:cNvSpPr txBox="1">
            <a:spLocks noChangeArrowheads="1"/>
          </p:cNvSpPr>
          <p:nvPr/>
        </p:nvSpPr>
        <p:spPr bwMode="auto">
          <a:xfrm>
            <a:off x="8292701" y="22228969"/>
            <a:ext cx="5932886" cy="1004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20" tIns="40060" rIns="80120" bIns="40060">
            <a:spAutoFit/>
          </a:bodyPr>
          <a:lstStyle/>
          <a:p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Graph of redshift  vs distance </a:t>
            </a:r>
          </a:p>
          <a:p>
            <a:r>
              <a:rPr lang="en-US" sz="3000" b="1" dirty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 the distant galaxies [2]</a:t>
            </a:r>
            <a:endParaRPr lang="en-US" sz="3000" dirty="0">
              <a:solidFill>
                <a:srgbClr val="092B55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3238" y="40745569"/>
            <a:ext cx="15129247" cy="1465897"/>
          </a:xfrm>
          <a:prstGeom prst="rect">
            <a:avLst/>
          </a:prstGeom>
          <a:noFill/>
        </p:spPr>
        <p:txBody>
          <a:bodyPr wrap="square" lIns="80120" tIns="40060" rIns="80120" bIns="40060" rtlCol="0">
            <a:spAutoFit/>
          </a:bodyPr>
          <a:lstStyle/>
          <a:p>
            <a:r>
              <a:rPr lang="en-IE" sz="3000" dirty="0">
                <a:latin typeface="Times New Roman" pitchFamily="18" charset="0"/>
                <a:cs typeface="Times New Roman" pitchFamily="18" charset="0"/>
              </a:rPr>
              <a:t>[1] </a:t>
            </a:r>
            <a:r>
              <a:rPr lang="en-IE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3000" dirty="0" err="1" smtClean="0">
                <a:latin typeface="Times New Roman" pitchFamily="18" charset="0"/>
                <a:cs typeface="Times New Roman" pitchFamily="18" charset="0"/>
              </a:rPr>
              <a:t>O’Raifeartaigh</a:t>
            </a:r>
            <a:r>
              <a:rPr lang="en-IE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E" sz="3000" dirty="0" smtClean="0">
                <a:latin typeface="Times New Roman" pitchFamily="18" charset="0"/>
                <a:cs typeface="Times New Roman" pitchFamily="18" charset="0"/>
              </a:rPr>
              <a:t>C.,  McCann B., </a:t>
            </a:r>
            <a:r>
              <a:rPr lang="en-IE" sz="3000" dirty="0" err="1" smtClean="0">
                <a:latin typeface="Times New Roman" pitchFamily="18" charset="0"/>
                <a:cs typeface="Times New Roman" pitchFamily="18" charset="0"/>
              </a:rPr>
              <a:t>Nahm</a:t>
            </a:r>
            <a:r>
              <a:rPr lang="en-IE" sz="3000" dirty="0" smtClean="0">
                <a:latin typeface="Times New Roman" pitchFamily="18" charset="0"/>
                <a:cs typeface="Times New Roman" pitchFamily="18" charset="0"/>
              </a:rPr>
              <a:t> W. and  Mitton S. 2014. </a:t>
            </a:r>
            <a:r>
              <a:rPr lang="en-IE" sz="3000" i="1" dirty="0" smtClean="0">
                <a:latin typeface="Times New Roman" pitchFamily="18" charset="0"/>
                <a:cs typeface="Times New Roman" pitchFamily="18" charset="0"/>
              </a:rPr>
              <a:t>Eur. Phys. J. </a:t>
            </a:r>
            <a:r>
              <a:rPr lang="en-IE" sz="3000" i="1" dirty="0">
                <a:latin typeface="Times New Roman" pitchFamily="18" charset="0"/>
                <a:cs typeface="Times New Roman" pitchFamily="18" charset="0"/>
              </a:rPr>
              <a:t>(H</a:t>
            </a:r>
            <a:r>
              <a:rPr lang="en-IE" sz="3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IE" sz="3000" dirty="0" smtClean="0">
                <a:latin typeface="Times New Roman" pitchFamily="18" charset="0"/>
                <a:cs typeface="Times New Roman" pitchFamily="18" charset="0"/>
              </a:rPr>
              <a:t>39(2):1-15</a:t>
            </a:r>
            <a:endParaRPr lang="en-IE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E" sz="3000" dirty="0" smtClean="0">
                <a:latin typeface="Times New Roman" pitchFamily="18" charset="0"/>
                <a:cs typeface="Times New Roman" pitchFamily="18" charset="0"/>
              </a:rPr>
              <a:t>[2] 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Hubble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, E. 1929. </a:t>
            </a:r>
            <a:r>
              <a:rPr lang="en-US" sz="3000" i="1" dirty="0" smtClean="0">
                <a:latin typeface="Times New Roman" pitchFamily="18" charset="0"/>
                <a:cs typeface="Times New Roman" pitchFamily="18" charset="0"/>
              </a:rPr>
              <a:t>Proc</a:t>
            </a:r>
            <a:r>
              <a:rPr lang="en-US" sz="3000" i="1" dirty="0">
                <a:latin typeface="Times New Roman" pitchFamily="18" charset="0"/>
                <a:cs typeface="Times New Roman" pitchFamily="18" charset="0"/>
              </a:rPr>
              <a:t>. Nat. Acad. Sci</a:t>
            </a:r>
            <a:r>
              <a:rPr lang="en-US" sz="3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: 168-173</a:t>
            </a:r>
            <a:r>
              <a:rPr lang="en-IE" sz="3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E" sz="3000" dirty="0" smtClean="0">
                <a:latin typeface="Times New Roman" pitchFamily="18" charset="0"/>
                <a:cs typeface="Times New Roman" pitchFamily="18" charset="0"/>
              </a:rPr>
              <a:t>[3]  </a:t>
            </a:r>
            <a:r>
              <a:rPr lang="de-DE" sz="3000" dirty="0" smtClean="0">
                <a:latin typeface="Times New Roman" pitchFamily="18" charset="0"/>
                <a:cs typeface="Times New Roman" pitchFamily="18" charset="0"/>
              </a:rPr>
              <a:t>Einstein</a:t>
            </a:r>
            <a:r>
              <a:rPr lang="de-DE" sz="3000" dirty="0">
                <a:latin typeface="Times New Roman" pitchFamily="18" charset="0"/>
                <a:cs typeface="Times New Roman" pitchFamily="18" charset="0"/>
              </a:rPr>
              <a:t>, A. 1917. </a:t>
            </a:r>
            <a:r>
              <a:rPr lang="de-DE" sz="3000" i="1" dirty="0">
                <a:latin typeface="Times New Roman" pitchFamily="18" charset="0"/>
                <a:cs typeface="Times New Roman" pitchFamily="18" charset="0"/>
              </a:rPr>
              <a:t>Sitzungsb. König. Preuss. Akad</a:t>
            </a:r>
            <a:r>
              <a:rPr lang="de-DE" sz="3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de-DE" sz="3000" dirty="0" smtClean="0">
                <a:latin typeface="Times New Roman" pitchFamily="18" charset="0"/>
                <a:cs typeface="Times New Roman" pitchFamily="18" charset="0"/>
              </a:rPr>
              <a:t>142-152</a:t>
            </a:r>
            <a:endParaRPr lang="en-IE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9524" y="11155512"/>
            <a:ext cx="14158463" cy="5178452"/>
          </a:xfrm>
          <a:prstGeom prst="rect">
            <a:avLst/>
          </a:prstGeom>
          <a:noFill/>
        </p:spPr>
        <p:txBody>
          <a:bodyPr wrap="square" lIns="80120" tIns="40060" rIns="80120" bIns="40060" rtlCol="0">
            <a:spAutoFit/>
          </a:bodyPr>
          <a:lstStyle/>
          <a:p>
            <a:pPr marL="534132" indent="-534132">
              <a:lnSpc>
                <a:spcPct val="125000"/>
              </a:lnSpc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GB" sz="4700" b="1" dirty="0">
                <a:solidFill>
                  <a:srgbClr val="1793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4400" b="1" dirty="0" smtClean="0">
                <a:solidFill>
                  <a:srgbClr val="1793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EXPANDING UNIVERSE</a:t>
            </a:r>
            <a:endParaRPr lang="en-GB" sz="4400" b="1" dirty="0">
              <a:solidFill>
                <a:srgbClr val="1793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4132" indent="-534132" algn="just">
              <a:lnSpc>
                <a:spcPct val="125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 1929,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astronomer Edwin </a:t>
            </a: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Hubble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discovered </a:t>
            </a: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linear relation between the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redshifts </a:t>
            </a: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distant galaxies and their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radial distance [2]. Many </a:t>
            </a: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theorists interpreted the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discovery </a:t>
            </a: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evidence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an expansion of space on  the largest scales. Just such a phenomenon had been predicted in the 1920s by Alexander </a:t>
            </a:r>
            <a:r>
              <a:rPr lang="en-GB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Friedmann</a:t>
            </a: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Georges </a:t>
            </a:r>
            <a:r>
              <a:rPr lang="en-GB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Lemaître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by applying Einstein’s general theory of relativity to the cosmos as a whole.</a:t>
            </a:r>
            <a:endParaRPr lang="en-US" sz="3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38847" y="23636934"/>
            <a:ext cx="13562940" cy="4447482"/>
          </a:xfrm>
          <a:prstGeom prst="rect">
            <a:avLst/>
          </a:prstGeom>
          <a:noFill/>
        </p:spPr>
        <p:txBody>
          <a:bodyPr wrap="square" lIns="80120" tIns="40060" rIns="80120" bIns="40060" rtlCol="0">
            <a:spAutoFit/>
          </a:bodyPr>
          <a:lstStyle/>
          <a:p>
            <a:pPr marL="534132" indent="-534132">
              <a:lnSpc>
                <a:spcPct val="125000"/>
              </a:lnSpc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IE" sz="4400" b="1" dirty="0" smtClean="0">
                <a:solidFill>
                  <a:srgbClr val="1897D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EINSTEIN’S STEADY-STATE  MODEL</a:t>
            </a:r>
            <a:endParaRPr lang="en-GB" sz="4400" b="1" dirty="0">
              <a:solidFill>
                <a:srgbClr val="1897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Einstein’s unpublished manuscript shows that, on first learning of </a:t>
            </a: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ubble’s data, he explored the possibility of a dynamic, non-evolving universe. In the manuscript, which appears to date from early 1931, Einstein considers an expanding universe in which the mean density of matter is maintained constant by a continuous formation of matter from the vacuum.</a:t>
            </a:r>
            <a:endParaRPr lang="en-GB" sz="3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34"/>
          <p:cNvSpPr txBox="1">
            <a:spLocks noChangeArrowheads="1"/>
          </p:cNvSpPr>
          <p:nvPr/>
        </p:nvSpPr>
        <p:spPr bwMode="auto">
          <a:xfrm>
            <a:off x="15673387" y="32802672"/>
            <a:ext cx="13792200" cy="1465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20" tIns="40060" rIns="80120" bIns="40060">
            <a:spAutoFit/>
          </a:bodyPr>
          <a:lstStyle/>
          <a:p>
            <a:pPr algn="just"/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Einstein uses simultaneous equations to obtain a relation between the density of matter 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 the expansion coefficient 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α.</a:t>
            </a:r>
            <a:r>
              <a:rPr lang="en-US" sz="3000" b="1" dirty="0">
                <a:solidFill>
                  <a:srgbClr val="092B5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cs typeface="Times New Roman" pitchFamily="18" charset="0"/>
              </a:rPr>
              <a:t>(equation 4)</a:t>
            </a:r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The text below the equation reads “The density remains constant and determines the expansion”.</a:t>
            </a:r>
            <a:endParaRPr lang="en-US" sz="3000" dirty="0">
              <a:solidFill>
                <a:srgbClr val="092B55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34"/>
          <p:cNvSpPr txBox="1">
            <a:spLocks noChangeArrowheads="1"/>
          </p:cNvSpPr>
          <p:nvPr/>
        </p:nvSpPr>
        <p:spPr bwMode="auto">
          <a:xfrm>
            <a:off x="767525" y="32805709"/>
            <a:ext cx="13543101" cy="1465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20" tIns="40060" rIns="80120" bIns="40060">
            <a:spAutoFit/>
          </a:bodyPr>
          <a:lstStyle/>
          <a:p>
            <a:pPr algn="just"/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“</a:t>
            </a:r>
            <a:r>
              <a:rPr lang="en-US" sz="3000" b="1" dirty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 one considers a physically bounded volume, particles of matter will be continually leaving it. For the density to remain constant, new particles of matter must be continually formed within that volume from space</a:t>
            </a:r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”.</a:t>
            </a:r>
            <a:endParaRPr lang="en-US" sz="3000" dirty="0">
              <a:solidFill>
                <a:srgbClr val="092B55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://d1jqu7g1y74ds1.cloudfront.net/wp-content/uploads/2009/09/hdfSize_hub_fig-580x35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t="4971" r="4487" b="6215"/>
          <a:stretch>
            <a:fillRect/>
          </a:stretch>
        </p:blipFill>
        <p:spPr bwMode="auto">
          <a:xfrm>
            <a:off x="8332148" y="17504569"/>
            <a:ext cx="4773248" cy="4424400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5" descr="C:\Documents and Settings\coraifeartaigh\Desktop\Elec 2013\scan00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8"/>
          <a:stretch>
            <a:fillRect/>
          </a:stretch>
        </p:blipFill>
        <p:spPr bwMode="auto">
          <a:xfrm>
            <a:off x="23598659" y="17474897"/>
            <a:ext cx="5271347" cy="44244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3318169" y="22228969"/>
            <a:ext cx="6147418" cy="542567"/>
          </a:xfrm>
          <a:prstGeom prst="rect">
            <a:avLst/>
          </a:prstGeom>
          <a:noFill/>
        </p:spPr>
        <p:txBody>
          <a:bodyPr wrap="none" lIns="80120" tIns="40060" rIns="80120" bIns="40060" rtlCol="0">
            <a:spAutoFit/>
          </a:bodyPr>
          <a:lstStyle/>
          <a:p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lang="en-US" sz="3000" b="1" dirty="0" err="1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Friedmann</a:t>
            </a:r>
            <a:r>
              <a:rPr lang="en-US" sz="3000" b="1" dirty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-Einstein </a:t>
            </a:r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model [4]  </a:t>
            </a:r>
            <a:endParaRPr lang="en-US" sz="3000" dirty="0">
              <a:solidFill>
                <a:srgbClr val="092B55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139988" y="11170693"/>
            <a:ext cx="14439899" cy="5178452"/>
          </a:xfrm>
          <a:prstGeom prst="rect">
            <a:avLst/>
          </a:prstGeom>
          <a:noFill/>
        </p:spPr>
        <p:txBody>
          <a:bodyPr wrap="square" lIns="80120" tIns="40060" rIns="80120" bIns="40060" rtlCol="0">
            <a:spAutoFit/>
          </a:bodyPr>
          <a:lstStyle/>
          <a:p>
            <a:pPr marL="534132" indent="-534132">
              <a:lnSpc>
                <a:spcPct val="125000"/>
              </a:lnSpc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GB" sz="4700" b="1" dirty="0">
                <a:solidFill>
                  <a:srgbClr val="1793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E" sz="4000" b="1" dirty="0">
                <a:solidFill>
                  <a:srgbClr val="1793D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IE" sz="4400" b="1" dirty="0" smtClean="0">
                <a:solidFill>
                  <a:srgbClr val="1897D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EVOLVING MODELS OF THE UNIVERSE </a:t>
            </a:r>
            <a:endParaRPr lang="en-GB" sz="4400" b="1" dirty="0">
              <a:solidFill>
                <a:srgbClr val="1897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4132" indent="-432000" algn="just">
              <a:lnSpc>
                <a:spcPct val="125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Following Hubble’s observations, a plethora of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dynamic models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cosmos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Friedmann-Lemaître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type were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1930s. In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these ‘evolving’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models,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assumed that the mean density of matter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universe would decrease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space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expanded. Abandoning his earlier static model of 1917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[3], Einstein explored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evolving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models, the </a:t>
            </a:r>
            <a:r>
              <a:rPr lang="en-US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Friedmann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-Einstein model of 1931 and the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Einstein-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deSitter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of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1932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[4,5].</a:t>
            </a:r>
            <a:endParaRPr lang="en-US" sz="3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5673387" y="23643632"/>
            <a:ext cx="13868400" cy="3774221"/>
          </a:xfrm>
          <a:prstGeom prst="rect">
            <a:avLst/>
          </a:prstGeom>
          <a:noFill/>
        </p:spPr>
        <p:txBody>
          <a:bodyPr wrap="square" lIns="80120" tIns="40060" rIns="80120" bIns="40060" rtlCol="0">
            <a:spAutoFit/>
          </a:bodyPr>
          <a:lstStyle/>
          <a:p>
            <a:pPr marL="534132" indent="-534132">
              <a:lnSpc>
                <a:spcPct val="125000"/>
              </a:lnSpc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</a:pPr>
            <a:r>
              <a:rPr lang="en-IE" sz="4400" b="1" dirty="0" smtClean="0">
                <a:solidFill>
                  <a:srgbClr val="1897D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FATAL  FLAW </a:t>
            </a:r>
            <a:endParaRPr lang="en-GB" sz="4400" b="1" dirty="0">
              <a:solidFill>
                <a:srgbClr val="1897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field equations, Einstein derives a pair of simultaneous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equations that imply a relation between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density of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matter </a:t>
            </a:r>
            <a:r>
              <a:rPr lang="en-US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expansion </a:t>
            </a:r>
            <a:r>
              <a:rPr lang="en-US" sz="3500">
                <a:latin typeface="Times New Roman" panose="02020603050405020304" pitchFamily="18" charset="0"/>
                <a:cs typeface="Times New Roman" panose="02020603050405020304" pitchFamily="18" charset="0"/>
              </a:rPr>
              <a:t>coefficient </a:t>
            </a:r>
            <a:r>
              <a:rPr lang="en-US" sz="35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3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concluding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the density remains constant. However, at some later point he </a:t>
            </a:r>
            <a:r>
              <a:rPr lang="en-US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realises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that the derivation contains an error .</a:t>
            </a:r>
            <a:endParaRPr lang="en-GB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13"/>
          <p:cNvSpPr txBox="1">
            <a:spLocks noChangeArrowheads="1"/>
          </p:cNvSpPr>
          <p:nvPr/>
        </p:nvSpPr>
        <p:spPr bwMode="auto">
          <a:xfrm>
            <a:off x="15234580" y="34869151"/>
            <a:ext cx="14363699" cy="4466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20" tIns="40060" rIns="80120" bIns="40060">
            <a:spAutoFit/>
          </a:bodyPr>
          <a:lstStyle/>
          <a:p>
            <a:pPr marL="450673" indent="-450673" algn="just">
              <a:lnSpc>
                <a:spcPct val="125000"/>
              </a:lnSpc>
            </a:pPr>
            <a:r>
              <a:rPr lang="en-GB" sz="4400" b="1" dirty="0" smtClean="0">
                <a:solidFill>
                  <a:srgbClr val="1793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GB" sz="1200" b="1" dirty="0" smtClean="0">
                <a:solidFill>
                  <a:srgbClr val="1793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4400" b="1" dirty="0" smtClean="0">
                <a:solidFill>
                  <a:srgbClr val="1897D5"/>
                </a:solidFill>
                <a:latin typeface="Times New Roman" pitchFamily="18" charset="0"/>
                <a:cs typeface="Times New Roman" pitchFamily="18" charset="0"/>
              </a:rPr>
              <a:t>HOYLE</a:t>
            </a:r>
            <a:r>
              <a:rPr lang="en-IE" sz="4400" b="1" dirty="0" smtClean="0">
                <a:solidFill>
                  <a:srgbClr val="1897D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’S </a:t>
            </a:r>
            <a:r>
              <a:rPr lang="en-IE" sz="4400" b="1" dirty="0">
                <a:solidFill>
                  <a:srgbClr val="1897D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STEADY-STATE  </a:t>
            </a:r>
            <a:r>
              <a:rPr lang="en-IE" sz="4400" b="1" dirty="0" smtClean="0">
                <a:solidFill>
                  <a:srgbClr val="1897D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UNIVERSE</a:t>
            </a:r>
            <a:endParaRPr lang="en-GB" sz="4400" b="1" dirty="0">
              <a:solidFill>
                <a:srgbClr val="1897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673" indent="-450673" algn="just">
              <a:lnSpc>
                <a:spcPct val="125000"/>
              </a:lnSpc>
            </a:pPr>
            <a:r>
              <a:rPr lang="en-GB" sz="4400" b="1" dirty="0">
                <a:solidFill>
                  <a:srgbClr val="1793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smtClean="0">
                <a:solidFill>
                  <a:srgbClr val="1793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years later, </a:t>
            </a:r>
            <a:r>
              <a:rPr lang="en-GB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Hoyle independently proposed a steady-state model of the expanding universe in the context of general relativity [6]. Unlike Einstein, Hoyle achieved a mathematically consistent theory by adding a creation term to the field equations. After many years of heated debate, steady-state models of the cosmos were ruled out by observation.</a:t>
            </a:r>
            <a:endParaRPr lang="en-US" sz="2800" b="1" dirty="0">
              <a:solidFill>
                <a:srgbClr val="1793D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7067666" y="40745569"/>
            <a:ext cx="12093121" cy="1465897"/>
          </a:xfrm>
          <a:prstGeom prst="rect">
            <a:avLst/>
          </a:prstGeom>
          <a:noFill/>
        </p:spPr>
        <p:txBody>
          <a:bodyPr wrap="square" lIns="80120" tIns="40060" rIns="80120" bIns="40060" rtlCol="0">
            <a:spAutoFit/>
          </a:bodyPr>
          <a:lstStyle/>
          <a:p>
            <a:r>
              <a:rPr lang="de-DE" sz="3000" dirty="0" smtClean="0">
                <a:latin typeface="+mn-lt"/>
                <a:cs typeface="Times New Roman" pitchFamily="18" charset="0"/>
              </a:rPr>
              <a:t>[4]  </a:t>
            </a:r>
            <a:r>
              <a:rPr lang="de-CH" sz="3000" dirty="0" smtClean="0">
                <a:latin typeface="+mn-lt"/>
              </a:rPr>
              <a:t>Einstein</a:t>
            </a:r>
            <a:r>
              <a:rPr lang="de-CH" sz="3000" dirty="0">
                <a:latin typeface="+mn-lt"/>
              </a:rPr>
              <a:t>, A. 1931. </a:t>
            </a:r>
            <a:r>
              <a:rPr lang="de-CH" sz="3000" i="1" dirty="0">
                <a:latin typeface="+mn-lt"/>
              </a:rPr>
              <a:t>Sitzungsb. König. Preuss. Akad</a:t>
            </a:r>
            <a:r>
              <a:rPr lang="de-CH" sz="3000" dirty="0">
                <a:latin typeface="+mn-lt"/>
              </a:rPr>
              <a:t>. 235-237</a:t>
            </a:r>
            <a:endParaRPr lang="en-GB" sz="3000" dirty="0">
              <a:latin typeface="+mn-lt"/>
            </a:endParaRPr>
          </a:p>
          <a:p>
            <a:r>
              <a:rPr lang="en-IE" sz="3000" dirty="0">
                <a:latin typeface="+mn-lt"/>
                <a:cs typeface="Times New Roman" pitchFamily="18" charset="0"/>
              </a:rPr>
              <a:t>[5] </a:t>
            </a:r>
            <a:r>
              <a:rPr lang="en-IE" sz="3000" dirty="0" smtClean="0">
                <a:latin typeface="+mn-lt"/>
                <a:cs typeface="Times New Roman" pitchFamily="18" charset="0"/>
              </a:rPr>
              <a:t> Einstein</a:t>
            </a:r>
            <a:r>
              <a:rPr lang="en-IE" sz="3000" dirty="0">
                <a:latin typeface="+mn-lt"/>
                <a:cs typeface="Times New Roman" pitchFamily="18" charset="0"/>
              </a:rPr>
              <a:t>, A. and W. de Sitter. 1932. </a:t>
            </a:r>
            <a:r>
              <a:rPr lang="en-IE" sz="3000" i="1" dirty="0">
                <a:latin typeface="+mn-lt"/>
                <a:cs typeface="Times New Roman" pitchFamily="18" charset="0"/>
              </a:rPr>
              <a:t>Proc. Nat. Acad. Sci.</a:t>
            </a:r>
            <a:r>
              <a:rPr lang="en-IE" sz="3000" dirty="0">
                <a:latin typeface="+mn-lt"/>
                <a:cs typeface="Times New Roman" pitchFamily="18" charset="0"/>
              </a:rPr>
              <a:t>18: </a:t>
            </a:r>
            <a:r>
              <a:rPr lang="en-IE" sz="3000" dirty="0" smtClean="0">
                <a:latin typeface="+mn-lt"/>
                <a:cs typeface="Times New Roman" pitchFamily="18" charset="0"/>
              </a:rPr>
              <a:t>213-214</a:t>
            </a:r>
          </a:p>
          <a:p>
            <a:r>
              <a:rPr lang="en-IE" sz="3000" dirty="0">
                <a:latin typeface="+mn-lt"/>
                <a:cs typeface="Times New Roman" pitchFamily="18" charset="0"/>
              </a:rPr>
              <a:t>[6] </a:t>
            </a:r>
            <a:r>
              <a:rPr lang="en-IE" sz="3000" dirty="0" smtClean="0">
                <a:latin typeface="+mn-lt"/>
                <a:cs typeface="Times New Roman" pitchFamily="18" charset="0"/>
              </a:rPr>
              <a:t> Hoyle</a:t>
            </a:r>
            <a:r>
              <a:rPr lang="en-IE" sz="3000" dirty="0">
                <a:latin typeface="+mn-lt"/>
                <a:cs typeface="Times New Roman" pitchFamily="18" charset="0"/>
              </a:rPr>
              <a:t>, F. 1948. </a:t>
            </a:r>
            <a:r>
              <a:rPr lang="en-IE" sz="3000" i="1" dirty="0">
                <a:latin typeface="+mn-lt"/>
                <a:cs typeface="Times New Roman" pitchFamily="18" charset="0"/>
              </a:rPr>
              <a:t>Mon. Not. Roy. </a:t>
            </a:r>
            <a:r>
              <a:rPr lang="en-IE" sz="3000" i="1" dirty="0" err="1">
                <a:latin typeface="+mn-lt"/>
                <a:cs typeface="Times New Roman" pitchFamily="18" charset="0"/>
              </a:rPr>
              <a:t>Ast</a:t>
            </a:r>
            <a:r>
              <a:rPr lang="en-IE" sz="3000" i="1" dirty="0">
                <a:latin typeface="+mn-lt"/>
                <a:cs typeface="Times New Roman" pitchFamily="18" charset="0"/>
              </a:rPr>
              <a:t>. Soc</a:t>
            </a:r>
            <a:r>
              <a:rPr lang="en-IE" sz="3000" dirty="0">
                <a:latin typeface="+mn-lt"/>
                <a:cs typeface="Times New Roman" pitchFamily="18" charset="0"/>
              </a:rPr>
              <a:t>. 108: </a:t>
            </a:r>
            <a:r>
              <a:rPr lang="en-IE" sz="3000" dirty="0" smtClean="0">
                <a:latin typeface="+mn-lt"/>
                <a:cs typeface="Times New Roman" pitchFamily="18" charset="0"/>
              </a:rPr>
              <a:t>372-382</a:t>
            </a:r>
            <a:endParaRPr lang="en-IE" sz="3000" dirty="0">
              <a:latin typeface="+mn-lt"/>
              <a:cs typeface="Times New Roman" pitchFamily="18" charset="0"/>
            </a:endParaRPr>
          </a:p>
        </p:txBody>
      </p:sp>
      <p:pic>
        <p:nvPicPr>
          <p:cNvPr id="1026" name="Picture 2" descr="http://www.aip.org/history/cosmology/ideas/images-ideas/hubble_edwin_a6a-lg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492" y="17501237"/>
            <a:ext cx="3481011" cy="4422932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34"/>
          <p:cNvSpPr txBox="1">
            <a:spLocks noChangeArrowheads="1"/>
          </p:cNvSpPr>
          <p:nvPr/>
        </p:nvSpPr>
        <p:spPr bwMode="auto">
          <a:xfrm>
            <a:off x="1271587" y="22228969"/>
            <a:ext cx="6324600" cy="54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20" tIns="40060" rIns="80120" bIns="40060">
            <a:spAutoFit/>
          </a:bodyPr>
          <a:lstStyle/>
          <a:p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Edwin Hubble (1890-1944)</a:t>
            </a:r>
            <a:endParaRPr lang="en-US" sz="3000" dirty="0">
              <a:solidFill>
                <a:srgbClr val="092B55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571179" y="22228969"/>
            <a:ext cx="4757615" cy="542567"/>
          </a:xfrm>
          <a:prstGeom prst="rect">
            <a:avLst/>
          </a:prstGeom>
          <a:noFill/>
        </p:spPr>
        <p:txBody>
          <a:bodyPr wrap="none" lIns="80120" tIns="40060" rIns="80120" bIns="40060" rtlCol="0">
            <a:spAutoFit/>
          </a:bodyPr>
          <a:lstStyle/>
          <a:p>
            <a:r>
              <a:rPr lang="en-US" sz="3000" b="1" dirty="0" smtClean="0">
                <a:solidFill>
                  <a:srgbClr val="092B5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Einstein  at Caltech in 1931</a:t>
            </a:r>
            <a:endParaRPr lang="en-US" sz="3000" dirty="0">
              <a:solidFill>
                <a:srgbClr val="092B55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58" name="Picture 57" descr="C:\Users\coraifeartaigh\Desktop\Einstein in pasadena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92"/>
          <a:stretch/>
        </p:blipFill>
        <p:spPr bwMode="auto">
          <a:xfrm>
            <a:off x="17068987" y="17504569"/>
            <a:ext cx="3481200" cy="44244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cxnSp>
        <p:nvCxnSpPr>
          <p:cNvPr id="59" name="Straight Connector 58"/>
          <p:cNvCxnSpPr/>
          <p:nvPr/>
        </p:nvCxnSpPr>
        <p:spPr>
          <a:xfrm>
            <a:off x="739987" y="39602569"/>
            <a:ext cx="28800000" cy="0"/>
          </a:xfrm>
          <a:prstGeom prst="line">
            <a:avLst/>
          </a:prstGeom>
          <a:ln w="57150" cmpd="sng">
            <a:solidFill>
              <a:srgbClr val="1897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/>
          <p:cNvGrpSpPr/>
          <p:nvPr/>
        </p:nvGrpSpPr>
        <p:grpSpPr>
          <a:xfrm>
            <a:off x="442191" y="375479"/>
            <a:ext cx="4535673" cy="3334609"/>
            <a:chOff x="278524" y="664369"/>
            <a:chExt cx="5138208" cy="3581400"/>
          </a:xfrm>
        </p:grpSpPr>
        <p:pic>
          <p:nvPicPr>
            <p:cNvPr id="3076" name="Picture 4" descr="C:\Users\Kathleen\Desktop\USB\Files_KG\ICT\WIT logos\wit_transparent.gif"/>
            <p:cNvPicPr>
              <a:picLocks noChangeAspect="1" noChangeArrowheads="1"/>
            </p:cNvPicPr>
            <p:nvPr/>
          </p:nvPicPr>
          <p:blipFill>
            <a:blip r:embed="rId7" cstate="print"/>
            <a:srcRect r="82689"/>
            <a:stretch>
              <a:fillRect/>
            </a:stretch>
          </p:blipFill>
          <p:spPr bwMode="auto">
            <a:xfrm>
              <a:off x="1455518" y="664369"/>
              <a:ext cx="2252134" cy="2895600"/>
            </a:xfrm>
            <a:prstGeom prst="rect">
              <a:avLst/>
            </a:prstGeom>
            <a:noFill/>
          </p:spPr>
        </p:pic>
        <p:pic>
          <p:nvPicPr>
            <p:cNvPr id="65" name="Picture 4" descr="C:\Users\Kathleen\Desktop\USB\Files_KG\ICT\WIT logos\wit_transparent.gif"/>
            <p:cNvPicPr>
              <a:picLocks noChangeAspect="1" noChangeArrowheads="1"/>
            </p:cNvPicPr>
            <p:nvPr/>
          </p:nvPicPr>
          <p:blipFill>
            <a:blip r:embed="rId7" cstate="print"/>
            <a:srcRect l="17723" b="45178"/>
            <a:stretch>
              <a:fillRect/>
            </a:stretch>
          </p:blipFill>
          <p:spPr bwMode="auto">
            <a:xfrm>
              <a:off x="278524" y="3483769"/>
              <a:ext cx="5138208" cy="762000"/>
            </a:xfrm>
            <a:prstGeom prst="rect">
              <a:avLst/>
            </a:prstGeom>
            <a:noFill/>
          </p:spPr>
        </p:pic>
      </p:grpSp>
      <p:grpSp>
        <p:nvGrpSpPr>
          <p:cNvPr id="73" name="Group 72"/>
          <p:cNvGrpSpPr/>
          <p:nvPr/>
        </p:nvGrpSpPr>
        <p:grpSpPr>
          <a:xfrm>
            <a:off x="25969912" y="370694"/>
            <a:ext cx="4000500" cy="3432485"/>
            <a:chOff x="25655587" y="664369"/>
            <a:chExt cx="4000500" cy="3432485"/>
          </a:xfrm>
        </p:grpSpPr>
        <p:pic>
          <p:nvPicPr>
            <p:cNvPr id="3078" name="Picture 6" descr="http://upload.wikimedia.org/wikipedia/en/thumb/2/2b/University_of_Cambridge_logo.svg/604px-University_of_Cambridge_logo.svg.png"/>
            <p:cNvPicPr>
              <a:picLocks noChangeAspect="1" noChangeArrowheads="1"/>
            </p:cNvPicPr>
            <p:nvPr/>
          </p:nvPicPr>
          <p:blipFill>
            <a:blip r:embed="rId8" cstate="print"/>
            <a:srcRect l="18543" t="-12800"/>
            <a:stretch>
              <a:fillRect/>
            </a:stretch>
          </p:blipFill>
          <p:spPr bwMode="auto">
            <a:xfrm>
              <a:off x="25655587" y="2950369"/>
              <a:ext cx="4000500" cy="1146485"/>
            </a:xfrm>
            <a:prstGeom prst="rect">
              <a:avLst/>
            </a:prstGeom>
            <a:noFill/>
          </p:spPr>
        </p:pic>
        <p:pic>
          <p:nvPicPr>
            <p:cNvPr id="72" name="Picture 6" descr="http://upload.wikimedia.org/wikipedia/en/thumb/2/2b/University_of_Cambridge_logo.svg/604px-University_of_Cambridge_logo.svg.png"/>
            <p:cNvPicPr>
              <a:picLocks noChangeAspect="1" noChangeArrowheads="1"/>
            </p:cNvPicPr>
            <p:nvPr/>
          </p:nvPicPr>
          <p:blipFill>
            <a:blip r:embed="rId8" cstate="print"/>
            <a:srcRect r="80132"/>
            <a:stretch>
              <a:fillRect/>
            </a:stretch>
          </p:blipFill>
          <p:spPr bwMode="auto">
            <a:xfrm>
              <a:off x="26773152" y="664369"/>
              <a:ext cx="1975104" cy="2057400"/>
            </a:xfrm>
            <a:prstGeom prst="rect">
              <a:avLst/>
            </a:prstGeom>
            <a:noFill/>
          </p:spPr>
        </p:pic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" y="28826228"/>
            <a:ext cx="13249329" cy="315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5070" y="28621340"/>
            <a:ext cx="11394936" cy="347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Ricepaper</Template>
  <TotalTime>15347</TotalTime>
  <Words>648</Words>
  <Application>Microsoft Office PowerPoint</Application>
  <PresentationFormat>Custom</PresentationFormat>
  <Paragraphs>48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Ricepaper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Jenny</dc:creator>
  <cp:lastModifiedBy>Cormac O'Raifeartaigh</cp:lastModifiedBy>
  <cp:revision>824</cp:revision>
  <cp:lastPrinted>2014-08-08T16:02:25Z</cp:lastPrinted>
  <dcterms:created xsi:type="dcterms:W3CDTF">2009-12-08T11:18:21Z</dcterms:created>
  <dcterms:modified xsi:type="dcterms:W3CDTF">2014-09-01T14:38:12Z</dcterms:modified>
</cp:coreProperties>
</file>