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33"/>
  </p:notesMasterIdLst>
  <p:handoutMasterIdLst>
    <p:handoutMasterId r:id="rId34"/>
  </p:handoutMasterIdLst>
  <p:sldIdLst>
    <p:sldId id="553" r:id="rId2"/>
    <p:sldId id="582" r:id="rId3"/>
    <p:sldId id="666" r:id="rId4"/>
    <p:sldId id="547" r:id="rId5"/>
    <p:sldId id="657" r:id="rId6"/>
    <p:sldId id="674" r:id="rId7"/>
    <p:sldId id="665" r:id="rId8"/>
    <p:sldId id="668" r:id="rId9"/>
    <p:sldId id="673" r:id="rId10"/>
    <p:sldId id="649" r:id="rId11"/>
    <p:sldId id="669" r:id="rId12"/>
    <p:sldId id="672" r:id="rId13"/>
    <p:sldId id="681" r:id="rId14"/>
    <p:sldId id="658" r:id="rId15"/>
    <p:sldId id="651" r:id="rId16"/>
    <p:sldId id="656" r:id="rId17"/>
    <p:sldId id="655" r:id="rId18"/>
    <p:sldId id="613" r:id="rId19"/>
    <p:sldId id="652" r:id="rId20"/>
    <p:sldId id="675" r:id="rId21"/>
    <p:sldId id="676" r:id="rId22"/>
    <p:sldId id="638" r:id="rId23"/>
    <p:sldId id="639" r:id="rId24"/>
    <p:sldId id="679" r:id="rId25"/>
    <p:sldId id="677" r:id="rId26"/>
    <p:sldId id="678" r:id="rId27"/>
    <p:sldId id="660" r:id="rId28"/>
    <p:sldId id="680" r:id="rId29"/>
    <p:sldId id="663" r:id="rId30"/>
    <p:sldId id="671" r:id="rId31"/>
    <p:sldId id="620" r:id="rId3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88099" autoAdjust="0"/>
  </p:normalViewPr>
  <p:slideViewPr>
    <p:cSldViewPr>
      <p:cViewPr>
        <p:scale>
          <a:sx n="60" d="100"/>
          <a:sy n="60" d="100"/>
        </p:scale>
        <p:origin x="-854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36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68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3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58437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58437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5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96841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6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96841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8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82504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9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93597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10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61176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12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11966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13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61176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793048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15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17364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16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40260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17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35838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18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19328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19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538046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20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27508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21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27508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20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4624"/>
            <a:ext cx="65532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1412776"/>
            <a:ext cx="8460000" cy="0"/>
          </a:xfrm>
          <a:prstGeom prst="line">
            <a:avLst/>
          </a:prstGeom>
          <a:solidFill>
            <a:schemeClr val="accent1"/>
          </a:solidFill>
          <a:ln w="88900" cap="flat" cmpd="sng" algn="ctr">
            <a:solidFill>
              <a:schemeClr val="bg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Rectangle 9" descr="Large confetti"/>
          <p:cNvSpPr txBox="1">
            <a:spLocks noChangeArrowheads="1"/>
          </p:cNvSpPr>
          <p:nvPr userDrawn="1"/>
        </p:nvSpPr>
        <p:spPr bwMode="auto">
          <a:xfrm>
            <a:off x="323528" y="-1792"/>
            <a:ext cx="792000" cy="13752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Times New Roman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0.png"/><Relationship Id="rId4" Type="http://schemas.openxmlformats.org/officeDocument/2006/relationships/image" Target="../media/image2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10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4" Type="http://schemas.openxmlformats.org/officeDocument/2006/relationships/image" Target="../media/image241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2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450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tiff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tiff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6034" y="-27504"/>
            <a:ext cx="9361039" cy="698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2123728" y="312738"/>
            <a:ext cx="540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>
                <a:solidFill>
                  <a:schemeClr val="bg1"/>
                </a:solidFill>
              </a:rPr>
              <a:t> </a:t>
            </a:r>
            <a:r>
              <a:rPr lang="en-IE" sz="3600" dirty="0" smtClean="0">
                <a:solidFill>
                  <a:schemeClr val="bg1"/>
                </a:solidFill>
              </a:rPr>
              <a:t>   </a:t>
            </a:r>
            <a:r>
              <a:rPr lang="en-IE" sz="4000" dirty="0" smtClean="0">
                <a:solidFill>
                  <a:schemeClr val="bg1"/>
                </a:solidFill>
              </a:rPr>
              <a:t>The Einstein World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64088" y="6119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sz="1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07436" y="5084949"/>
            <a:ext cx="4079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Cormac </a:t>
            </a:r>
            <a:r>
              <a:rPr lang="en-IE" dirty="0" smtClean="0">
                <a:solidFill>
                  <a:schemeClr val="bg1"/>
                </a:solidFill>
              </a:rPr>
              <a:t>O’Raifeartaigh   FRAS</a:t>
            </a:r>
            <a:endParaRPr lang="en-GB" dirty="0"/>
          </a:p>
        </p:txBody>
      </p:sp>
      <p:sp>
        <p:nvSpPr>
          <p:cNvPr id="5" name="AutoShape 4" descr="Dublin Institute for Advanced Studies 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AutoShape 6" descr="data:image/jpeg;base64,/9j/4AAQSkZJRgABAQAAAQABAAD/2wCEAAkGBxQTEhUUExQWFRUWGBwaFhcYGBwZHxsgGBwcIB4cHCEfHCggGh0lGx0cITEhJSktLi8uGh8zODUsNygtLisBCgoKDg0OGxAQGy8kHyQsLCwsLCwsLCwsLCwsLCwsLCwsLCwsLCwsLCwsLCwsLCwsLCwsLCwsLCwsLCwsLCwsLP/AABEIAL0BCwMBEQACEQEDEQH/xAAbAAACAgMBAAAAAAAAAAAAAAAABQQGAQIDB//EAE8QAAIBAwICBwMIBwQHBQkAAAECAwAEERIhBTEGEyJBUWFxMoGRFCNCUmKhscEHFTNDcoLRU5KywiQ0Y6LS4fBzg5PD4hYXNVR0s8TT8f/EABoBAQADAQEBAAAAAAAAAAAAAAACAwQBBQb/xAA7EQACAQIEAwYDCAIABgMAAAAAAQIDEQQSITETQVEFIjJhcZEUgaEjM0JSscHR8BXhU2JygrLxJDRD/9oADAMBAAIRAxEAPwD3GgCgCgCgCgCgCgCgCgCgCgMGgMZocDNAFdHqYLjxpZkXOC3ZjWPEUsxxIfmMhx4ilmM8HzM5rhJNcjNDprS5z5G1DpmgCgCgCgCgCgCgCgCgCgCgCgCgCgCgCgCgCgCgMUAZoLmM1y/IC3iHH7eH9pIoP1RufgKsjTkzJWxtGj45CN+mpkOLa3kl8zsPuzj34q74e2smYP8ALubtSg2Y63ikvJYoR54/9X4UtSQz9o1NdIrzMPwS8IzNfaB36dh8dvwpxKa2iceFxUvvK1vQiScEt/3nEGb/ALwf1NdVST2iVPB0o+Os/cjfqbhnfck/zD/hruep+Uh8Ng761fqb/qHhv9rJ693x0VLPW6Evg8F+Zmn6l4X3XLD+Yf8ABUXOpzRD4bA30qW+ZITglt+7v2X/ALwf1Fc4kvyliwVF+Gs/clxcDuhvDfah3Z3+/JrnEh+KJYsJiI/dVfc31cUi5iKYeWP/AE/ga59k/I7ftKnrpL0AdMnjOLm2kj8xuPvwPvpwE9pEl2rKGlam0x1w/pHbzY0SLk8lbsn4Gq5UZx3Ruo46hV8MlfoNAarNVzINBe+xmh0KAKAKAKAKAKAKAKAKAKAKAKAKAKAKAwTQepXOMdLYojojBmk5BU3wfM/kM1dCg3voeZiO04U3lgsz8hYbK+uhqnkFvFz0jY48/d4n3VZeENErsyOlisTrUlkib2HC7OM/MxPcuObc1z6khB7smoyqTaLKWFw9PwRzvzHSR3LDA6mBe4AdYw/BQfcaquuZuUattEor3IN69sm1xeszfU60KfcseDTiW2Q4Cv3pt+Qvk4rw2Noj1JJmbRGxiY5YHBBZ8YIPiacSXUjwcOn4R7xq4is7eScQqRGMlVABPdgbbsSQAO+otye5oyQhHRIhcX6Ry27WyG3UtcNpUCXGlsZwx0csd4zyrmpyU8qWm4cX6SzWi9ZcWjdUPakhcS6c97KVU486HZVHHdD+yukljWRCGRxlWHIg015E1lkrpGZrSNvaRT6qDXVKRx06b3RVnvOHuBIIC0erQJkhOnJOnZl3xq21AY86lxJc2Z3QoPXKiXw9beRmS3upFdCdUfWFiD9pJMkUzvmgqEV4JtMnNFdKMaopl7wwKE+8ZU/AV28PQOOIXNS+gl4hw60kz18D2zfXA7P95cr/AHgKsjOcdmYquEw9XScMr8v5OS8NvLYaraYXEXMIxzt5ePuI9KlmhPxKzKuDisP3qMs8egw4R0vjkbRMDDJyIfYZ9e734qudK2q1NVDtOM3lmsr8yyg1Sene6NqHQoAoAoAoAoAoAoAoAoAoAoAoDDUBGvrxIkLyMFUcyfy8TXYpyehVWqwpRzVGVB7y54gxWHMNuDhnPNvhz9B7zWlKFHV6s8V1a+Pk1DuwXPqMOFWUcPYtIxJJyeZvZHqe8/ZX34qE5OWsvY10KNOl3aKu+chonBwx1TsZm8Dsg9E5fHJqrNbY1rD31m7kPphxY2lsHXsAyIhfGRGrNgvjkcDkDtnFcLJPJHuo5WnB4rhctcNdQsVbSzKw1KGB9kAaTkZXkCo9KCKUlvcR3Vqlpxq0MaLHHcQvFhQFGUyeQ/kHvrhVNKNZPqWHpp0fF5aSRDZ/bjYbYdeW/nyPkaFtaGaJXeGcY/WENnA/7QTf6Up2I+S4Y5HnJ1fxoVQlniovcl/pA/1nhv8A9T+QoSreKJbeKqphkEmNBRtefDBz91dLp2cWVP8ARdDKOEoBs7dYY9WcDLHST34zv6GuFOHTVNFrsUk6lROUMmnEhjyFJxvpzvihctrFD6JXEljcDhdyuuJiWtZcbNg6tJ8+/wAj5YoZqbcJcOXyJnAQIuN36HA62KOYfy4B/wB5jQ7G3Gl6Eu3mNxLLeGR47SJGWPSzJ1mjdpTg7oCCFHI7ncHFCd225MW8H6Y3C2Ud3dIrQPJoyo0yBS+lXK+y2/PGPIGl7EFV7ve2ZbW4So7cDGJjvld1Pqh7J9dj51LM2deHitYOwu4pbJINF5GFPJZ09nPdvzQ+TbeZqyMmtjNWowqK1WPzQsEtzw4jOZ7XuPeo/L05elWtRq+TMSniMC7vvU+vQt3DuIRzIHjbUp+7yPgazSg4uzPZoV4V4Z4bEsVEu0M0AUAUAUAUAUAUAUAUAUBgmgI3EL1Io2kc4VRk/wBB4muxi5OyKq1aNKDnJlMt4Hv36+4JjtUyUXOMgcyT7t29w8a0NqCtHc8SEZYyfFq6QWy6lggtzMAADFbjZUHZZx5/VTy5nvxVWa2vM9SNPOkkrROsfFoI7gWn7N9AaMEAK4Odk8SMbjzFQ3NF4ReRE68nZI3dEMjKpKoCAWIGygnYE8q4Sb0uc2RZYPno8B0BkibDYyMlTjYkctqDxLUoF90cis5Le64dIyGWWNTCH1LKjnfAJyQFJbvwM8qGZ01CScB7084ZPM1o9umuSGYSbkKAoG4JPjtQsqwbs1ui1xOSASNJ7xkHHw2oXCbhvRuOG7nul9qdVBGORGdRH8XZ+HnQrjTUZuXUx0i6OLdtEzSyRmFtUejTs31jkHPpypY7OmpWuZuej5mGi4uJZYz7UfYjDY+toUMR4jOD4V0OCe7HUUYUBVAAAwANgAOQFCaVkQ+M2sksRWKTq3yrKxXUAVYNgjIyDjB3764zktVoK34JNNcQTXLRAW5ZkSPUcswxqJbkAPoge+hBwbab5CzpB0bln4jHIhKRNbtHcMDgldYOgd4LePcAfKukJ0m55kc/0kXoS3jsYNIkuXSFUH0U2ycDkvIe+uHMRKyyrmM7zomJY4YHkxbQlT1SrjXo5B2yTp8hiuk3TTiojwX0fW9Rn5wJr04Ps5xnPLnQsbtojpeuqxuz7qFJbbOwGT67VwSSa1WgniASMPCRNauuSgOrCnvj8Vx9H4eFTuZXDKu7rHoIrq1azYXVoddu28iA5AH9PPuq9NT7stzyqtOeEkq1DWHNFw4VxFJ4xJGcg8x3g94PnWecXF2Z7dGtGtHNFkyolxmgCgCgCgCgCgCgCgCgNWbFPIPTUo87NxG5KAkW0J7R+sf+e/oPWtS+yj5ngTvj67j+CO/mPLdBNg4C28ZAjXkJCDgE/ZB2Ud538KpbselTjxbaWitjjf8ATG3t7g29xqhOAUkYdhwe8MCcYOxyBVZe6yhLKxR014LDeS2kgfAbXGksbA6WZdcbAg4IDIRjv10IVaanJNG3R/pDcQzCyvo2abHzU0allmUd58DyyTtvvjvHYTlF5Zl4HKhexfw/glvAxaKFEY53CjPaOT8SSffQ4ojChI0kkCjJIAHMnYCi12ONpasrXGL8Sa2jLSRxRhsRMRqdiRjUu5wBnAPfVyjbc86vVU05q7S6dTvw7iE6qFa3mf6r5TdSMjVlgdQ5Hburk4x6naNestJU2+j02Jvyu4PK3A/ilA/BT+NRtE056vKJzmluWUgwLg/VnIPuITIrqykJ8ZrZC5IrlMki5H8EkUuP765/Gpd0ztV47XXpZ/qMLbj8AXDzjUuzaxobI55XAxUeHJ6pFscdQStKeq66DG1vY5P2bq/jpYH44qDTW5qhUjNXi9DS84dFLgyIrFTlWxupHeCNwfQ1wk0nuSloSMMQNzgbc6HNtTzviV7JxeY2tsxWyjOLmcfvfsIe8YyPvO2AwyuUq0rR2G90icLaExDTayOsUqZJCM2yyrnlvs/jnVzByLbKG2w1u4uoZpFGYX/bJzxn6YHh9Ye/xzNa6FU48NuS2e5XnB4dcB03tZzvjcL/APzO3iM+FXr7RZeaPKcfgqqnHwS+heY3BAIOQRkHxrLs7Hvpp6o3odCgCgCgCgCgCgCgCgKz044kUiEKbyTHSAOeDsfjkD31fQhd5nyPK7VruFNU4eKWhrbcOEccdmh3Yap2HPT3+hY9keQPhXHK7cmdpUFCEaEd+bJ3HuEGeDq4nMTIVaIryDRkFNQ71DAZHlVLPRlBNW6bCHiVv8vtRIYlN1asQ8LDILAduI55rIu6k+KmhU1KcfMW2PQ2GVIp+H3EkClkkMLEsupGBwyk5VgwI78EUIRox0yM9G0d+Nx+fhQ1WRuKHdznNMqAsxCgcyTgV21yMpqKu2LGvpJcmICOP+1kHP8AhXbI8yR76kkZpVakvDourEkl3aBsky3kg56Q0g28FHzYxz5VclPbYwTq4dd7Wo18yHe9JHAR4l0PJtFFjVhM7sQMdpiMAeArqo7t7FNXHzVnTVpPZfyWG0tbuRQ0s/VE76I0XbyJYHf0qpuCfdR6NKniZQ+1lZ+Qp6QyG3HavptZGVTEf34UYHnU4LM9jFjqiw8fvHfoV5eK8QwO1Nvy7IP+XI99aeHTPJeKxtr3dhlZTcTlTUkwIyRg9WDkcx7GdqpfDT2NtOXaFWF4SX7/AKGkHQ65di8jxhyc9oCTJPiMYqTrwSskRp9lVpSzVZK7+ZZOHcNuI9I62JUHMLGMn34AHpis8pJ8j1qFCrT0zK3oPtY55FV6m9SjuZ1iuanb+ZB4xwyO5ieGXdHGNjgjPeDSxFpS0voI+CTx8OhW2nHVLHssuk6JPtFgOy571ON84yKEKayKxW+knFv1jKix6ksbZxNcXDqVVtG+lc8+8AeJB7hkUVJuo7LSKLD0G4rPddfNJGFtpXzb5O+kAKcjvBxnPjq8qO9y6nNzWq0Jk1grB7N/YYFoD4AHdR5oSPcR4VapWtJGWdBTUsPLZ6p/t8jh0Iv2w9rJ+0gOBnvUbfd+BFTrxWk1zKezMRJp0J+KOnyLXWc9cKAKAKAKAKAKAKA1NDhS+HN8p4hLO37K3GEJ5ZHf/iPwrS+7BR6nhUvt8ZKrLww2J63vVQPcsdLzsoQlWbGo6YhpXdtsNpHMkjbOapk+R6dDSLqS3f8AUKIOjvFIR8xxFZFyW0TQ49o5OebDc8tqgdVOrupaGtmnFI7tJpbeJgwCTtC+Na57LlWI3TJ88EjwoEqma7RcuG8Mig1dWgXWxdzjdmY5JJ7+fu5UuaUktibih043dwI0ZzyVSxx5DNdSuyFSeSLk+RV1unuHBEfWNzAJ+ah/iI9uTvI3x5Va1lPOzyqu6V/0RPh4OJd7lmlIJwjYVNvBAdx/Fk1Fy6FscKp61G35cjbj14kEeldKahuRgaVGxb1+iPNhXacXJjFVYUI2WjIvRbhRybmZcO+0af2aD2QPPFdqS5IpwOGblx6i1e3khh0j4wLaItzY7Ivif6Co0oZ2acbi1hqWbnyKAmouLmSQyatnIGCjHkGHcuOR5VsbSVkfNrM5cebvf6DiMJkDPtY2Jj3z4ZB3qmx6cGnJK+456RcNGIwnVxgCQbkIMumBj31VB8zZi6LcUo6eYvm4Ywc4uIsxsChL7gKpCh/eQD41POuhmlh55tJry12O1vwNg0OGRwupt2GTlw2oZVs+7HMb1xzV9icMLNOLz8n89SL+qiFI66J0VNJXrQNLsysQSQRpJUnDDvxyqSmr7EHhpqKTlpb6jFeEscZkjwYtRVTgGQIUDD7Gk+mQKg5eRoWGldXlpbX12X0Dgtj1UiO8yMBGUTt/RJXT675GfSk5X2Qw9KVNpykP2uY8hS6ZJwFLDJPhjvNVWN2eL0bPP+l1y93dJa9TcizibMpjgciVhghAQukKPHOOflXDPUvOWW2iLGvFrgLot+HyKFGlOseOJQBsMAMxwPAgULlN7KJIuete3WRlCXEOHKgg7qO0oPeGXIHqKnBq9mV4iMnHPzWon43IIbq3vE/ZygByO8Ec/wC6c/y1dT1g4s8vFPhYiGJjs9GXVWzWbme6ndXRtQ6FAFAFAFAFAFAQON3fVQSyd6ocevd99SgrtIz4qpw6MpdEVXgtsUsEXk91IFJ78McE/wDhgmr6j7/oeVhYOOFilvN6+j/0d+ltxcCaBLSFZzb/ADzxltOxBRBz5+2QD9XPdWY9Wd00oLY5Wn6RoQdF5DNZvyxIhK+5sbjzwKHFXX4tC0cN4pFcKXhcSIDjWu6k43we/FdRdGSd2QIePHUzNGBErFSynUylTjLrjYHxqbgZY4puTutBknFISMiWPHjrX+tRyS6FyxNH8y9xLxvjMckbKjAx/vJPo470U8nZuWBnAOashBpmPE4uE4OMdVzfl0XU5cDnZbdArKid8rgDdt9Ma4GrBONR+BpU8RzCO1JZXp1Y7jto4gZG3IG8jnJx37nl6DAqrd2N2WEFmfuxDZWfyuZpJB2FYEjxI9lPRc6iPrN5VdJ5FZHnU6XxM+JLZP38v3LYKoZ66PNek958ovdGSUj7IAzuRnUdge/bkeVb6UckLnymPrKvisj2RnqcNlRvybsOQy96sFhXPqeVcOxjFO0f0OcF2qyBJMqowW1ndcn2SQpLeIOR8aOOmghXSqKMtvPl5Fn4lcwXJRSZCqk6gIpN9SkYyBtWdRlHU9erUpYjLG79jY9Gj2xrADOGGNWQAwONzj34oqpyeAunru0ap0eKGNjMF6tQi7YGnBDbk5y2SefcOeKcS/Il8HkkpZrWNYuAM66euTQAoHVjHsZ357Nv6U4tnqiCwcpQsp6aHWLo26lSJANCCMALtp04YbnO5JPuFHV3JrAyTvm8l6Glt0U07F8roZFGPZDYIx6PqPvHhR1bnIdn23lyaO0PAHVoWDrqTeR8buSdTbZxgn3jurjqXJxwcoZXmvb6kjpNxr5HF1xjeRQwUqmC3a2GASPpYHvqo21JuKvYqt90m4lIqtHbJZxO6oJbg5btnAJXYrvgbjvFCh1Kktlb1JvREvFdTQy3Yu5JIxJIQABGVOkLse8Hy9kbb0O0lq05XOnE7TXZ3MPfbuSn8PtL/uEj3Vog7STPOxNPPhqlP8j/ANjzovd9baxMdzpAPquxqurG02jdgKvEw8JDYVWbDNAFAFAFAFAFAVf9IM2LXSOcjqv4t+VX0FeR5Xa88tCy/E0iQkOJrWHuiiZyPMBUH+I1GTvdlsIZZ04dEQrLjECXk/Wa4ZJGCK0gxHL1eQvVsds+0NOeeTjeqjZdJ6llurVJVKyIrqeYYBgfca6daUtyNw3h0VrF1cYCRqWbHhqYsfcM49AKWuc7sYvTYqRaW5LzQCZS4KAoEVSATjUWOpj5ry5VpjljpI8OTqYlyqUrq+mlrfXUUWKTNIBKShXOG+TrKx0nBAOnJwds5NWyypXSuYqKr58s5WXLRMdzRBI3dy5UDtSTDSW/2cSYGkNyJwNvHupvmeh6ErU6blJ6dXz8kiXb3JZUk9kkDDuupt/owRjkv2jz86jJWdjRCeaMZLpz/ZEW/USyCMCQuSN5SNyQSoCjYADLkYHsjxqUUkszKK32ssiT+f0LhYWixIqLyUfHxJ8yd6zylc9ilTVOOVEg1wsZ49Cmm5cMMkO+2O/J8VP4V6X/AOaPiYxaxTv1Y5jZD9FcZ71z/wDj1Q2uh6cW91JFlteBK8R1Fdeey64bAxyPYXI55UiqnUs9D0aeEU4d93fUrkwktGKr2cdwKqVH1gdJLxk9+ds4NXJqZ5so1cO8sWW3o5el00u2XG5yytz8NPd7qz1I22PYwdWU42k7sh8ds1nnMcgLfMMYh3as4JG4BYdnHqa7CWXUpxNKNapw5dGIOBX72LSLJDOYzg50DYjmdiVx6Huq6paor8zzMJWlg3KE4touHCePQ3A+bff6p2Pw7/dWeVOUdWe1QxtKt4Xr0GdQNe5zedRsWA9Tiu5WVupCOlyNxS0E0ToTjUNmG+CN1YeOGAPurl2iT70dyl3lvcXEsZvrm0S0iYOVVh88V3GrWdlzgkevqBnalLxNWGFhxrhVs4S1a3DzOiYhwclmA3K7YGSefjQnGdOLtHccNGBdyL3TQjPqhI/BhViehRKP20o/mj9Rb+jyT5mWM/u5SMeRx+efhU8Rvcy9kNqEodGy2CqD2DNAFAFAFAFAFAU/p5u1pH3NMM/ED/NWihtJni9raypx8xvCc3sv2YYwP5mcn/CKrfgNsJL4iV+kf3EXGOnPDipifNwTkNEsZc5HMEEYznaq+RZKrTtZoXdHr6/60fJrOVLQ/RupACu/7vILqMZ2OoelCNOdRvurQu/GC/UuEQuxBGkNpO45g+PvHrUo2zIsxDnwnlWthH0bvmFg4VfnYFdSvLdckZFW1I99HnYSs1hHZWlFNexTeF8RbOgyMhYkpIGxoZuefsMcZHoa1zppJM8HD4qTbhKTV9n0f8MY8NUtNm9YsEbSwk1MF2O/LTvtg5qubVu6rGyhGUpXxLvbqPuH38Crp1qZYcImhhmVR+zGR7QwRkZxnNUSi279T1KeIou6v3o6ac+nyENvclp8h1BTOTrKl3f22XCsWAPZGBsAPGrnZQszzqdTPXbT287avf1LIb67YZXI9Lcn/HKpPwqlRh/WenxcRLw/+P8AsecNWXR86wcncEJowMciNR399UztyN1HPbvu79LFN6V8PMNyJ1GUl7LAZ2Y7dwPPbHnWqjNShY8LtDD8OuqqV09/UAkg2MT/ANzP/kmjbfM7lsleDLXwZXCgGOONSMgLkHJ56gVGDWee57VDMo+Gx24lw5ZlwdmG6tjdT+Y8QedcjNxO1qEaq1Kta9ZayEdlBtrUgsoUH24wDkIc7j6PmN6ufeVzy6cXhqlvf+UOOlNhLNGnUFQwbOrJUgYOdJHwx/SoUpKMrs1Y+jUrU1wt+pUo/ldnmTtPGT21bJB8Sc7qfPA51qbhUPGXxGE70m2uZL4hwkPdpJFIsPXIJIzy0kaQQAMZJ5/GoQqNRakr2L6uEUsQp05ZcyuiTZ8eupGaJmijEY+dn5gDxG+nV5eIqEqSik1zLaONr1JOnJpW3lv/AFnWKwExLR2qyA/v7kklvMLgnHwqLdt3qXRp8R2ULrrLc16K3Esd1LauwKqCQBuF5Hs53xg8jU60U4qaK+z6lWFedCXIg9Geg9hIJGkjEkomlDgudisjAbAjHZArLY9KFGF9UWePorZIOzbQqdu0EUMMbghsZBB3znahcqUFsje/H+l2zeKyr8Qrf5ash4JGeqrV6b63Qq6IjTd3yf7TP+85/OrKy7kWYuzU4160fMtwrOeyFAFAFAFAFAFAU7pqf9Isv+1H+NK0UPBI8XtP76n6ocWv+tXP8EX4NVcvAjdS+/n6L9yN0Oto/k6SLbxwM+SdJDMdyNTNoUljzNQL6a0vYfSSBRljgeJ864WkTis5SMsHVNxuVLe7AIOTUopNlFeTjBso3RbiBivHR9hOcH2sajkr7W/eRv41rqwThdHz+Br8PFOMtpfqQOl3BTbykr+zkJK+Xivu7vKrKFTMrMy9o4N0KrkvC9idwyTUkMj4LKdOQW7SrzVsEHWi9oeK551VKybsa8LLNCFSWrX1X8omdJOIxftYlj70icAZLMMM4P1VU49SfCuUoPZluOxNNLiQSvsn5nboDCVhkcMGOT83gZyBtlueDj03piHeVizsik4U3Pm+RWL3pFcyNqMrp4KjFQPLAO/vq+FGNtUeNX7RxE5vvW8kOOivE7yZzGs47I1fODVnflnnVVWFOOtjf2dicTWk45/PUZW3SqKdXhuoivMNjLrt6DI39fWq3RcdYmun2lTr3o1lZ+Wwtnteqx1QFzG28bIqMw8m2JOPGpJ35GepT4bSTcl5bk7h3H2jZUOFUc4ypUjPftHUZUr6ovo9oZJZZP33Lfa3iSLqQ5HwPvB3FZ2rbntQqRqK8HcjcZto3jJkOjRkiTkV25j+nI12LdyqvThKN5e5TZL2dFKxM66Vy0OMEpn9pFndVPeBuua1RjF7niSr14RkovVcvLqhDBxN9ZKRoS5GkEa8HkNOoncnvPfV3Chbc8uGMnm7q1fW7G88q20ge6LXFxjPV5wseRtv4+g2zVSTmrLRG6dSNCSlW71TpyRK4F0ceeQzyr1UZYMIhntY8cnONu/c5NcnVUFliW4TAyrT4s+6m72RbOO8XjtY9Tbk7Io5k/0rNTg5ux7OLxUMNC7+SK30BRpZZ7lzlmOn3nc+72RWjE2SUUeX2QnUnOvPmcR0evJJZmi4m0KmaQiMRhyuWJwTqHjkDwIrIes41L6SCboXfsG1cWlbIPZ6vSD5HEnLu2od4dS+six8SXE1ln67/wD2XqyHgkVYj76l6v8ARiro7/8AEbz/AK7xVtX7uJiwL/8AmVS4Csx7RmgCgCgCgCgA0DKf042ls28Jh/iU1ooeGR4vauk6T8xva7Xs48Yoj8DID+VVy8C9TbT/APsz/wClfuU/g/RKa4j1/rG7iXrJVEcbFQuiV1wMNuNqr5klRcl4id/7vMFXN9dyFGVwJJNSEoQRqBG4yN6Elh2nfMXK7QsjAcypA949R+NSWhbUi5RaTPLukVu0ciEkBwBkAjIK4wSAzY+Nb6XeVj5HHxlCopPfyL5bhL+zXWPaG/irLzI9/wBxrFK9KofRQyY7CrNz/UqQhnt2a1ZV0OSVlJIxjPzinOAwHdz2FaW4z1R4zjWw7dC3dez6eYsvR1q9amOriwnV96oOTHfcHvPjmrItx7rMlZcbvxekdLdPP5jKK96tusiddYXxDagB7J+fJwPTnUJQusvM1QrQpviQnrbaxD6SS2z6JIGy5/agKVGcDtYOwOe4Gp0uItGZ+0JYeVpUvE9xj+juPFwxI/dZB8iR+P5VDE2y6GnsWnaq79BbAdM8rq7xsJXHZi14Go9/ce7lUnrFGaKtWcotrXkrj/hd7Gtz1qpJKzR4YrDpIIO5wAM5zg9+wqicXbU9WjUhGsppOTa5Izx60+VTK37GQJhI5l09ZueTBu7PLnSlLIiOMpRxNRS8LttJWv8AM2seGiMFYmnlY+0sD6EQ+GonmPXPlXJzzFlHDKkrQu79HZIfQRySxtFPEEQrjPW6yfXsjB781VzPQhmnFqpGy9blK6R3YDIRJm5ibQXT6a4JVsjbO+CPM1qpxdr8j57H1FmWR3munQ2sej1xcsZDGsAYhtWCpGOZUZyM8+7flXZVIR0O0sBXxDTccq6/wW3hvRiCJtbAyycy8h1HPjvtWaVab05HuUez6VOWZq8urOXG+lMcOUjHWy45LyX+Ij8KU6N9WV4ntKFLuU9ZfQpXEzM6tPcYJk7MQbPvKAHYAd58a1wyp2R4GI4s4urX56JFu/R8jC2OQwy5IJ5EHG6+VZ8S7zPa7GTVDY145wPh8KyXFyqjLMzyFmDEsSQBpIJOMKAN8AVQelJQis0itcB4Zc3komge4srNfZzNIzTDxCsxVR54PPvrhTBTm83IvPEB/pFovMgyN8E05/3vvq2HgkK2tan6v9BV0W7V9et4Np+BI/y1Or4ImHs/vYms/MtorOe0ZoAoAoAoAoAoCp/pFjPURuPoSqc+GQR+OKvw71aPH7Zj9nGXRoYrJ/pcTjlLAw96lWH3E1B7WNal9tF9UV2Tit5FPPb2XDo2VJN5Q4jQmQK+SuBlsNuQdzk1WTc6idooLnh/GbhWV57e2DAjEYLHB5793uNDuWtLnYutmrCNA/taQGx443pcvS0PPulPDsa9ITCHPZXtY8Ccd3v9a20JnzXaWHtd6GOgnGVicxu2EkxgnkG/LI/AV3E009SPY+KdKTpz8L26F/vbKOZCkih1Pj+I8D51jUnF6H0dSlCrHLJXRTr3obLE5e1kyCCCrHBweYzjDDyNaY4iL0mjw63ZNSm3LDy35CiCxeFSs1t38zGG/uyJ2lIPrVjal4WZKdGdGNqkL/X9CDfXKTNl3ZGAxhlDDHqMMfeuanFOPIzVpwqu8m0/T+BlwHpMIptcuph1egY3Iwc95yedQqUm0acH2jGnPvLlYVW98xkbEpiV2LHtsvM5+jnfzIqdrRsZIVJSqSa0TY3t3jz27xj5fKJcfdGPxquTf5T0KdOEXeVR/Ua/K7IjAhluW7iyO59zPuB6Yqq0+tjZxcLyi5P0f7kuK7vWAWC0SBMbF2G3uG4+BqNoLdlqq4x6U6aivM3/APZmWU5ubqR/sJ2F/wCfwrnFS8KOrs+pUd6s36LRDKy4PbWw1Kqrj6bbn4moupOZqp4XD4dXSS8yFxLpdHGpZEeQcgwBCZ/i8PSuxo5nZmet2nThFygm/wBCl8S6SXNwdOoqD9BMj3E8z8cVsVGMDwK/aWIrvLsuiO/D4Rbo0r6ZAN+rGApPdqY+2Bz0rkZG9Rn33YtoRjhocSbzdEdrO0ub6VZZEDINhk6F92Nz7ueOYrjlGnGy3J0qVfGTU6kdP2L/AAqsMQBKqsa7kDSoCjwycD3msTeZn08IxpwUdkUjiPRe8luRPcLDeKpzFAZWijTzx1bazjx9/lwpdOTnmlqh4/G7pCiNYOisyJ1iyxui6mC5IBD4Gfq0LXNp7E+Xe8U/2ULHP/aMB+CVNbFE9cR6RuKegA1fKZfryn8z/mq3EfhRi7JV3Un1ky3Cs57K2M0AUAUAUAUAUAn6WWvWWkq94XUP5d/yqdJ2kYu0afEw8kJuHXeq0tJ++KQK/oSUJPluGqyUe80ZKFXNQhUXJ2f6Evi/GVtLrXcy6Ld4joyNhIhGobDLMUIx/CaoZ6Tnlk29rCmTp5LOdPDrOSf/AGsnzcY898Z+IoV8e+kFce9E47tY3F4E6wuzAo2RhznHLbByPhvQtp5rd8x0g4fC2XmkWNSNJJVc+GxIJzvVtNvkjJjKNOSvOSSYp4ZxGBYmt3iLouQHCgB15hu1p7Xp31OUZN3MlCtRhB0XG6XOxpbkLtbXM6eEciNKo8hgEgehpdc0RhKz+ynJeTV0MrfiF6M/NxTgbHQTE3wfao2gaY1MUuSkvWx3/X7L+0tZ1PkA4+IOK5w09mW/GNO0qb9jnJ0ns/3mV8nib/hNFCfUjLGYb8S90Zj4tw5t9UHvUD8RTLU5HFicE+cfYy3FeH/Xg28gfyruSqd+JwXWJo3SWwU+2v8ALGx/Ba7wqpCWOwUdbr5IwemltyTW58FQ/niuOhLmc/y2H/Dd/IiP0ycjMVq7DSWBJxlRsWGAcjJFSVCPNlUu1KjV6dO/Mr970zuZPZZYx9kb/E5q+OHgjya/a+Ik2lp6C6C1nuXXUXYMwGp2yOfdqO/oKscoQTdiiFPEYmSTbd+bL9wKy0LLZysJAgBGR9CTO394N91Ypyu1NH0uGouMZUKjv/DKZxHhcltK6rFrB/ZuUL7Hw7s+orVGcZLVngVsNUw1RqEb+e5i06OXM79sFDjUWk8OW3fXZVYrY5T7PxNWWunqb8FtJZpUQyuUVgpVWY9lTvyICrjbPwzUakoqN7FuEp151crns+pb+mCh44rTUUFy4iZhjITBLc+9sBBz3cbGsHM+olHRRK5Pwe+spY4rK9MwfVpguO1pVBknV3DkuwG7ChS4zpu0JXHvRrjt3NO0FzaiBo0DOwfUG1EhdI3xkhjzPs0LKc3J2ktje5utMd7cefVof4BpH++zVcldpGGrVyU6tb5L++pJ6EWui0j+3lv73L7sVyu7zJ9lU8mHXnqWAVUekFAFAFAFAFAFGDRlyMHvpexxq6afMpPRyELJd2L7A5KehHMe4qa1VdUpHg4KOWpVwz82iZxS3NzZxsYhLLbyKxjIB1NG2l1wdu0urBPiDWeasz1KcuJTTtquQ+mvEigaRhoWNC7LsNIVcnODgbComhvLEqHAuN309u18zRCEamW30blEJ1dvOzbHGxG1NyqE5yjmewx6TcFa8WOaF/oZVTkA6twR4HFX0akY6Mw9o4GWJSnB2sVy7biMAy7SBeQOVcfn99aFwpHjVfj6Cu9vkQ5+PT8pFjJH14lz94qXChyRVLtGvz+qOkPSV1x83Ht9XXH/AIWA+6joR6kodqyW8V9R1wvpgitmTrAMfWLjPoeXxNVSwz5HoUO14X7zH8XSizf96o/iUr/iAqjhVEejHH4So7J/Q58d4dE7REohRtSE4HZMgGltvMAe+uwlNEcVQo1MrdtdPcT2/BoSAvVqrSKYiSM6JY+/yDbn3DxqziSM0cJRe0dXp80aW8US9sQrlcy6dIyVxoljx3mNsnHpRyfUjClSh4YrTV/uvkMYYxHvGoLQbgKP2kL77eJGMfyedVty2vuaIwjHVLWP1TOrQ7hY2AB+ctG7uWWiP2Tzx4fw1y/Mnl/CtnrH+Cuce4ZH2blFKxsxWaPGerYc9gRtnzx8a0U6j8LPJxmFgmq8FpzXQj2vGOrKmJC7clZgFHp3sfQsBU3SunfYqhjY02uEtfPYsfRLjBaaVJyvWvhhgqRgDGnskjI54z3ms9WnaKa2PUwGKcqsoVGsz1Xp0H3FuMQ265kcDwUbsfQVVGEpbHo4jFUqMbzZSLu4ueITfMqyRgFc5IGDjOoj2s49kVqSjTWp4FWdbHVFw7qPsXDo/wAG+TJjVkkbgDC+viT5k/Cs1SpmZ7uDwvw8bJkXjPAZXl+UQTukyjAVu1EyjfQy9wzvqG+T31AulBvU58H4rFJPpniWC+C4IODrXxjcftE25cx3gVw5CpG9uZKeH5MlxMXMskjDTkAHOAqIMDGM+X0jUoq7OVZcOLlzEXSaMiO2slOWcgv+Z97ZPuq+kt5HkY/www65vUusEQVQo5KAB7hWZu7PbhFRioo6ChMzQBQBQBQBQBQBQFP6ZW7QyxXkY9ghZMd47vuyPeK0UXdODPF7ThKlOGIhydn6DKK5VZVmU/NXIAJ7g+MKfLUOyfMCq2ns+RtjKKmpx8Mt/UScd4ddJBcWtvB1wuS+JjIq6BNs3WBjqOkEgFc7ADu3rLpqbWVe5NMENjYQ28g646RGkQG8zncqB3gtknOwHPah2NqcFE5fo+4nPN8s+UEao7goFX2UCqo0r5A5378n0AjQlJ3TLPdW0cow6q4HiAcH+tdTsWTpwnpIVXnRO3kxkMMDAw7begJIFWQryRirdl0Km6fuLz0FiHsuT/Gob71KmrPiZGV9i0tkyDJ0IYA4VCe4rIyf4lepfEFEuxrbK/zsQ5eiLj9zMfNZIm/HSaksQUy7IktbNempwk6OuBt8qHfjq+8cuT4z50zp/wDsjLAzS/F7Dq31SjfKPKNDZGCk8I1Bj/EuPgPGq2rfL9DfTcpK7dm9P+5a3+ehv1h1CRB2mzKq/bTszxe8b+o8q5/f4LFupR33+a3R1ifQQUOeqHWRY+nA/tL5lDyHkvjXLXJU7xl6arzT/gkm3G8KthW+dtn+qRuVHkCcgfVYjuqPmyzKsuRPzizLSAr15UaHGi6j8COyW89J2Piu/cKJvb2Ou2XO1o9JIpPFeDLFcGPrUCe0CW5DwP2vxArZCrmjtqfOV8HGnXyZk48tR50e4NbTggOx6s7FOzv46tAJPvxVNWrJbno4LB0q19dtmtBrY9C4EbU5aY/bIx8AN/fVbrya0NlLsqjGWao3J+ZYgFjXuRVHkAAPuAqm7e56ijGC0KzxXiE10jLZPJA+NUUkkfYmHgpOSvqRvnIBFcK5uUvC7Fc4X0f+VuYry/vROoy9uWEe3ioGVkX7S/dQpjScn3n8iycP6AWERDCIsykEM7sxBHIjfahcqEE7DGeUSTEk4itssx7i+P8AIu58yPCrEtPUpnLPO78Md/X/AEJ+iyG5uZbxx2QdMX/Xp95NW1XkioIwYBfE15Yh7bIudZj2woAoAoAoAoAoAoAoCPeWyyIyOMqwwR611OzTK6tNVIuDKbwZ+okewuN0f9kx+14Huz3eBFaane76PEwsuBN4Wpz2ZZOH3DAmGQ/OKOyxHtr3P6+I8fWs8lzR69Ko/u3v+pD4Nwd/lElxcsHmyUi0jCJH9gEkgt9Ik8x4VFO5Yod67Kv0Z4ultJxVmBJ+WEIijLOzFgqqPEnb7+VCim8rkWDhdvNbxT3VzJ23BleLIEcYVdlBxnIUAFu810timk3LcZ9G+OpeQrNGrqD3OpHwPJh5g1wlCWdXG1CYYodMGgKnf207yMwg58s4/FZxV8XFbs8mtCrKVlBNCT5cIy6kBNWHTSpOJYztsHc9oYUnvq1xzeE8/wCI4UpRmrX6X3X8kyXjkWpjHq1ErKgCsdMvJ4+W2pfxNcVGRc8fSTut91pz5nKXpGkYGhHykrGMnA7B9tTvnmSAPJfCuqhIrl2jTgtE9Hp6dBenSZtCRqoXq3LRsBqI56UxsMYOn02qbw/UzLtWTioxjs7o6WqXk7kKjkOcyiTKITjGdgpxgDYE57643TSsztOOMrt912e99iVbdDJ8ASaTg5XS4GPHnGc0liI/hRfHsio0lN29C68K4esKBRuQN2IAJ+AG1Y5ycnc96hR4cLGOLcTWALlWdnbTGiDLM2CcDuAwCSSQBUS1sp0/F57qW84fMi20jw5thnUG23LMOedgQO7UN8ZrpTxG5OLNU6U8UjAR+Fl2UYLJJhT5gBW299CCq1F+EcQ9TxS3JeN4pY2K79mSGRe9WG47j51wtSVWN2tSeS0MaQI5knYbu+5+1I/h5DxwBUorS7I1J2WSO7EPHZSxTh9vuT+2b7zq/wARPoO+tFNKPffyPIxU3UawlJ6/iZb+GWSwxpGnJRj18SfMnes8pXlc9mhSjSpqEeRLqJcFAFAFAFAFAFAFAFAYNAJek3Ahcx7dmRd0bz8D5VbRqZHqYMdg1iIaeLkxNwniJmxbXJMdzGew/eSO/wAzjmOTCrJ07d5bGPDYniPg1dJrYsNlfHV1Uo0y931XA71/McxVLjzR6lOq08s9xZwfookV3PdOdckrlkHdGCMbD6xA3PhtUEdhRtJyFPT64a5mh4ZCcdcddww+jGu+Pfj7h40ZXWlnlw0W55YbSAFmWKGJQMk4CgYA/IUNCSirEvWMZztzzQ7fS4l6KdIVvY5HUABJnj9Qp7J9ShB99CEJ5thjLxCNZUhLfOSBmVfJMZPkN6E7rNYL/iUMIBlkSMHlqYDPpnnQ45JPcWyPZXhwJI3ccirgOvftg5FSjJx2KKtGjV8SI/8A7H2jZ9tjntHrCTnnvvz3z76s48jI+ysO+vuzoOilmmMxjc4GpjuT3c9zXHWmTXZmGS29zlLDw63lRW6pJSRoUntEk7YHfvXHVm+ZZHB4alJWirjW94okcscRDs8udAVc7LzJJIAAHiarNeZJ2Fg6Rt+sBZGHRlDIJC2Qyj6oHfnPPwPlQhxHnyMshNC0iWtzFcIksTrIm5R1OobZUkEe8fGhHRlG6Y8LvJVF4Ejils2LRKpLNIqntZOwClQSEwTvz3xQzVou2ZcixcP40b21WWzkjWQ41CRS6qfpI4BByN8YI5DuO4uhPPHNE6QDqAY0PXXMpLueW521Nj2UAAAHPCgbnJqSjzK5TcdFrJizivE/k2YoiZbub2m54J5bd2O5e7mfO+EMzu9EebisTwO7DWpIZ9FeA/J0LP2pn3dueO/A9/M95qFWpmdlsasBg+DHNLxvdj2qT0PI2odCgCgCgCgCgCgCgCgCgMGuNXAj6R9HkuVznTKvsOPwPln4VbTqOOjMGNwMcRHu6SWzEUHFyh+TcQUg/Ql9OTZHf9oe/FXOCl3qZ58MU6b4OK06SH8dxJEMtmeHukXdwPtAbOPNd/KqWr+TPTjKdNfmj1I/A+C2yTy3UDFjMMPli+6nOxJyvgV8hyxvW1YupZG80OY+lhVlwwDA8wQCD8aFrQm6YXJS2McZxJOywx+RkOCR/CuW91CFXw2RU+C3MfDL2+gIIjZY5YUXmxICaVHezMQKFFP7Obj5G3A7aX9d6p21Sm0LOB7MepxiNfJV7+85PfXQk+N8jv8Ao0PyuS7vpRqlMxijzv1aKqsFXw9rB8cVwlQea7fUuV5wqOSSKVgNcLFlbAzurKRnw3z6gUL7IovAeNPDxSYSfsLyV1jbwkgPVkeWdOP7tDLGo1U12Zn9IHFXF1bMh+ZtriISn7cgO38se/8AOKHa8mpK21y29Kujsd7AY37LDeOQe0jDkQfxoX1IKauVX9HfGPlE8nylwbqOMRpjZWiByZEz7WtsEkdwWhTQnn0luiT0/bqLvh13yAm6lz5SDv8AIAMfdQ7WdpRkXaSdQVUnBc4UeJAJx8ATQ0XTMwQKihUUKo5BQAB7hy3oEhVxuwRzrlmdIgO3GH0o++Rqx2vEEAgHO+aJMrqSjFXkzSKRmQLAoghUY1lQvZH9mv0Rjvb4GrEktyjiymu5oubElzxnBNvYKXkb25Tvvy1ZPM/aO3hVypvxz2PNq4pN8DC6vr/scdHOji2+ZHOuZvaY74zzx/XmaqqVL7bG3BYCNHvS1l1H61UeiZoAoAoAoAoAoAoAoAoAoAoAoDGKAi8R4dHMhSRQw+8eYPca6puOxVWoQrRcZq5VG4PdWZLWj9bFzMTc/cNviMH1rQqkKni3PHeExOF1oO8ejMW3HbaV/nA1rONiw7O/gT3/AM4rsqUo6rVCnjaM5ZZrJIfRzXCjIMdwncQdDY/wMfhVPdfkeip1VqrSX1Il7PavJHJcK8UkRzGX1IFJ22IOg5BI58jXOG+R14mF+/dPzJP6qtprmO8Gl5I0KIQQQMnOfXcjPmai01yLVkk83MhxcGlTiT3fYaOSJY8ZIZdON8EYIPqK4FB8TNyF9nwa4sLmV7ZBPbTsXeIMFeNj3pnCsvlkHl4U0Ixg6beXVMe2/FpXf/VpY41UszOEyT3KoV2yeZz5DxpoW3l0Ku/RyS44XoKNFcpI8yauyVkZ2fAPI51Yz4+lLFM6blTsdekPRiWThL24HWXLkSudhqkZwzeXLIHgAB3UOzpS4dhxxo3U1oI44mSSUBJSzKvVqdpCNzlsZxgY8cUJyvlsR+knRLrvk8ls4t57cgRvpyNAHsEDmP8An40I1KV7SW5M6QcHS5t1jvJAqhgzlOwGK8sFiSo+/wA6bnamVxtUZFsFs4nDQiS4lUEK4MkzDPMBmJVfiKnklu9ClYilfuXb8hm89y4JwluneznW2PQdke8n0ruWPJ3OudZ6u0V15+wiu+N2sLggvdT57JJ1YPl9Ff5RVsaU5b6I8+rjcPTlpecjX9WXl7vcN1MP9mvM/wDXi3wruaFPw6s58PisU71O7HoWnhXC4oE0xrgd57z6nvrPKbk9T1MPhqdCOWCJuKiaDNAFAFAFAFAFAFAFAFAFAFAFAFAFAYoAxQ4QeI8JinGJUDeB5EehG4qUZyjsyithadZWmrlek6HPES1pO0Z+qx2+78wa0fEZtJq55r7KlT1oTaNfl3EoRiSFJ18V5n4f8Ncy0pbOxHi46ku/FSXkQpOPWZYdfaNE/iFwfXOVb4V3hS5Mh8bQv9pTaZKt+JWZHYu54vV2/wA4NRdKa3RZDE4V6Qqtf3zJyT59jiK4+0Iz+QqOXrE0qovw1U/Ukq8x9m7gb+QH8Hrmn5SeafKpH+/MP9L/APmLb/w2/wD20yw/Kzmav/xI+3+wZph7V3AP5APxellyixmq/iqR/vzI7z49viKgfZEY/rXbf8pFz/NV9rEGfiFmP2l5NJ5Bz/5aipKnN7IzzxWGXjqN/wB8iGvHbIN8zatM/iV1E/ElvuqfCnbV2KFjcMn9nTcn1sTl4jxGbaKBYV7i/MfH+hqOWktW7l3Hx1TSnBRXmbL0QlmIN3cM/wBleX37fdR1orwI6uzKlV3xFRvyQ/4bwWGD9lGqnx5n4neqZ1JT3Z6NDC0qK7iJ4FQNBmh0zQBQBQBQBQBQBQBQBQBQBQBQBQBQBQBQBQBQBQGpFAavGCMEAjwIrqbIuEXuiBPwG2f2oYz/ACgfhUlUmuZnng8PLeKIUnQ6zb91j0Zh+dTVeojM+ysK+RwfoNaHucfzn8678RMj/iMN0+rOR6A2uc5k9NQ/4c134iZz/D0PP3Oo6DWng5/nNc+Imd/w+H539ztH0Osx+6J9XY/nXPiJ9SS7Jwq1t9WTYOAWy+zDH/dBqHEkzRDBUIeGKGEcSqMKAB4AAVFtmhRitkbCuWJm1AFAFAFAFAFAFAFAFAFAFAFAFAFAFAFAFAFAFAFAFAFAFAFAFAFcsgFdAUAUAUAUAUAUAUAUAUAUAUAUAUAUAUAUAUAUAU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TextBox 7"/>
          <p:cNvSpPr txBox="1"/>
          <p:nvPr/>
        </p:nvSpPr>
        <p:spPr>
          <a:xfrm>
            <a:off x="307976" y="6087724"/>
            <a:ext cx="8440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chemeClr val="bg1"/>
                </a:solidFill>
              </a:rPr>
              <a:t> </a:t>
            </a:r>
            <a:r>
              <a:rPr lang="en-IE" sz="2000" dirty="0" smtClean="0">
                <a:solidFill>
                  <a:schemeClr val="bg1"/>
                </a:solidFill>
              </a:rPr>
              <a:t>                                      Thinking about Space and Time: </a:t>
            </a:r>
          </a:p>
          <a:p>
            <a:r>
              <a:rPr lang="en-IE" sz="2000" dirty="0" smtClean="0">
                <a:solidFill>
                  <a:schemeClr val="bg1"/>
                </a:solidFill>
              </a:rPr>
              <a:t>           100 Years of Applying and Interpreting General </a:t>
            </a:r>
            <a:r>
              <a:rPr lang="en-IE" sz="2000" dirty="0">
                <a:solidFill>
                  <a:schemeClr val="bg1"/>
                </a:solidFill>
              </a:rPr>
              <a:t>Relativity (Bern, 2017</a:t>
            </a:r>
            <a:r>
              <a:rPr lang="en-IE" sz="2000" dirty="0" smtClean="0">
                <a:solidFill>
                  <a:schemeClr val="bg1"/>
                </a:solidFill>
              </a:rPr>
              <a:t>)</a:t>
            </a: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73998" y="1400056"/>
            <a:ext cx="815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  </a:t>
            </a:r>
            <a:r>
              <a:rPr lang="en-IE" dirty="0" smtClean="0">
                <a:solidFill>
                  <a:schemeClr val="bg1"/>
                </a:solidFill>
              </a:rPr>
              <a:t>                        </a:t>
            </a:r>
            <a:r>
              <a:rPr lang="en-IE" i="1" dirty="0" smtClean="0">
                <a:solidFill>
                  <a:schemeClr val="bg1"/>
                </a:solidFill>
              </a:rPr>
              <a:t>Historical and philosophical aspects of</a:t>
            </a:r>
          </a:p>
          <a:p>
            <a:r>
              <a:rPr lang="en-IE" i="1" dirty="0" smtClean="0">
                <a:solidFill>
                  <a:schemeClr val="bg1"/>
                </a:solidFill>
              </a:rPr>
              <a:t>      		 Einstein’s 1917 Static Model of the Universe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59632" y="512787"/>
            <a:ext cx="3312368" cy="864096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                                            </a:t>
            </a:r>
            <a:endParaRPr lang="en-GB" sz="32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575" y="1738412"/>
            <a:ext cx="6720681" cy="493753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Historical remarks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Biographical context (1915-1917)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Scientific context: from GR to cosmology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Einstein’s 1917 model of the cosmos </a:t>
            </a:r>
            <a:endParaRPr lang="en-IE" sz="2000" i="1" dirty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Basic assumptions: basic principles 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</a:t>
            </a:r>
            <a:r>
              <a:rPr lang="en-IE" sz="1800" i="1" dirty="0" smtClean="0"/>
              <a:t> A </a:t>
            </a:r>
            <a:r>
              <a:rPr lang="en-IE" sz="1800" i="1" dirty="0" smtClean="0"/>
              <a:t>guided tour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Theoretical, empirical and philosophical issues 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r>
              <a:rPr lang="en-IE" sz="1800" b="1" dirty="0" smtClean="0"/>
              <a:t> </a:t>
            </a:r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Einstein and a</a:t>
            </a:r>
            <a:r>
              <a:rPr lang="en-IE" sz="2000" b="1" dirty="0" smtClean="0"/>
              <a:t>lternate </a:t>
            </a:r>
            <a:r>
              <a:rPr lang="en-IE" sz="2000" b="1" dirty="0" smtClean="0"/>
              <a:t>cosmologies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Einstein </a:t>
            </a:r>
            <a:r>
              <a:rPr lang="en-IE" sz="1800" i="1" dirty="0"/>
              <a:t>vs de Sitter, Friedman, </a:t>
            </a:r>
            <a:r>
              <a:rPr lang="en-IE" sz="1800" i="1" dirty="0" err="1"/>
              <a:t>Lemaître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</a:t>
            </a:r>
            <a:r>
              <a:rPr lang="en-IE" sz="1800" i="1" dirty="0" smtClean="0"/>
              <a:t>Einstein’s </a:t>
            </a:r>
            <a:r>
              <a:rPr lang="en-IE" sz="1800" i="1" dirty="0"/>
              <a:t>expanding models</a:t>
            </a:r>
          </a:p>
          <a:p>
            <a:pPr eaLnBrk="1" hangingPunct="1">
              <a:spcBef>
                <a:spcPts val="0"/>
              </a:spcBef>
            </a:pPr>
            <a:endParaRPr lang="en-IE" sz="2000" b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b="1" i="1" dirty="0" smtClean="0"/>
              <a:t>                  Conclusions</a:t>
            </a:r>
            <a:endParaRPr lang="en-IE" sz="2000" b="1" i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b="1" i="1" dirty="0" smtClean="0"/>
              <a:t>      </a:t>
            </a:r>
            <a:endParaRPr lang="en-IE" sz="1800" b="1" i="1" dirty="0"/>
          </a:p>
          <a:p>
            <a:pPr marL="0" indent="0" eaLnBrk="1" hangingPunct="1">
              <a:buNone/>
            </a:pPr>
            <a:endParaRPr lang="en-IE" sz="1800" b="1" i="1" dirty="0" smtClean="0"/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783913" y="705118"/>
            <a:ext cx="2005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Overview</a:t>
            </a:r>
            <a:endParaRPr lang="en-GB" sz="3600" dirty="0"/>
          </a:p>
        </p:txBody>
      </p:sp>
      <p:pic>
        <p:nvPicPr>
          <p:cNvPr id="12" name="Picture 2" descr="http://th.physik.uni-frankfurt.de/~jr/gif/phys/einst_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60488"/>
            <a:ext cx="211067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5"/>
          <a:srcRect t="47461" r="25153" b="11718"/>
          <a:stretch/>
        </p:blipFill>
        <p:spPr bwMode="auto">
          <a:xfrm>
            <a:off x="4857750" y="5301208"/>
            <a:ext cx="4286250" cy="1327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083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32609" y="585565"/>
            <a:ext cx="6783807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I         Histor</a:t>
            </a:r>
            <a:r>
              <a:rPr lang="en-IE" sz="3600" dirty="0" smtClean="0"/>
              <a:t>ical </a:t>
            </a:r>
            <a:r>
              <a:rPr lang="en-IE" sz="3600" dirty="0" smtClean="0"/>
              <a:t>remarks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16137"/>
            <a:ext cx="6500495" cy="558924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IE" sz="1800" i="1" dirty="0" smtClean="0"/>
              <a:t>   </a:t>
            </a:r>
          </a:p>
          <a:p>
            <a:pPr eaLnBrk="1" hangingPunct="1"/>
            <a:r>
              <a:rPr lang="en-IE" sz="2000" b="1" dirty="0" smtClean="0"/>
              <a:t>Appointed to Berlin Chair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Arrives April</a:t>
            </a:r>
            <a:r>
              <a:rPr lang="en-IE" sz="1800" i="1" dirty="0"/>
              <a:t> </a:t>
            </a:r>
            <a:r>
              <a:rPr lang="en-IE" sz="1800" i="1" dirty="0" smtClean="0"/>
              <a:t>1914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r>
              <a:rPr lang="en-IE" sz="1800" i="1" dirty="0"/>
              <a:t>F</a:t>
            </a:r>
            <a:r>
              <a:rPr lang="en-IE" sz="1800" i="1" dirty="0" smtClean="0"/>
              <a:t>amily leave Berlin, June 1914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World War I (1914-18)</a:t>
            </a:r>
            <a:endParaRPr lang="en-IE" sz="2000" b="1" dirty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400" i="1" dirty="0"/>
              <a:t>     </a:t>
            </a:r>
            <a:r>
              <a:rPr lang="en-IE" sz="1800" i="1" dirty="0" smtClean="0"/>
              <a:t>Living alone, food shortages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Dietary </a:t>
            </a:r>
            <a:r>
              <a:rPr lang="en-IE" sz="1800" i="1" dirty="0"/>
              <a:t>problems, illness</a:t>
            </a:r>
          </a:p>
          <a:p>
            <a:pPr eaLnBrk="1" hangingPunct="1"/>
            <a:endParaRPr lang="en-IE" sz="2000" b="1" u="sng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Second ‘miraculous’ period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Covariant field equations (1915)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Exposition, solutions and predictions (1916)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r>
              <a:rPr lang="en-IE" sz="1800" i="1" u="sng" dirty="0" smtClean="0"/>
              <a:t>First relativistic model of the cosmos (1917)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Papers </a:t>
            </a:r>
            <a:r>
              <a:rPr lang="en-IE" sz="1800" i="1" dirty="0"/>
              <a:t>on </a:t>
            </a:r>
            <a:r>
              <a:rPr lang="en-IE" sz="1800" i="1" dirty="0" smtClean="0"/>
              <a:t>gravitational </a:t>
            </a:r>
            <a:r>
              <a:rPr lang="en-IE" sz="1800" i="1" dirty="0"/>
              <a:t>waves</a:t>
            </a:r>
            <a:endParaRPr lang="en-IE" sz="1800" i="1" u="sng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Papers on the quantum theory of radiation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Papers on unified field theory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b="1" dirty="0"/>
          </a:p>
          <a:p>
            <a:pPr eaLnBrk="1" hangingPunct="1"/>
            <a:endParaRPr lang="en-IE" sz="2000" b="1" dirty="0" smtClean="0"/>
          </a:p>
          <a:p>
            <a:pPr marL="0" indent="0" eaLnBrk="1" hangingPunct="1">
              <a:buNone/>
            </a:pPr>
            <a:endParaRPr lang="en-IE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2" descr="http://th.physik.uni-frankfurt.de/~jr/gif/phys/einst_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23211"/>
            <a:ext cx="2923519" cy="428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2638" y="6230027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dirty="0" smtClean="0"/>
              <a:t>Einstein in Berlin (1916)</a:t>
            </a:r>
            <a:endParaRPr lang="en-IE" sz="1800" i="1" dirty="0"/>
          </a:p>
        </p:txBody>
      </p:sp>
    </p:spTree>
    <p:extLst>
      <p:ext uri="{BB962C8B-B14F-4D97-AF65-F5344CB8AC3E}">
        <p14:creationId xmlns:p14="http://schemas.microsoft.com/office/powerpoint/2010/main" val="151855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56331" y="601905"/>
            <a:ext cx="6151973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             </a:t>
            </a:r>
            <a:r>
              <a:rPr lang="en-IE" sz="3600" dirty="0" smtClean="0"/>
              <a:t>Scientific context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499483"/>
            <a:ext cx="5364087" cy="345492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IE" sz="1800" i="1" dirty="0" smtClean="0"/>
              <a:t>   </a:t>
            </a:r>
            <a:endParaRPr lang="en-IE" sz="2000" b="1" dirty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The general principle of relativity </a:t>
            </a:r>
            <a:r>
              <a:rPr lang="en-IE" sz="2000" b="1" dirty="0"/>
              <a:t>(1907-</a:t>
            </a:r>
            <a:r>
              <a:rPr lang="en-IE" sz="2000" b="1" dirty="0" smtClean="0"/>
              <a:t>)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 Relativity </a:t>
            </a:r>
            <a:r>
              <a:rPr lang="en-IE" sz="1800" i="1" dirty="0"/>
              <a:t>and accelerated </a:t>
            </a:r>
            <a:r>
              <a:rPr lang="en-IE" sz="1800" i="1" dirty="0" smtClean="0"/>
              <a:t>motion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</a:t>
            </a:r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The principle of equivalence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/>
              <a:t>E</a:t>
            </a:r>
            <a:r>
              <a:rPr lang="en-IE" sz="1800" i="1" dirty="0" smtClean="0"/>
              <a:t>quivalence of gravity and acceleration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     </a:t>
            </a:r>
            <a:endParaRPr lang="en-IE" sz="1800" b="1" dirty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The principle of Mach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Relativity of inertia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Structure of space determined by matter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No space without matter</a:t>
            </a:r>
            <a:endParaRPr lang="en-GB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11"/>
          <p:cNvPicPr/>
          <p:nvPr/>
        </p:nvPicPr>
        <p:blipFill rotWithShape="1">
          <a:blip r:embed="rId3"/>
          <a:srcRect l="8872" t="51873" r="58529" b="6706"/>
          <a:stretch/>
        </p:blipFill>
        <p:spPr bwMode="auto">
          <a:xfrm>
            <a:off x="6948264" y="1700808"/>
            <a:ext cx="1866900" cy="2088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4"/>
          <a:srcRect l="10756" t="27614" r="37795" b="12426"/>
          <a:stretch/>
        </p:blipFill>
        <p:spPr bwMode="auto">
          <a:xfrm>
            <a:off x="6173936" y="4184476"/>
            <a:ext cx="2946400" cy="2673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6165301"/>
            <a:ext cx="497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u="sng" dirty="0" smtClean="0"/>
              <a:t>Some </a:t>
            </a:r>
            <a:r>
              <a:rPr lang="en-IE" sz="1800" i="1" u="sng" dirty="0" smtClean="0"/>
              <a:t>cosmological </a:t>
            </a:r>
            <a:r>
              <a:rPr lang="en-IE" sz="1800" i="1" u="sng" dirty="0" smtClean="0"/>
              <a:t>considerations ‘built in’ to GR </a:t>
            </a:r>
            <a:r>
              <a:rPr lang="en-IE" b="1" i="1" dirty="0" smtClean="0"/>
              <a:t> </a:t>
            </a:r>
            <a:endParaRPr lang="en-IE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87623" y="2051556"/>
            <a:ext cx="3494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u="sng" dirty="0"/>
              <a:t>Recall GR  =  ‘principle-led’ </a:t>
            </a:r>
            <a:r>
              <a:rPr lang="en-IE" sz="1800" i="1" u="sng" dirty="0" smtClean="0"/>
              <a:t>theory</a:t>
            </a:r>
            <a:endParaRPr lang="en-IE" sz="1800" i="1" u="sng" dirty="0"/>
          </a:p>
        </p:txBody>
      </p:sp>
    </p:spTree>
    <p:extLst>
      <p:ext uri="{BB962C8B-B14F-4D97-AF65-F5344CB8AC3E}">
        <p14:creationId xmlns:p14="http://schemas.microsoft.com/office/powerpoint/2010/main" val="30041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565991"/>
            <a:ext cx="7733392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	Relativistic cosmology (1915-17)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97968"/>
            <a:ext cx="6228184" cy="4710608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A natural progression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Ultimate </a:t>
            </a:r>
            <a:r>
              <a:rPr lang="en-IE" sz="1800" i="1" dirty="0"/>
              <a:t>test for </a:t>
            </a:r>
            <a:r>
              <a:rPr lang="en-IE" sz="1800" i="1" dirty="0" smtClean="0"/>
              <a:t>any </a:t>
            </a:r>
            <a:r>
              <a:rPr lang="en-IE" sz="1800" i="1" dirty="0"/>
              <a:t>theory of </a:t>
            </a:r>
            <a:r>
              <a:rPr lang="en-IE" sz="1800" i="1" dirty="0" smtClean="0"/>
              <a:t>gravitation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Ultimate test for Mach’s principle</a:t>
            </a:r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2000" b="1" u="sng" dirty="0"/>
              <a:t>A</a:t>
            </a:r>
            <a:r>
              <a:rPr lang="en-IE" sz="2000" b="1" u="sng" dirty="0" smtClean="0"/>
              <a:t>ssumption 1</a:t>
            </a:r>
            <a:r>
              <a:rPr lang="en-IE" sz="2000" b="1" dirty="0" smtClean="0"/>
              <a:t>: static universe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Observation, experience (QA)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</a:p>
          <a:p>
            <a:pPr eaLnBrk="1" hangingPunct="1"/>
            <a:r>
              <a:rPr lang="en-IE" sz="2000" b="1" u="sng" dirty="0" smtClean="0"/>
              <a:t>Assumption 2</a:t>
            </a:r>
            <a:r>
              <a:rPr lang="en-IE" sz="2000" b="1" dirty="0" smtClean="0"/>
              <a:t>: uniform distribution of matter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</a:t>
            </a:r>
            <a:r>
              <a:rPr lang="en-IE" sz="1800" i="1" dirty="0" smtClean="0"/>
              <a:t>Simplicity (Copernican principle?)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2000" b="1" dirty="0" smtClean="0"/>
          </a:p>
          <a:p>
            <a:pPr eaLnBrk="1" hangingPunct="1"/>
            <a:r>
              <a:rPr lang="en-IE" sz="2000" b="1" u="sng" dirty="0" smtClean="0"/>
              <a:t>Assumption 3/Principle:</a:t>
            </a:r>
            <a:r>
              <a:rPr lang="en-IE" sz="2000" b="1" dirty="0" smtClean="0"/>
              <a:t> </a:t>
            </a:r>
            <a:r>
              <a:rPr lang="en-IE" sz="2000" b="1" dirty="0"/>
              <a:t>M</a:t>
            </a:r>
            <a:r>
              <a:rPr lang="en-IE" sz="2000" b="1" dirty="0" smtClean="0"/>
              <a:t>ach’s principle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No space without matter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marL="0" indent="0" eaLnBrk="1" hangingPunct="1">
              <a:buNone/>
            </a:pPr>
            <a:r>
              <a:rPr lang="en-IE" sz="2000" dirty="0"/>
              <a:t> </a:t>
            </a:r>
            <a:r>
              <a:rPr lang="en-IE" sz="2000" dirty="0" smtClean="0"/>
              <a:t>                      </a:t>
            </a:r>
            <a:r>
              <a:rPr lang="en-IE" sz="2000" i="1" u="sng" dirty="0" smtClean="0"/>
              <a:t>Boundary </a:t>
            </a:r>
            <a:r>
              <a:rPr lang="en-IE" sz="2000" i="1" u="sng" dirty="0"/>
              <a:t>conditions at infinity?</a:t>
            </a:r>
            <a:endParaRPr lang="en-IE" sz="2000" i="1" u="sng" dirty="0" smtClean="0"/>
          </a:p>
          <a:p>
            <a:pPr marL="0" indent="0" eaLnBrk="1" hangingPunct="1">
              <a:buNone/>
            </a:pPr>
            <a:endParaRPr lang="en-IE" sz="1800" i="1" dirty="0" smtClean="0"/>
          </a:p>
        </p:txBody>
      </p:sp>
      <p:pic>
        <p:nvPicPr>
          <p:cNvPr id="6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78" y="1668748"/>
            <a:ext cx="1284189" cy="16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28800"/>
            <a:ext cx="1180305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19404" t="26233" r="25043" b="14398"/>
          <a:stretch/>
        </p:blipFill>
        <p:spPr bwMode="auto">
          <a:xfrm>
            <a:off x="5783126" y="3672408"/>
            <a:ext cx="3360874" cy="31409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876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565991"/>
            <a:ext cx="7733392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The problem of boundary conditions</a:t>
            </a:r>
            <a:endParaRPr lang="en-US" sz="3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1772816"/>
                <a:ext cx="6228184" cy="4206552"/>
              </a:xfrm>
            </p:spPr>
            <p:txBody>
              <a:bodyPr/>
              <a:lstStyle/>
              <a:p>
                <a:pPr eaLnBrk="1" hangingPunct="1">
                  <a:buNone/>
                </a:pPr>
                <a:endParaRPr lang="en-IE" sz="2000" i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Flat space-time at infinity?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2000" i="1" dirty="0" smtClean="0"/>
                  <a:t>      </a:t>
                </a:r>
                <a:r>
                  <a:rPr lang="en-IE" sz="1800" i="1" dirty="0" smtClean="0"/>
                  <a:t>Privileged reference frame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</a:t>
                </a:r>
                <a:r>
                  <a:rPr lang="en-IE" sz="1800" i="1" dirty="0" smtClean="0"/>
                  <a:t>     Contrary to Mach’s principle</a:t>
                </a:r>
              </a:p>
              <a:p>
                <a:pPr marL="0" indent="0" eaLnBrk="1" hangingPunct="1">
                  <a:buNone/>
                </a:pPr>
                <a:endParaRPr lang="en-IE" sz="1800" i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Degenerate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IE" sz="1600" b="1" i="1">
                            <a:latin typeface="Cambria Math"/>
                          </a:rPr>
                          <m:t>𝒈</m:t>
                        </m:r>
                      </m:e>
                      <m:sub>
                        <m:r>
                          <a:rPr lang="en-IE" sz="1600" b="1" i="1">
                            <a:latin typeface="Cambria Math"/>
                          </a:rPr>
                          <m:t>𝝁𝝂</m:t>
                        </m:r>
                      </m:sub>
                    </m:sSub>
                    <m:r>
                      <a:rPr lang="en-IE" sz="16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IE" sz="2000" b="1" dirty="0" smtClean="0"/>
                  <a:t>at infinity?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Einstein in</a:t>
                </a:r>
                <a:r>
                  <a:rPr lang="en-IE" sz="1800" i="1" dirty="0"/>
                  <a:t> </a:t>
                </a:r>
                <a:r>
                  <a:rPr lang="en-IE" sz="1800" i="1" dirty="0" smtClean="0"/>
                  <a:t>Leyden (Autumn 1916)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</a:t>
                </a:r>
                <a:r>
                  <a:rPr lang="en-IE" sz="1800" i="1" dirty="0" smtClean="0"/>
                  <a:t>     Difficult to reconcile with observation (de Sitter)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</a:t>
                </a:r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Einstein’s ingenious solution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2000" b="1" i="1" dirty="0"/>
                  <a:t> </a:t>
                </a:r>
                <a:r>
                  <a:rPr lang="en-IE" sz="2000" b="1" i="1" dirty="0" smtClean="0"/>
                  <a:t>     </a:t>
                </a:r>
                <a:r>
                  <a:rPr lang="en-IE" sz="1800" i="1" dirty="0" smtClean="0"/>
                  <a:t>Remove the boundaries! </a:t>
                </a:r>
                <a:r>
                  <a:rPr lang="en-IE" sz="1800" i="1" dirty="0"/>
                  <a:t>(November, 1916</a:t>
                </a:r>
                <a:r>
                  <a:rPr lang="en-IE" sz="1800" i="1" dirty="0" smtClean="0"/>
                  <a:t>)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</a:t>
                </a:r>
                <a:r>
                  <a:rPr lang="en-IE" sz="1800" i="1" dirty="0" smtClean="0"/>
                  <a:t>    A universe of closed spatial geometry</a:t>
                </a:r>
              </a:p>
              <a:p>
                <a:pPr marL="0" indent="0" eaLnBrk="1" hangingPunct="1">
                  <a:buNone/>
                </a:pPr>
                <a:endParaRPr lang="en-IE" sz="1800" i="1" dirty="0"/>
              </a:p>
              <a:p>
                <a:pPr marL="0" indent="0" eaLnBrk="1" hangingPunct="1">
                  <a:buNone/>
                </a:pPr>
                <a:r>
                  <a:rPr lang="en-IE" sz="2000" b="1" dirty="0"/>
                  <a:t> </a:t>
                </a:r>
                <a:r>
                  <a:rPr lang="en-IE" sz="2000" b="1" dirty="0" smtClean="0"/>
                  <a:t>                  </a:t>
                </a:r>
                <a:endParaRPr lang="en-IE" sz="1800" i="1" dirty="0" smtClean="0"/>
              </a:p>
            </p:txBody>
          </p:sp>
        </mc:Choice>
        <mc:Fallback xmlns=""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1772816"/>
                <a:ext cx="6228184" cy="4206552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538" y="4797152"/>
            <a:ext cx="1455880" cy="191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807464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6058934"/>
            <a:ext cx="4368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“</a:t>
            </a:r>
            <a:r>
              <a:rPr lang="en-GB" sz="1600" i="1" dirty="0" smtClean="0"/>
              <a:t>I </a:t>
            </a:r>
            <a:r>
              <a:rPr lang="en-GB" sz="1600" i="1" dirty="0"/>
              <a:t>have perpetrated something </a:t>
            </a:r>
            <a:r>
              <a:rPr lang="en-GB" sz="1600" i="1" dirty="0" smtClean="0"/>
              <a:t>which </a:t>
            </a:r>
            <a:r>
              <a:rPr lang="en-GB" sz="1600" i="1" dirty="0"/>
              <a:t>exposes me </a:t>
            </a:r>
            <a:r>
              <a:rPr lang="en-GB" sz="1600" i="1" dirty="0" smtClean="0"/>
              <a:t>..</a:t>
            </a:r>
          </a:p>
          <a:p>
            <a:r>
              <a:rPr lang="en-GB" sz="1600" i="1" dirty="0" smtClean="0"/>
              <a:t>to </a:t>
            </a:r>
            <a:r>
              <a:rPr lang="en-GB" sz="1600" i="1" dirty="0"/>
              <a:t>the  </a:t>
            </a:r>
            <a:r>
              <a:rPr lang="en-GB" sz="1600" i="1" dirty="0" smtClean="0"/>
              <a:t>danger </a:t>
            </a:r>
            <a:r>
              <a:rPr lang="en-GB" sz="1600" i="1" dirty="0"/>
              <a:t>of being committed to </a:t>
            </a:r>
            <a:r>
              <a:rPr lang="en-GB" sz="1600" i="1" dirty="0" smtClean="0"/>
              <a:t>a madhouse</a:t>
            </a:r>
            <a:r>
              <a:rPr lang="en-GB" sz="2000" i="1" dirty="0" smtClean="0"/>
              <a:t>”</a:t>
            </a:r>
            <a:endParaRPr lang="en-GB" sz="2000" i="1" dirty="0"/>
          </a:p>
        </p:txBody>
      </p:sp>
      <p:pic>
        <p:nvPicPr>
          <p:cNvPr id="9" name="Picture 8"/>
          <p:cNvPicPr/>
          <p:nvPr/>
        </p:nvPicPr>
        <p:blipFill rotWithShape="1">
          <a:blip r:embed="rId6"/>
          <a:srcRect l="13306" t="40828" r="29367" b="7298"/>
          <a:stretch/>
        </p:blipFill>
        <p:spPr bwMode="auto">
          <a:xfrm>
            <a:off x="5756872" y="1484784"/>
            <a:ext cx="3282950" cy="19580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7"/>
          <a:srcRect l="32156" t="44774" r="45668" b="35700"/>
          <a:stretch/>
        </p:blipFill>
        <p:spPr bwMode="auto">
          <a:xfrm>
            <a:off x="6823084" y="3645024"/>
            <a:ext cx="1409053" cy="8082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644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32670" t="11656" r="30367" b="12883"/>
          <a:stretch/>
        </p:blipFill>
        <p:spPr bwMode="auto">
          <a:xfrm>
            <a:off x="4860032" y="878767"/>
            <a:ext cx="4176464" cy="5979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/>
          <a:srcRect l="5100" t="27614" r="66735" b="16371"/>
          <a:stretch/>
        </p:blipFill>
        <p:spPr bwMode="auto">
          <a:xfrm>
            <a:off x="0" y="878767"/>
            <a:ext cx="4716016" cy="5979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7553" y="188640"/>
            <a:ext cx="5218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u="sng" dirty="0" smtClean="0"/>
              <a:t>II       A guided tour of the paper</a:t>
            </a:r>
            <a:endParaRPr lang="en-IE" sz="2800" b="1" u="sng" dirty="0"/>
          </a:p>
        </p:txBody>
      </p:sp>
    </p:spTree>
    <p:extLst>
      <p:ext uri="{BB962C8B-B14F-4D97-AF65-F5344CB8AC3E}">
        <p14:creationId xmlns:p14="http://schemas.microsoft.com/office/powerpoint/2010/main" val="41303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620688"/>
            <a:ext cx="6951853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</a:t>
            </a:r>
            <a:r>
              <a:rPr lang="en-IE" sz="3600" dirty="0" smtClean="0"/>
              <a:t>Structure of Einstein’s 1917 paper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34" y="1317565"/>
            <a:ext cx="6228184" cy="5701296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marL="0" indent="0" eaLnBrk="1" hangingPunct="1">
              <a:buNone/>
            </a:pPr>
            <a:endParaRPr lang="en-IE" sz="2000" dirty="0"/>
          </a:p>
          <a:p>
            <a:pPr marL="0" indent="0" eaLnBrk="1" hangingPunct="1">
              <a:buNone/>
            </a:pPr>
            <a:r>
              <a:rPr lang="en-IE" sz="2000" b="1" dirty="0" smtClean="0"/>
              <a:t>  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      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13194" t="57395" r="45446" b="36688"/>
          <a:stretch/>
        </p:blipFill>
        <p:spPr bwMode="auto">
          <a:xfrm>
            <a:off x="50946" y="2659840"/>
            <a:ext cx="6046068" cy="599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4"/>
          <a:srcRect l="16078" t="53649" r="41343" b="42209"/>
          <a:stretch/>
        </p:blipFill>
        <p:spPr bwMode="auto">
          <a:xfrm>
            <a:off x="35496" y="6096765"/>
            <a:ext cx="5989747" cy="493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5"/>
          <a:srcRect l="9647" t="52662" r="42341" b="43788"/>
          <a:stretch/>
        </p:blipFill>
        <p:spPr bwMode="auto">
          <a:xfrm>
            <a:off x="83118" y="1859433"/>
            <a:ext cx="5974060" cy="4001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05" y="1789692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7"/>
          <a:srcRect l="35842" t="47280" r="44387" b="41156"/>
          <a:stretch/>
        </p:blipFill>
        <p:spPr bwMode="auto">
          <a:xfrm>
            <a:off x="7314466" y="5974527"/>
            <a:ext cx="1650021" cy="7378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8"/>
          <a:srcRect l="39087" t="69018" r="42168" b="24838"/>
          <a:stretch/>
        </p:blipFill>
        <p:spPr bwMode="auto">
          <a:xfrm>
            <a:off x="6741011" y="4938563"/>
            <a:ext cx="2427175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/>
          <p:nvPr/>
        </p:nvPicPr>
        <p:blipFill rotWithShape="1">
          <a:blip r:embed="rId9"/>
          <a:srcRect l="17143" t="52072" r="45784" b="40236"/>
          <a:stretch/>
        </p:blipFill>
        <p:spPr bwMode="auto">
          <a:xfrm>
            <a:off x="51036" y="3764546"/>
            <a:ext cx="5958665" cy="8006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10"/>
          <a:srcRect l="20344" t="33728" r="39655" b="59566"/>
          <a:stretch/>
        </p:blipFill>
        <p:spPr bwMode="auto">
          <a:xfrm>
            <a:off x="83118" y="5038035"/>
            <a:ext cx="5950823" cy="7102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11"/>
          <a:srcRect l="38621" t="38132" r="42037" b="52728"/>
          <a:stretch/>
        </p:blipFill>
        <p:spPr bwMode="auto">
          <a:xfrm>
            <a:off x="6652321" y="3867488"/>
            <a:ext cx="2491679" cy="6977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065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195736" y="516821"/>
            <a:ext cx="5195574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1.   The Newtonian theory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6228184" cy="5130421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Divergence of gravitational force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</a:t>
            </a:r>
            <a:r>
              <a:rPr lang="en-IE" sz="1800" i="1" dirty="0"/>
              <a:t>A</a:t>
            </a:r>
            <a:r>
              <a:rPr lang="en-IE" sz="1800" i="1" dirty="0" smtClean="0"/>
              <a:t>ssuming non-zero, uniform density of matter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Well-known paradox (Bentley-Newton)</a:t>
            </a:r>
            <a:endParaRPr lang="en-IE" sz="1800" i="1" dirty="0"/>
          </a:p>
          <a:p>
            <a:pPr eaLnBrk="1" hangingPunct="1"/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Einstein’s formulation of problem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Mean density must decrease more rapidly than 1/</a:t>
            </a:r>
            <a:r>
              <a:rPr lang="de-CH" sz="1800" i="1" dirty="0"/>
              <a:t> r</a:t>
            </a:r>
            <a:r>
              <a:rPr lang="de-CH" sz="1800" i="1" baseline="30000" dirty="0"/>
              <a:t>2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for </a:t>
            </a:r>
            <a:r>
              <a:rPr lang="en-IE" sz="1800" i="1" dirty="0"/>
              <a:t>constant gravitational potential at </a:t>
            </a:r>
            <a:r>
              <a:rPr lang="en-IE" sz="1800" i="1" dirty="0" smtClean="0"/>
              <a:t>infinity: island solution</a:t>
            </a:r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Stability paradox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</a:t>
            </a:r>
            <a:r>
              <a:rPr lang="en-IE" sz="1800" i="1" dirty="0"/>
              <a:t>I</a:t>
            </a:r>
            <a:r>
              <a:rPr lang="en-IE" sz="1800" i="1" dirty="0" smtClean="0"/>
              <a:t>sland of matter unstable statistically</a:t>
            </a:r>
          </a:p>
          <a:p>
            <a:pPr marL="0" indent="0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Evaporation argument          </a:t>
            </a:r>
            <a:r>
              <a:rPr lang="de-CH" sz="1800" i="1" dirty="0" smtClean="0"/>
              <a:t>ρ</a:t>
            </a:r>
            <a:r>
              <a:rPr lang="de-CH" sz="1800" i="1" baseline="-25000" dirty="0"/>
              <a:t>∞</a:t>
            </a:r>
            <a:r>
              <a:rPr lang="de-CH" sz="1800" i="1" dirty="0"/>
              <a:t> = 0  →  ρ</a:t>
            </a:r>
            <a:r>
              <a:rPr lang="de-CH" sz="1800" i="1" baseline="-25000" dirty="0"/>
              <a:t>c </a:t>
            </a:r>
            <a:r>
              <a:rPr lang="de-CH" sz="1800" i="1" dirty="0"/>
              <a:t>= 0</a:t>
            </a:r>
            <a:endParaRPr lang="en-GB" sz="1800" dirty="0"/>
          </a:p>
          <a:p>
            <a:pPr marL="0" indent="0" eaLnBrk="1" hangingPunct="1">
              <a:buNone/>
            </a:pPr>
            <a:r>
              <a:rPr lang="en-GB" sz="1600" dirty="0" smtClean="0"/>
              <a:t>			</a:t>
            </a:r>
            <a:endParaRPr lang="en-IE" sz="16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Solution: modify Poisson’s equation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Finite solution for </a:t>
            </a:r>
            <a:r>
              <a:rPr lang="en-IE" sz="1800" i="1" dirty="0" smtClean="0"/>
              <a:t>potential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“A foil for what is to follow”</a:t>
            </a:r>
            <a:endParaRPr lang="en-IE" sz="1800" i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         </a:t>
            </a:r>
            <a:endParaRPr lang="en-IE" sz="2000" b="1" dirty="0"/>
          </a:p>
          <a:p>
            <a:pPr marL="0" indent="0" eaLnBrk="1" hangingPunct="1">
              <a:buNone/>
            </a:pPr>
            <a:r>
              <a:rPr lang="en-IE" sz="2000" b="1" dirty="0" smtClean="0"/>
              <a:t>  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902478" y="1784171"/>
                <a:ext cx="2046586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E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IE" sz="1800" b="1" i="1">
                            <a:latin typeface="Cambria Math" panose="02040503050406030204" pitchFamily="18" charset="0"/>
                          </a:rPr>
                          <m:t>𝛁</m:t>
                        </m:r>
                      </m:e>
                      <m:sup>
                        <m:r>
                          <a:rPr lang="en-IE" sz="1800" b="1" i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IE" sz="1800" b="1" i="1">
                        <a:latin typeface="Cambria Math" panose="02040503050406030204" pitchFamily="18" charset="0"/>
                      </a:rPr>
                      <m:t>𝝓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IE" sz="1800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𝐆</m:t>
                    </m:r>
                    <m:r>
                      <a:rPr lang="en-IE" sz="1800" b="1" i="1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IE" sz="1800" b="1" dirty="0" smtClean="0"/>
                  <a:t>  (P1)</a:t>
                </a:r>
                <a:endParaRPr lang="en-IE" sz="1800" b="1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478" y="1784171"/>
                <a:ext cx="2046586" cy="375552"/>
              </a:xfrm>
              <a:prstGeom prst="rect">
                <a:avLst/>
              </a:prstGeom>
              <a:blipFill rotWithShape="1">
                <a:blip r:embed="rId3"/>
                <a:stretch>
                  <a:fillRect t="-6557" r="-2381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175737" y="5584398"/>
                <a:ext cx="2788777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E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IE" sz="1800" b="1" i="1">
                            <a:latin typeface="Cambria Math" panose="02040503050406030204" pitchFamily="18" charset="0"/>
                          </a:rPr>
                          <m:t>𝛁</m:t>
                        </m:r>
                      </m:e>
                      <m:sup>
                        <m:r>
                          <a:rPr lang="en-IE" sz="1800" b="1" i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IE" sz="1800" b="1" i="1">
                        <a:latin typeface="Cambria Math" panose="02040503050406030204" pitchFamily="18" charset="0"/>
                      </a:rPr>
                      <m:t>𝝓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𝛌</m:t>
                    </m:r>
                    <m:r>
                      <a:rPr lang="en-IE" sz="1800" b="1" i="1">
                        <a:latin typeface="Cambria Math" panose="02040503050406030204" pitchFamily="18" charset="0"/>
                      </a:rPr>
                      <m:t>𝝓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IE" sz="1800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IE" sz="1800" b="1" i="0">
                        <a:latin typeface="Cambria Math" panose="02040503050406030204" pitchFamily="18" charset="0"/>
                      </a:rPr>
                      <m:t>𝐆</m:t>
                    </m:r>
                    <m:r>
                      <a:rPr lang="en-IE" sz="1800" b="1" i="1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IE" sz="1800" b="1" dirty="0" smtClean="0"/>
                  <a:t>   (P2)</a:t>
                </a:r>
                <a:endParaRPr lang="en-IE" sz="18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737" y="5584398"/>
                <a:ext cx="2788777" cy="375552"/>
              </a:xfrm>
              <a:prstGeom prst="rect">
                <a:avLst/>
              </a:prstGeom>
              <a:blipFill rotWithShape="1">
                <a:blip r:embed="rId4"/>
                <a:stretch>
                  <a:fillRect t="-6452" r="-1310" b="-24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79186" y="2381732"/>
                <a:ext cx="1765355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6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de-CH" sz="1600" i="1">
                          <a:latin typeface="Cambria Math"/>
                        </a:rPr>
                        <m:t>𝐺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de-CH" sz="1600" i="1">
                                  <a:latin typeface="Cambria Math"/>
                                </a:rPr>
                                <m:t>𝜌</m:t>
                              </m:r>
                              <m:r>
                                <a:rPr lang="de-CH" sz="1600" i="1">
                                  <a:latin typeface="Cambria Math"/>
                                </a:rPr>
                                <m:t> (</m:t>
                              </m:r>
                              <m:r>
                                <a:rPr lang="de-CH" sz="1600" i="1">
                                  <a:latin typeface="Cambria Math"/>
                                </a:rPr>
                                <m:t>𝑟</m:t>
                              </m:r>
                              <m:r>
                                <a:rPr lang="de-CH" sz="16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de-CH" sz="1600" i="1">
                                  <a:latin typeface="Cambria Math"/>
                                </a:rPr>
                                <m:t>𝑟</m:t>
                              </m:r>
                            </m:den>
                          </m:f>
                        </m:e>
                      </m:nary>
                      <m:r>
                        <a:rPr lang="de-CH" sz="1600" i="1">
                          <a:latin typeface="Cambria Math"/>
                        </a:rPr>
                        <m:t>𝑑𝑉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186" y="2381732"/>
                <a:ext cx="1765355" cy="73821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190953" y="6122150"/>
                <a:ext cx="1395767" cy="554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6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en-GB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CH" sz="1600" i="1">
                              <a:latin typeface="Cambria Math"/>
                            </a:rPr>
                            <m:t>4</m:t>
                          </m:r>
                          <m:r>
                            <a:rPr lang="de-CH" sz="16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de-CH" sz="1600" i="1">
                              <a:latin typeface="Cambria Math"/>
                            </a:rPr>
                            <m:t>𝜆</m:t>
                          </m:r>
                        </m:den>
                      </m:f>
                      <m:r>
                        <a:rPr lang="de-CH" sz="1600" i="1">
                          <a:latin typeface="Cambria Math"/>
                        </a:rPr>
                        <m:t>𝐺</m:t>
                      </m:r>
                      <m:r>
                        <a:rPr lang="de-CH" sz="1600" i="1"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953" y="6122150"/>
                <a:ext cx="1395767" cy="55406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331638" y="6399181"/>
            <a:ext cx="5376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i="1" dirty="0" smtClean="0"/>
              <a:t>Independent of modifications </a:t>
            </a:r>
            <a:r>
              <a:rPr lang="en-GB" sz="1800" b="1" i="1" dirty="0"/>
              <a:t>by </a:t>
            </a:r>
            <a:r>
              <a:rPr lang="en-GB" sz="1800" b="1" i="1" dirty="0" err="1"/>
              <a:t>S</a:t>
            </a:r>
            <a:r>
              <a:rPr lang="en-GB" sz="1800" b="1" i="1" dirty="0" err="1" smtClean="0"/>
              <a:t>eeliger</a:t>
            </a:r>
            <a:r>
              <a:rPr lang="en-GB" sz="1800" b="1" i="1" dirty="0" smtClean="0"/>
              <a:t>, Neumann </a:t>
            </a:r>
            <a:endParaRPr lang="en-GB" sz="1800" b="1" i="1" dirty="0"/>
          </a:p>
        </p:txBody>
      </p:sp>
      <p:pic>
        <p:nvPicPr>
          <p:cNvPr id="13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569" y="3501008"/>
            <a:ext cx="1102733" cy="161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2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0"/>
            <a:ext cx="7172254" cy="1410072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</a:t>
            </a:r>
            <a:r>
              <a:rPr lang="en-IE" sz="3600" dirty="0" smtClean="0"/>
              <a:t>3. The spatially closed universe  </a:t>
            </a:r>
            <a:br>
              <a:rPr lang="en-IE" sz="3600" dirty="0" smtClean="0"/>
            </a:br>
            <a:r>
              <a:rPr lang="en-IE" sz="3600" dirty="0" smtClean="0"/>
              <a:t> 4. An additional term in the GFE </a:t>
            </a:r>
            <a:endParaRPr lang="en-US" sz="36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78472" y="1700808"/>
                <a:ext cx="5436096" cy="4380166"/>
              </a:xfrm>
            </p:spPr>
            <p:txBody>
              <a:bodyPr/>
              <a:lstStyle/>
              <a:p>
                <a:pPr eaLnBrk="1" hangingPunct="1">
                  <a:buNone/>
                </a:pPr>
                <a:endParaRPr lang="en-IE" sz="1800" i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1800" b="1" dirty="0" smtClean="0"/>
                  <a:t>Assume stasis </a:t>
                </a:r>
                <a:r>
                  <a:rPr lang="en-IE" sz="1800" i="1" dirty="0" smtClean="0"/>
                  <a:t>(</a:t>
                </a:r>
                <a:r>
                  <a:rPr lang="en-IE" sz="1800" i="1" dirty="0" smtClean="0"/>
                  <a:t>the Known Universe</a:t>
                </a:r>
                <a:r>
                  <a:rPr lang="en-IE" sz="1800" i="1" dirty="0" smtClean="0"/>
                  <a:t>)</a:t>
                </a:r>
                <a:endParaRPr lang="en-IE" sz="1800" i="1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Assume non-zero uniform density of matter </a:t>
                </a:r>
              </a:p>
              <a:p>
                <a:pPr marL="0" indent="0" eaLnBrk="1" hangingPunct="1">
                  <a:buNone/>
                </a:pPr>
                <a:endParaRPr lang="en-IE" sz="1800" b="1" dirty="0" smtClean="0"/>
              </a:p>
              <a:p>
                <a:pPr marL="0" indent="0" eaLnBrk="1" hangingPunct="1">
                  <a:buNone/>
                </a:pPr>
                <a:endParaRPr lang="en-IE" sz="1800" b="1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b="1" dirty="0"/>
                  <a:t> </a:t>
                </a:r>
                <a:r>
                  <a:rPr lang="en-IE" sz="1800" b="1" dirty="0" smtClean="0"/>
                  <a:t>     Introduce closed spatial curvature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To conform with</a:t>
                </a:r>
                <a:r>
                  <a:rPr lang="en-IE" sz="1800" i="1" dirty="0"/>
                  <a:t> </a:t>
                </a:r>
                <a:r>
                  <a:rPr lang="en-IE" sz="1800" i="1" dirty="0" smtClean="0"/>
                  <a:t>Mach’s principle</a:t>
                </a:r>
                <a:endParaRPr lang="en-IE" sz="1800" i="1" dirty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/>
                  <a:t>     </a:t>
                </a:r>
                <a:r>
                  <a:rPr lang="en-IE" sz="1800" i="1" dirty="0" smtClean="0"/>
                  <a:t>Solves problem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𝜇𝜈</m:t>
                        </m:r>
                      </m:sub>
                    </m:sSub>
                  </m:oMath>
                </a14:m>
                <a:endParaRPr lang="en-IE" sz="1800" i="1" dirty="0" smtClean="0"/>
              </a:p>
              <a:p>
                <a:pPr marL="0" indent="0" eaLnBrk="1" hangingPunct="1">
                  <a:buNone/>
                </a:pPr>
                <a:endParaRPr lang="en-IE" sz="1800" i="1" dirty="0" smtClean="0"/>
              </a:p>
              <a:p>
                <a:pPr marL="0" indent="0" eaLnBrk="1" hangingPunct="1">
                  <a:buNone/>
                </a:pPr>
                <a:endParaRPr lang="en-IE" sz="1800" i="1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b="1" dirty="0"/>
                  <a:t> </a:t>
                </a:r>
                <a:r>
                  <a:rPr lang="en-IE" sz="1800" b="1" dirty="0" smtClean="0"/>
                  <a:t>     </a:t>
                </a:r>
                <a:r>
                  <a:rPr lang="en-IE" sz="1800" b="1" u="sng" dirty="0" smtClean="0"/>
                  <a:t>Null result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b="1" dirty="0" smtClean="0"/>
                  <a:t>     </a:t>
                </a:r>
                <a:r>
                  <a:rPr lang="en-IE" sz="1800" i="1" dirty="0" smtClean="0"/>
                  <a:t>“GFE not satisfied with these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IE" sz="1800" i="1" dirty="0" smtClean="0"/>
                  <a:t>”   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endParaRPr lang="en-IE" sz="1800" b="1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endParaRPr lang="en-IE" sz="1800" b="1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b="1" dirty="0"/>
                  <a:t> </a:t>
                </a:r>
                <a:r>
                  <a:rPr lang="en-IE" sz="1800" b="1" dirty="0" smtClean="0"/>
                  <a:t>     Introduce new term in GFE*</a:t>
                </a:r>
                <a:endParaRPr lang="en-IE" sz="1800" b="1" dirty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/>
                  <a:t>     </a:t>
                </a:r>
                <a:r>
                  <a:rPr lang="en-IE" sz="1800" i="1" dirty="0" smtClean="0"/>
                  <a:t>Additional </a:t>
                </a:r>
                <a:r>
                  <a:rPr lang="en-IE" sz="1800" i="1" dirty="0"/>
                  <a:t>term needed in field </a:t>
                </a:r>
                <a:r>
                  <a:rPr lang="en-IE" sz="1800" i="1" dirty="0" smtClean="0"/>
                  <a:t>equations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r>
                  <a:rPr lang="en-GB" sz="1800" dirty="0" smtClean="0"/>
                  <a:t>		</a:t>
                </a:r>
                <a:endParaRPr lang="en-IE" sz="1800" b="1" dirty="0" smtClean="0"/>
              </a:p>
            </p:txBody>
          </p:sp>
        </mc:Choice>
        <mc:Fallback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78472" y="1700808"/>
                <a:ext cx="5436096" cy="4380166"/>
              </a:xfrm>
              <a:blipFill rotWithShape="1">
                <a:blip r:embed="rId3"/>
                <a:stretch>
                  <a:fillRect b="-104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2" descr="Image result for spherical univer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622" y="1700808"/>
            <a:ext cx="2736304" cy="211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/>
          <a:srcRect l="39087" t="69018" r="42168" b="24838"/>
          <a:stretch/>
        </p:blipFill>
        <p:spPr bwMode="auto">
          <a:xfrm>
            <a:off x="6567417" y="5095148"/>
            <a:ext cx="2427175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/>
          <a:srcRect l="35630" t="35454" r="40838" b="52728"/>
          <a:stretch/>
        </p:blipFill>
        <p:spPr bwMode="auto">
          <a:xfrm>
            <a:off x="6424671" y="4078695"/>
            <a:ext cx="2580098" cy="811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Right Arrow 13"/>
          <p:cNvSpPr/>
          <p:nvPr/>
        </p:nvSpPr>
        <p:spPr bwMode="auto">
          <a:xfrm>
            <a:off x="199296" y="3219388"/>
            <a:ext cx="216024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ight Arrow 14"/>
          <p:cNvSpPr/>
          <p:nvPr/>
        </p:nvSpPr>
        <p:spPr bwMode="auto">
          <a:xfrm>
            <a:off x="178472" y="5815228"/>
            <a:ext cx="216024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179512" y="4777590"/>
            <a:ext cx="216024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4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765320"/>
                <a:ext cx="4572000" cy="59857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IE" sz="1200" dirty="0" smtClean="0"/>
                  <a:t>From 3(a), in accordance with (1a) one calculates for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IE" sz="1200" i="1">
                            <a:latin typeface="Cambria Math"/>
                          </a:rPr>
                          <m:t> </m:t>
                        </m:r>
                        <m:r>
                          <a:rPr lang="en-IE" sz="12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IE" sz="1200" i="1">
                            <a:latin typeface="Cambria Math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IE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2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IE" sz="1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IE" sz="1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IE" sz="1200" i="1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IE" sz="1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IE" sz="1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GB" sz="1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IE" sz="1200" i="1">
                                <a:latin typeface="Cambria Math"/>
                              </a:rPr>
                              <m:t>=</m:t>
                            </m:r>
                            <m:r>
                              <a:rPr lang="en-IE" sz="12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IE" sz="1200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n-IE" sz="1200" i="1">
                            <a:latin typeface="Cambria Math"/>
                          </a:rPr>
                          <m:t>=0</m:t>
                        </m:r>
                      </m:e>
                    </m:d>
                  </m:oMath>
                </a14:m>
                <a:r>
                  <a:rPr lang="en-IE" sz="1200" dirty="0"/>
                  <a:t> the </a:t>
                </a:r>
                <a:r>
                  <a:rPr lang="en-IE" sz="1200" dirty="0" smtClean="0"/>
                  <a:t>values</a:t>
                </a:r>
                <a:endParaRPr lang="en-GB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GB" sz="1200" i="1">
                              <a:latin typeface="Cambria Math"/>
                            </a:rPr>
                          </m:ctrlPr>
                        </m:mP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IE" sz="1200" i="1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E" sz="12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IE" sz="1200">
                                      <a:latin typeface="Cambria Math"/>
                                    </a:rPr>
                                    <m:t>        0        0         0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IE" sz="1200">
                                      <a:latin typeface="Cambria Math"/>
                                    </a:rPr>
                                    <m:t>     0     </m:t>
                                  </m:r>
                                  <m:r>
                                    <a:rPr lang="en-IE" sz="1200" i="1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E" sz="12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IE" sz="1200">
                                      <a:latin typeface="Cambria Math"/>
                                    </a:rPr>
                                    <m:t>      0        0</m:t>
                                  </m:r>
                                </m:e>
                              </m:mr>
                            </m:m>
                            <m:r>
                              <a:rPr lang="en-IE" sz="1200">
                                <a:latin typeface="Cambria Math"/>
                              </a:rPr>
                              <m:t>  </m:t>
                            </m:r>
                          </m:e>
                        </m:m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IE" sz="1200">
                                      <a:latin typeface="Cambria Math"/>
                                    </a:rPr>
                                    <m:t>     0           0    </m:t>
                                  </m:r>
                                  <m:r>
                                    <a:rPr lang="en-IE" sz="1200" i="1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E" sz="12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IE" sz="1200">
                                      <a:latin typeface="Cambria Math"/>
                                    </a:rPr>
                                    <m:t>    0 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IE" sz="1200">
                                      <a:latin typeface="Cambria Math"/>
                                    </a:rPr>
                                    <m:t>    0           0           0        0 ,</m:t>
                                  </m:r>
                                </m:e>
                              </m:mr>
                            </m:m>
                          </m:e>
                        </m:mr>
                      </m:m>
                    </m:oMath>
                  </m:oMathPara>
                </a14:m>
                <a:endParaRPr lang="en-GB" sz="1200" dirty="0"/>
              </a:p>
              <a:p>
                <a:r>
                  <a:rPr lang="en-IE" sz="1200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IE" sz="12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IE" sz="1200" i="1">
                            <a:latin typeface="Cambria Math"/>
                          </a:rPr>
                          <m:t>𝜇𝜈</m:t>
                        </m:r>
                      </m:sub>
                    </m:sSub>
                    <m:r>
                      <a:rPr lang="en-IE" sz="1200" i="1">
                        <a:latin typeface="Cambria Math"/>
                      </a:rPr>
                      <m:t> − </m:t>
                    </m:r>
                    <m:f>
                      <m:fPr>
                        <m:ctrlPr>
                          <a:rPr lang="en-GB" sz="1200" i="1">
                            <a:latin typeface="Cambria Math"/>
                          </a:rPr>
                        </m:ctrlPr>
                      </m:fPr>
                      <m:num>
                        <m:r>
                          <a:rPr lang="en-IE" sz="1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IE" sz="1200" i="1">
                            <a:latin typeface="Cambria Math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GB" sz="1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IE" sz="1200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IE" sz="1200" i="1">
                            <a:latin typeface="Cambria Math"/>
                          </a:rPr>
                          <m:t>𝜇𝜈</m:t>
                        </m:r>
                      </m:sub>
                    </m:sSub>
                    <m:r>
                      <a:rPr lang="en-IE" sz="1200" i="1">
                        <a:latin typeface="Cambria Math"/>
                      </a:rPr>
                      <m:t>𝑅</m:t>
                    </m:r>
                  </m:oMath>
                </a14:m>
                <a:r>
                  <a:rPr lang="en-IE" sz="1200" dirty="0"/>
                  <a:t>, the values</a:t>
                </a:r>
                <a:endParaRPr lang="en-GB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GB" sz="1200" i="1">
                              <a:latin typeface="Cambria Math"/>
                            </a:rPr>
                          </m:ctrlPr>
                        </m:mP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E" sz="12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IE" sz="1200">
                                      <a:latin typeface="Cambria Math"/>
                                    </a:rPr>
                                    <m:t>     0         0          0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IE" sz="1200">
                                      <a:latin typeface="Cambria Math"/>
                                    </a:rPr>
                                    <m:t>0     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E" sz="12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IE" sz="1200">
                                      <a:latin typeface="Cambria Math"/>
                                    </a:rPr>
                                    <m:t>        0          0 </m:t>
                                  </m:r>
                                </m:e>
                              </m:mr>
                            </m:m>
                          </m:e>
                        </m:m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1200" i="1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IE" sz="1200">
                                      <a:latin typeface="Cambria Math"/>
                                    </a:rPr>
                                    <m:t>0       0       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E" sz="12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IE" sz="1200">
                                      <a:latin typeface="Cambria Math"/>
                                    </a:rPr>
                                    <m:t>         0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IE" sz="1200">
                                      <a:latin typeface="Cambria Math"/>
                                    </a:rPr>
                                    <m:t>   0       0         0  </m:t>
                                  </m:r>
                                  <m:r>
                                    <a:rPr lang="en-IE" sz="1200" i="1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E" sz="1200" i="1">
                                          <a:latin typeface="Cambria Math"/>
                                        </a:rPr>
                                        <m:t>3</m:t>
                                      </m:r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IE" sz="1200">
                                      <a:latin typeface="Cambria Math"/>
                                    </a:rPr>
                                    <m:t> ,</m:t>
                                  </m:r>
                                </m:e>
                              </m:mr>
                            </m:m>
                          </m:e>
                        </m:mr>
                      </m:m>
                    </m:oMath>
                  </m:oMathPara>
                </a14:m>
                <a:endParaRPr lang="en-GB" sz="1200" dirty="0"/>
              </a:p>
              <a:p>
                <a:r>
                  <a:rPr lang="en-IE" sz="1200" dirty="0"/>
                  <a:t>while for </a:t>
                </a:r>
                <a14:m>
                  <m:oMath xmlns:m="http://schemas.openxmlformats.org/officeDocument/2006/math">
                    <m:r>
                      <a:rPr lang="en-IE" sz="1200" i="1">
                        <a:latin typeface="Cambria Math"/>
                      </a:rPr>
                      <m:t>–</m:t>
                    </m:r>
                    <m:r>
                      <a:rPr lang="en-IE" sz="1200" i="1">
                        <a:latin typeface="Cambria Math"/>
                      </a:rPr>
                      <m:t>𝜅</m:t>
                    </m:r>
                    <m:r>
                      <a:rPr lang="en-IE" sz="1200" b="1" i="1">
                        <a:latin typeface="Cambria Math"/>
                      </a:rPr>
                      <m:t>𝑻</m:t>
                    </m:r>
                  </m:oMath>
                </a14:m>
                <a:r>
                  <a:rPr lang="en-IE" sz="1200" b="1" dirty="0"/>
                  <a:t> </a:t>
                </a:r>
                <a:r>
                  <a:rPr lang="en-IE" sz="1200" dirty="0"/>
                  <a:t>one obtains the values</a:t>
                </a:r>
                <a:endParaRPr lang="en-GB" sz="1200" dirty="0"/>
              </a:p>
              <a:p>
                <a:r>
                  <a:rPr lang="en-IE" sz="1200" dirty="0"/>
                  <a:t>					 </a:t>
                </a:r>
                <a:r>
                  <a:rPr lang="en-IE" sz="1200" dirty="0" smtClean="0"/>
                  <a:t>                 </a:t>
                </a:r>
                <a14:m>
                  <m:oMath xmlns:m="http://schemas.openxmlformats.org/officeDocument/2006/math">
                    <m:r>
                      <a:rPr lang="en-GB" sz="1200" b="0" i="0" smtClean="0">
                        <a:latin typeface="Cambria Math"/>
                      </a:rPr>
                      <m:t> </m:t>
                    </m:r>
                    <m:r>
                      <a:rPr lang="en-IE" sz="1200" i="1">
                        <a:latin typeface="Cambria Math"/>
                      </a:rPr>
                      <m:t>0      0        0         0</m:t>
                    </m:r>
                  </m:oMath>
                </a14:m>
                <a:endParaRPr lang="en-GB" sz="1200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200" i="1">
                          <a:latin typeface="Cambria Math"/>
                        </a:rPr>
                        <m:t>0      0        0         0</m:t>
                      </m:r>
                    </m:oMath>
                  </m:oMathPara>
                </a14:m>
                <a:endParaRPr lang="en-GB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200" i="1">
                          <a:latin typeface="Cambria Math"/>
                        </a:rPr>
                        <m:t>0      0        0         0</m:t>
                      </m:r>
                    </m:oMath>
                  </m:oMathPara>
                </a14:m>
                <a:endParaRPr lang="en-GB" sz="1200" dirty="0"/>
              </a:p>
              <a:p>
                <a:r>
                  <a:rPr lang="en-IE" sz="1200" dirty="0"/>
                  <a:t>                                          </a:t>
                </a:r>
                <a:r>
                  <a:rPr lang="en-IE" sz="1200" dirty="0" smtClean="0"/>
                  <a:t> </a:t>
                </a:r>
                <a14:m>
                  <m:oMath xmlns:m="http://schemas.openxmlformats.org/officeDocument/2006/math">
                    <m:r>
                      <a:rPr lang="en-IE" sz="1200" i="1">
                        <a:latin typeface="Cambria Math"/>
                      </a:rPr>
                      <m:t>0      0        0     −</m:t>
                    </m:r>
                    <m:r>
                      <a:rPr lang="en-IE" sz="1200" i="1">
                        <a:latin typeface="Cambria Math"/>
                      </a:rPr>
                      <m:t>𝜅𝜌</m:t>
                    </m:r>
                    <m:sSup>
                      <m:sSupPr>
                        <m:ctrlPr>
                          <a:rPr lang="en-GB" sz="1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IE" sz="1200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IE" sz="1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200" i="1">
                          <a:latin typeface="Cambria Math"/>
                        </a:rPr>
                        <m:t>      </m:t>
                      </m:r>
                    </m:oMath>
                  </m:oMathPara>
                </a14:m>
                <a:endParaRPr lang="en-IE" sz="1200" dirty="0" smtClean="0"/>
              </a:p>
              <a:p>
                <a:r>
                  <a:rPr lang="en-IE" sz="1200" dirty="0" smtClean="0"/>
                  <a:t>Thus </a:t>
                </a:r>
                <a:r>
                  <a:rPr lang="en-IE" sz="1200" dirty="0"/>
                  <a:t>from (1) the two contradictory equations are </a:t>
                </a:r>
                <a:r>
                  <a:rPr lang="en-IE" sz="1200" dirty="0" smtClean="0"/>
                  <a:t>obtained</a:t>
                </a:r>
              </a:p>
              <a:p>
                <a:endParaRPr lang="en-GB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lang="en-GB" sz="12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E" sz="1200" i="1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IE" sz="1200" i="1">
                                        <a:latin typeface="Cambria Math"/>
                                      </a:rPr>
                                      <m:t> </m:t>
                                    </m:r>
                                    <m:sSup>
                                      <m:sSupPr>
                                        <m:ctrlPr>
                                          <a:rPr lang="en-GB" sz="12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1200" i="1">
                                            <a:latin typeface="Cambria Math"/>
                                          </a:rPr>
                                          <m:t>𝑃</m:t>
                                        </m:r>
                                      </m:e>
                                      <m:sup>
                                        <m:r>
                                          <a:rPr lang="en-IE" sz="12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IE" sz="1200" i="1">
                                    <a:latin typeface="Cambria Math"/>
                                  </a:rPr>
                                  <m:t> =0   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E" sz="1200" i="1">
                                        <a:latin typeface="Cambria Math"/>
                                      </a:rPr>
                                      <m:t> 3</m:t>
                                    </m:r>
                                    <m:sSup>
                                      <m:sSupPr>
                                        <m:ctrlPr>
                                          <a:rPr lang="en-GB" sz="12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1200" i="1">
                                            <a:latin typeface="Cambria Math"/>
                                          </a:rPr>
                                          <m:t>𝑐</m:t>
                                        </m:r>
                                      </m:e>
                                      <m:sup>
                                        <m:r>
                                          <a:rPr lang="en-IE" sz="12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IE" sz="1200" i="1">
                                        <a:latin typeface="Cambria Math"/>
                                      </a:rPr>
                                      <m:t> </m:t>
                                    </m:r>
                                    <m:sSup>
                                      <m:sSupPr>
                                        <m:ctrlPr>
                                          <a:rPr lang="en-GB" sz="12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E" sz="1200" i="1">
                                            <a:latin typeface="Cambria Math"/>
                                          </a:rPr>
                                          <m:t>𝑃</m:t>
                                        </m:r>
                                      </m:e>
                                      <m:sup>
                                        <m:r>
                                          <a:rPr lang="en-IE" sz="12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IE" sz="1200" i="1">
                                    <a:latin typeface="Cambria Math"/>
                                  </a:rPr>
                                  <m:t> = </m:t>
                                </m:r>
                                <m:r>
                                  <a:rPr lang="en-IE" sz="1200" i="1">
                                    <a:latin typeface="Cambria Math"/>
                                  </a:rPr>
                                  <m:t>𝜅𝜌</m:t>
                                </m:r>
                                <m:sSup>
                                  <m:sSupPr>
                                    <m:ctrlPr>
                                      <a:rPr lang="en-GB" sz="12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E" sz="1200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IE" sz="12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IE" sz="12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IE" sz="1200" i="1">
                          <a:latin typeface="Cambria Math"/>
                        </a:rPr>
                        <m:t> (4)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65320"/>
                <a:ext cx="4572000" cy="5985741"/>
              </a:xfrm>
              <a:prstGeom prst="rect">
                <a:avLst/>
              </a:prstGeom>
              <a:blipFill rotWithShape="0">
                <a:blip r:embed="rId2"/>
                <a:stretch>
                  <a:fillRect l="-133" t="-10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:\Users\coraifeartaigh\Desktop\EdS\figures\fig 2a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69" y="2441760"/>
            <a:ext cx="2425177" cy="316835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508104" y="1455178"/>
                <a:ext cx="3456384" cy="7341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  <m: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sz="12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120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b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b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b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IE" sz="1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GB" sz="1200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IE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r>
                                                <a:rPr lang="en-IE" sz="1200" i="1">
                                                  <a:latin typeface="Cambria Math" panose="02040503050406030204" pitchFamily="18" charset="0"/>
                                                </a:rPr>
                                                <m:t>𝑃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E" sz="1200" i="1">
                          <a:latin typeface="Cambria Math" panose="020405030504060302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en-GB" sz="1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  <m: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sz="12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1455178"/>
                <a:ext cx="3456384" cy="734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350852" y="764704"/>
                <a:ext cx="2069797" cy="4380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E" sz="12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IE" sz="1200" b="1" i="1">
                              <a:latin typeface="Cambria Math" panose="02040503050406030204" pitchFamily="18" charset="0"/>
                            </a:rPr>
                            <m:t>𝝁𝝂</m:t>
                          </m:r>
                        </m:sub>
                      </m:sSub>
                      <m:r>
                        <a:rPr lang="en-IE" sz="1200" b="1" i="1"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12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IE" sz="12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E" sz="12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b>
                        <m:sSubPr>
                          <m:ctrlPr>
                            <a:rPr lang="en-GB" sz="12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E" sz="1200" b="1" i="1"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en-IE" sz="1200" b="1" i="1">
                              <a:latin typeface="Cambria Math" panose="02040503050406030204" pitchFamily="18" charset="0"/>
                            </a:rPr>
                            <m:t>𝝁𝝂</m:t>
                          </m:r>
                        </m:sub>
                      </m:sSub>
                      <m:r>
                        <a:rPr lang="en-IE" sz="1200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en-IE" sz="1200" b="1" i="1">
                          <a:latin typeface="Cambria Math" panose="02040503050406030204" pitchFamily="18" charset="0"/>
                        </a:rPr>
                        <m:t>   = −</m:t>
                      </m:r>
                      <m:r>
                        <a:rPr lang="en-IE" sz="1200" b="1" i="1">
                          <a:latin typeface="Cambria Math" panose="02040503050406030204" pitchFamily="18" charset="0"/>
                        </a:rPr>
                        <m:t>𝜿</m:t>
                      </m:r>
                      <m:r>
                        <a:rPr lang="en-IE" sz="1200" b="1" i="1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GB" sz="12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E" sz="12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IE" sz="1200" b="1" i="1">
                              <a:latin typeface="Cambria Math" panose="02040503050406030204" pitchFamily="18" charset="0"/>
                            </a:rPr>
                            <m:t>𝝁𝝂</m:t>
                          </m:r>
                        </m:sub>
                      </m:sSub>
                      <m:r>
                        <a:rPr lang="en-IE" sz="1200" b="1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852" y="764704"/>
                <a:ext cx="2069797" cy="438005"/>
              </a:xfrm>
              <a:prstGeom prst="rect">
                <a:avLst/>
              </a:prstGeom>
              <a:blipFill rotWithShape="0">
                <a:blip r:embed="rId5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2334008" y="129505"/>
            <a:ext cx="5178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u="sng" dirty="0" smtClean="0"/>
              <a:t>The need for a </a:t>
            </a:r>
            <a:r>
              <a:rPr lang="en-IE" b="1" u="sng" dirty="0"/>
              <a:t>cosmological </a:t>
            </a:r>
            <a:r>
              <a:rPr lang="en-IE" b="1" u="sng" dirty="0" smtClean="0"/>
              <a:t>constant  </a:t>
            </a:r>
            <a:endParaRPr lang="en-IE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6729960" y="5762528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i="1" dirty="0" smtClean="0"/>
              <a:t>Einstein 1933</a:t>
            </a:r>
            <a:endParaRPr lang="en-IE" sz="16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228390" y="6253498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b="1" i="1" u="sng" dirty="0" smtClean="0"/>
              <a:t>λ term  needed for </a:t>
            </a:r>
            <a:r>
              <a:rPr lang="en-IE" sz="1800" b="1" i="1" u="sng" dirty="0"/>
              <a:t>(</a:t>
            </a:r>
            <a:r>
              <a:rPr lang="en-IE" sz="1800" b="1" i="1" u="sng" dirty="0" smtClean="0"/>
              <a:t>static) solution</a:t>
            </a:r>
            <a:endParaRPr lang="en-IE" sz="1800" b="1" i="1" u="sng" dirty="0"/>
          </a:p>
        </p:txBody>
      </p:sp>
    </p:spTree>
    <p:extLst>
      <p:ext uri="{BB962C8B-B14F-4D97-AF65-F5344CB8AC3E}">
        <p14:creationId xmlns:p14="http://schemas.microsoft.com/office/powerpoint/2010/main" val="7766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899592" y="620688"/>
            <a:ext cx="8424937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</a:t>
            </a:r>
            <a:r>
              <a:rPr lang="en-IE" sz="3200" dirty="0"/>
              <a:t>A</a:t>
            </a:r>
            <a:r>
              <a:rPr lang="en-IE" sz="3600" dirty="0" smtClean="0"/>
              <a:t> precursor for the cosmological constant 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6228184" cy="5701296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marL="0" indent="0" eaLnBrk="1" hangingPunct="1">
              <a:buNone/>
            </a:pPr>
            <a:endParaRPr lang="en-IE" sz="1800" i="1" dirty="0" smtClean="0"/>
          </a:p>
        </p:txBody>
      </p:sp>
      <p:pic>
        <p:nvPicPr>
          <p:cNvPr id="14" name="Picture 13"/>
          <p:cNvPicPr/>
          <p:nvPr/>
        </p:nvPicPr>
        <p:blipFill rotWithShape="1">
          <a:blip r:embed="rId3"/>
          <a:srcRect l="18254" t="49312" r="42930" b="18125"/>
          <a:stretch/>
        </p:blipFill>
        <p:spPr bwMode="auto">
          <a:xfrm>
            <a:off x="331210" y="3140968"/>
            <a:ext cx="5410423" cy="2932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44984" y="1897465"/>
                <a:ext cx="5458097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E" sz="2000" i="1">
                        <a:latin typeface="Cambria Math"/>
                      </a:rPr>
                      <m:t>𝜆</m:t>
                    </m:r>
                  </m:oMath>
                </a14:m>
                <a:r>
                  <a:rPr lang="en-IE" sz="2000" dirty="0" smtClean="0"/>
                  <a:t> </a:t>
                </a:r>
                <a:r>
                  <a:rPr lang="en-IE" sz="2000" dirty="0"/>
                  <a:t>introduced in </a:t>
                </a:r>
                <a:r>
                  <a:rPr lang="en-IE" sz="2000" dirty="0" smtClean="0"/>
                  <a:t>1916? </a:t>
                </a:r>
                <a:r>
                  <a:rPr lang="de-CH" sz="2000" i="1" dirty="0" smtClean="0"/>
                  <a:t>Ann</a:t>
                </a:r>
                <a:r>
                  <a:rPr lang="de-CH" sz="2000" i="1" dirty="0"/>
                  <a:t>. Physik</a:t>
                </a:r>
                <a:r>
                  <a:rPr lang="de-CH" sz="2000" dirty="0"/>
                  <a:t>. </a:t>
                </a:r>
                <a:r>
                  <a:rPr lang="de-CH" sz="2000" b="1" dirty="0"/>
                  <a:t>49:</a:t>
                </a:r>
                <a:r>
                  <a:rPr lang="de-CH" sz="2000" dirty="0"/>
                  <a:t> </a:t>
                </a:r>
                <a:r>
                  <a:rPr lang="de-CH" sz="2000" dirty="0" smtClean="0"/>
                  <a:t>769-822</a:t>
                </a:r>
              </a:p>
              <a:p>
                <a:r>
                  <a:rPr lang="de-CH" i="1" dirty="0" smtClean="0"/>
                  <a:t>     </a:t>
                </a:r>
                <a:endParaRPr lang="de-CH" sz="1800" i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CH" sz="2000" dirty="0" smtClean="0"/>
                  <a:t>The field equations in the absence of matter</a:t>
                </a:r>
                <a:endParaRPr lang="en-IE" sz="2000" dirty="0" smtClean="0"/>
              </a:p>
              <a:p>
                <a:endParaRPr lang="en-IE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84" y="1897465"/>
                <a:ext cx="5458097" cy="1446550"/>
              </a:xfrm>
              <a:prstGeom prst="rect">
                <a:avLst/>
              </a:prstGeom>
              <a:blipFill rotWithShape="1">
                <a:blip r:embed="rId4"/>
                <a:stretch>
                  <a:fillRect l="-1006" t="-2101" r="-2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830" y="6228910"/>
                <a:ext cx="5182541" cy="468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E" sz="2000" i="1" dirty="0" smtClean="0"/>
                  <a:t>Prepared the way for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/>
                      </a:rPr>
                      <m:t>𝜆</m:t>
                    </m:r>
                    <m:sSub>
                      <m:sSubPr>
                        <m:ctrlPr>
                          <a:rPr lang="en-GB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IE" sz="2000" i="1">
                            <a:latin typeface="Cambria Math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IE" sz="2000" i="1" dirty="0" smtClean="0"/>
                  <a:t> in 1917</a:t>
                </a:r>
                <a:endParaRPr lang="en-IE" sz="20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30" y="6228910"/>
                <a:ext cx="5182541" cy="468718"/>
              </a:xfrm>
              <a:prstGeom prst="rect">
                <a:avLst/>
              </a:prstGeom>
              <a:blipFill rotWithShape="1">
                <a:blip r:embed="rId5"/>
                <a:stretch>
                  <a:fillRect l="-941" t="-6494" b="-77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9378" name="Picture 2" descr="Image result for die grundlage der relativitats theori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833" y="2047534"/>
            <a:ext cx="278130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12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-99392"/>
            <a:ext cx="7172254" cy="1410072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</a:t>
            </a:r>
            <a:r>
              <a:rPr lang="en-IE" sz="3600" dirty="0" smtClean="0"/>
              <a:t>5.     Calculation and result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435063"/>
            <a:ext cx="5436096" cy="5234298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/>
              <a:t>Calculation and </a:t>
            </a:r>
            <a:r>
              <a:rPr lang="en-IE" sz="2000" b="1" dirty="0" smtClean="0"/>
              <a:t>result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i="1" dirty="0"/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i="1" dirty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</a:t>
            </a:r>
            <a:r>
              <a:rPr lang="en-IE" sz="2000" b="1" dirty="0" smtClean="0"/>
              <a:t> </a:t>
            </a:r>
            <a:endParaRPr lang="en-IE" sz="2000" b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b="1" dirty="0"/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b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b="1" dirty="0"/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b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b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Caveats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b="1" dirty="0" smtClean="0"/>
              <a:t>     </a:t>
            </a:r>
            <a:r>
              <a:rPr lang="en-IE" sz="1800" i="1" dirty="0" smtClean="0"/>
              <a:t>Consistent model without reference to astronomy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Extension of GFE required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</a:t>
            </a:r>
            <a:r>
              <a:rPr lang="en-IE" sz="1800" i="1" dirty="0"/>
              <a:t>N</a:t>
            </a:r>
            <a:r>
              <a:rPr lang="en-IE" sz="1800" i="1" dirty="0" smtClean="0"/>
              <a:t>ecessitated by</a:t>
            </a:r>
            <a:r>
              <a:rPr lang="en-IE" sz="1800" i="1" dirty="0" smtClean="0"/>
              <a:t> </a:t>
            </a:r>
            <a:r>
              <a:rPr lang="en-IE" sz="1800" i="1" dirty="0" smtClean="0"/>
              <a:t>assumption of stasis</a:t>
            </a:r>
            <a:endParaRPr lang="en-IE" sz="1800" i="1" dirty="0"/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l="39087" t="69018" r="42168" b="24838"/>
          <a:stretch/>
        </p:blipFill>
        <p:spPr bwMode="auto">
          <a:xfrm>
            <a:off x="1231020" y="2204864"/>
            <a:ext cx="2427175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4"/>
          <a:srcRect l="35842" t="47280" r="44387" b="41156"/>
          <a:stretch/>
        </p:blipFill>
        <p:spPr bwMode="auto">
          <a:xfrm>
            <a:off x="1691680" y="2979167"/>
            <a:ext cx="1650021" cy="7378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5"/>
          <a:srcRect l="16189" t="60947" r="43672" b="28205"/>
          <a:stretch/>
        </p:blipFill>
        <p:spPr bwMode="auto">
          <a:xfrm>
            <a:off x="755576" y="3830107"/>
            <a:ext cx="3960440" cy="10216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6"/>
          <a:srcRect l="20626" t="39842" r="39235" b="17555"/>
          <a:stretch/>
        </p:blipFill>
        <p:spPr bwMode="auto">
          <a:xfrm>
            <a:off x="5687640" y="3700760"/>
            <a:ext cx="3396760" cy="2924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239" y="1814546"/>
            <a:ext cx="1047371" cy="1533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3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529497"/>
            <a:ext cx="6840550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On the cosmological constant (</a:t>
            </a:r>
            <a:r>
              <a:rPr lang="en-IE" sz="3200" dirty="0" err="1" smtClean="0"/>
              <a:t>i</a:t>
            </a:r>
            <a:r>
              <a:rPr lang="en-IE" sz="3200" dirty="0" smtClean="0"/>
              <a:t>)</a:t>
            </a:r>
            <a:endParaRPr lang="en-US" sz="32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1548277"/>
                <a:ext cx="6228184" cy="5057590"/>
              </a:xfrm>
            </p:spPr>
            <p:txBody>
              <a:bodyPr/>
              <a:lstStyle/>
              <a:p>
                <a:pPr eaLnBrk="1" hangingPunct="1">
                  <a:buNone/>
                </a:pPr>
                <a:endParaRPr lang="en-IE" sz="2000" i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Introduced in </a:t>
                </a:r>
                <a:r>
                  <a:rPr lang="en-IE" sz="2000" b="1" dirty="0"/>
                  <a:t>analogy with Newtonian cosmology </a:t>
                </a:r>
                <a:endParaRPr lang="en-IE" sz="2000" b="1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Full section on </a:t>
                </a:r>
                <a:r>
                  <a:rPr lang="en-IE" sz="1800" i="1" dirty="0"/>
                  <a:t>Newtonian </a:t>
                </a:r>
                <a:r>
                  <a:rPr lang="en-IE" sz="1800" i="1" dirty="0" smtClean="0"/>
                  <a:t>gravity (Einstein 1917)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Indefinite potential at infinity? Problem of stability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endParaRPr lang="en-IE" sz="2000" b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Modifying Newtonian gravity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Extra term in Poisson’s equation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</a:t>
                </a:r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A “foil” for relativistic models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/>
                  <a:t> </a:t>
                </a:r>
                <a:r>
                  <a:rPr lang="en-IE" sz="1800" i="1" dirty="0" smtClean="0"/>
                  <a:t>     Introduce cosmic constant in similar manner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GB" sz="1600" dirty="0" smtClean="0"/>
                  <a:t>			</a:t>
                </a:r>
                <a:endParaRPr lang="en-IE" sz="1600" b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u="sng" dirty="0" smtClean="0"/>
                  <a:t>Inexact analogy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2000" i="1" dirty="0" smtClean="0"/>
                  <a:t>     </a:t>
                </a:r>
                <a:r>
                  <a:rPr lang="en-IE" sz="1800" i="1" dirty="0" smtClean="0"/>
                  <a:t>Modified GFE corresponds to P3, not P2 </a:t>
                </a:r>
                <a:endParaRPr lang="en-GB" sz="1800" i="1" dirty="0"/>
              </a:p>
              <a:p>
                <a:pPr eaLnBrk="1" hangingPunct="1">
                  <a:spcBef>
                    <a:spcPts val="0"/>
                  </a:spcBef>
                </a:pPr>
                <a:endParaRPr lang="en-IE" sz="1800" b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A significant error?</a:t>
                </a:r>
                <a:endParaRPr lang="en-IE" sz="2000" b="1" dirty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2000" b="1" dirty="0" smtClean="0"/>
                  <a:t>     </a:t>
                </a:r>
                <a:r>
                  <a:rPr lang="en-IE" sz="1800" i="1" dirty="0" smtClean="0"/>
                  <a:t>Implications for </a:t>
                </a:r>
                <a:r>
                  <a:rPr lang="en-IE" sz="1800" i="1" dirty="0" smtClean="0"/>
                  <a:t>interpretation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/>
                  <a:t> </a:t>
                </a:r>
                <a:r>
                  <a:rPr lang="en-IE" sz="1800" i="1" dirty="0" smtClean="0"/>
                  <a:t>    No interpretation of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𝜆</m:t>
                    </m:r>
                  </m:oMath>
                </a14:m>
                <a:r>
                  <a:rPr lang="en-IE" sz="1800" i="1" dirty="0" smtClean="0"/>
                  <a:t> in 1917 paper!</a:t>
                </a:r>
                <a:endParaRPr lang="en-IE" sz="1800" i="1" dirty="0" smtClean="0"/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</a:t>
                </a:r>
                <a:r>
                  <a:rPr lang="en-IE" sz="1800" i="1" dirty="0" smtClean="0"/>
                  <a:t>           </a:t>
                </a:r>
              </a:p>
            </p:txBody>
          </p:sp>
        </mc:Choice>
        <mc:Fallback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1548277"/>
                <a:ext cx="6228184" cy="5057590"/>
              </a:xfrm>
              <a:blipFill rotWithShape="1">
                <a:blip r:embed="rId3"/>
                <a:stretch>
                  <a:fillRect b="-30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669501" y="1917164"/>
                <a:ext cx="21322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E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IE" sz="180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en-IE" sz="18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sz="18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IE" sz="1800" i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IE" sz="1800" i="1">
                        <a:latin typeface="Cambria Math" panose="02040503050406030204" pitchFamily="18" charset="0"/>
                      </a:rPr>
                      <m:t>𝜋</m:t>
                    </m:r>
                    <m:r>
                      <m:rPr>
                        <m:sty m:val="p"/>
                      </m:rPr>
                      <a:rPr lang="en-IE" sz="1800" i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IE" sz="1800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IE" sz="1800" dirty="0" smtClean="0"/>
                  <a:t>     (P1)</a:t>
                </a:r>
                <a:endParaRPr lang="en-IE" sz="18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501" y="1917164"/>
                <a:ext cx="2132250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8197" r="-2000" b="-2459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176506" y="2608718"/>
                <a:ext cx="26547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E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IE" sz="180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en-IE" sz="18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E" sz="18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IE" sz="1800" i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IE" sz="1800" i="0">
                        <a:latin typeface="Cambria Math" panose="02040503050406030204" pitchFamily="18" charset="0"/>
                      </a:rPr>
                      <m:t>λ</m:t>
                    </m:r>
                    <m:r>
                      <a:rPr lang="en-IE" sz="18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IE" sz="1800" i="0">
                        <a:latin typeface="Cambria Math" panose="02040503050406030204" pitchFamily="18" charset="0"/>
                      </a:rPr>
                      <m:t> = 4</m:t>
                    </m:r>
                    <m:r>
                      <a:rPr lang="en-IE" sz="1800" i="1">
                        <a:latin typeface="Cambria Math" panose="02040503050406030204" pitchFamily="18" charset="0"/>
                      </a:rPr>
                      <m:t>𝜋</m:t>
                    </m:r>
                    <m:r>
                      <m:rPr>
                        <m:sty m:val="p"/>
                      </m:rPr>
                      <a:rPr lang="en-IE" sz="1800" i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IE" sz="1800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IE" sz="1800" dirty="0" smtClean="0"/>
                  <a:t>   (P2)</a:t>
                </a:r>
                <a:endParaRPr lang="en-IE" sz="1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506" y="2608718"/>
                <a:ext cx="2654701" cy="369332"/>
              </a:xfrm>
              <a:prstGeom prst="rect">
                <a:avLst/>
              </a:prstGeom>
              <a:blipFill rotWithShape="0">
                <a:blip r:embed="rId6"/>
                <a:stretch>
                  <a:fillRect t="-9836" r="-1835" b="-2459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142809" y="6317058"/>
                <a:ext cx="28613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E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IE" sz="18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lang="en-IE" sz="1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sz="1800" i="1">
                          <a:latin typeface="Cambria Math" panose="02040503050406030204" pitchFamily="18" charset="0"/>
                        </a:rPr>
                        <m:t>𝜙</m:t>
                      </m:r>
                      <m:sSup>
                        <m:sSupPr>
                          <m:ctrlPr>
                            <a:rPr lang="en-IE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IE" sz="1800" i="0">
                              <a:latin typeface="Cambria Math" panose="02040503050406030204" pitchFamily="18" charset="0"/>
                            </a:rPr>
                            <m:t>  +  </m:t>
                          </m:r>
                          <m:r>
                            <a:rPr lang="en-IE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IE" sz="18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sz="18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1800" i="0"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E" sz="1800" i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IE" sz="18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m:rPr>
                          <m:sty m:val="p"/>
                        </m:rPr>
                        <a:rPr lang="en-IE" sz="1800" i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IE" sz="18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E" sz="18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E" sz="1800" b="0" i="0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m:rPr>
                          <m:sty m:val="p"/>
                        </m:rPr>
                        <a:rPr lang="en-IE" sz="1800" b="0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IE" sz="1800" b="0" i="0" smtClean="0">
                          <a:latin typeface="Cambria Math" panose="02040503050406030204" pitchFamily="18" charset="0"/>
                        </a:rPr>
                        <m:t>3)</m:t>
                      </m:r>
                    </m:oMath>
                  </m:oMathPara>
                </a14:m>
                <a:endParaRPr lang="en-IE" sz="1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809" y="6317058"/>
                <a:ext cx="2861361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/>
          <p:nvPr/>
        </p:nvPicPr>
        <p:blipFill rotWithShape="1">
          <a:blip r:embed="rId8"/>
          <a:srcRect l="26390" t="39448" r="38238" b="23865"/>
          <a:stretch/>
        </p:blipFill>
        <p:spPr bwMode="auto">
          <a:xfrm>
            <a:off x="6408290" y="3356992"/>
            <a:ext cx="2470324" cy="1440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9"/>
          <a:srcRect l="39087" t="69018" r="42168" b="24838"/>
          <a:stretch/>
        </p:blipFill>
        <p:spPr bwMode="auto">
          <a:xfrm>
            <a:off x="6115581" y="5312796"/>
            <a:ext cx="2915816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4757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95972"/>
            <a:ext cx="6687683" cy="5701296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Schrödinger, 1918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/>
              <a:t>C</a:t>
            </a:r>
            <a:r>
              <a:rPr lang="en-IE" sz="1800" i="1" dirty="0" smtClean="0"/>
              <a:t>osmic constant term not necessary for cosmic model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 Introduce negative pressure term in energy-momentum tensor  </a:t>
            </a:r>
          </a:p>
          <a:p>
            <a:pPr eaLnBrk="1" hangingPunct="1"/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Einstein’s reaction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New formulation </a:t>
            </a:r>
            <a:r>
              <a:rPr lang="en-IE" sz="1800" i="1" dirty="0"/>
              <a:t>e</a:t>
            </a:r>
            <a:r>
              <a:rPr lang="en-IE" sz="1800" i="1" dirty="0" smtClean="0"/>
              <a:t>quivalent to original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(Questionable: physics not the </a:t>
            </a:r>
            <a:r>
              <a:rPr lang="en-IE" sz="1800" i="1" dirty="0" smtClean="0"/>
              <a:t>same)</a:t>
            </a:r>
          </a:p>
          <a:p>
            <a:pPr marL="0" indent="0" eaLnBrk="1" hangingPunct="1">
              <a:buNone/>
            </a:pPr>
            <a:endParaRPr lang="en-IE" sz="18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/>
              <a:t>Schrödinger, </a:t>
            </a:r>
            <a:r>
              <a:rPr lang="en-IE" sz="2000" b="1" dirty="0" smtClean="0"/>
              <a:t>1918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Could pressure term be time-dependent ?</a:t>
            </a:r>
          </a:p>
          <a:p>
            <a:pPr marL="0" indent="0" eaLnBrk="1" hangingPunct="1">
              <a:buNone/>
            </a:pPr>
            <a:endParaRPr lang="en-IE" sz="2000" b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Einstein’s reaction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If </a:t>
            </a:r>
            <a:r>
              <a:rPr lang="en-IE" sz="1800" i="1" dirty="0"/>
              <a:t>not constant, time dependence </a:t>
            </a:r>
            <a:r>
              <a:rPr lang="en-IE" sz="1800" i="1" dirty="0" smtClean="0"/>
              <a:t>unknown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“</a:t>
            </a:r>
            <a:r>
              <a:rPr lang="en-IE" sz="1800" i="1" dirty="0"/>
              <a:t>I have no wish to enter this thicket of hypotheses”</a:t>
            </a:r>
          </a:p>
          <a:p>
            <a:pPr marL="0" indent="0" eaLnBrk="1" hangingPunct="1">
              <a:buNone/>
            </a:pPr>
            <a:endParaRPr lang="en-IE" sz="1800" dirty="0"/>
          </a:p>
          <a:p>
            <a:pPr eaLnBrk="1" hangingPunct="1"/>
            <a:endParaRPr lang="en-IE" sz="2000" b="1" dirty="0" smtClean="0"/>
          </a:p>
          <a:p>
            <a:pPr marL="0" indent="0" eaLnBrk="1" hangingPunct="1">
              <a:buNone/>
            </a:pPr>
            <a:r>
              <a:rPr lang="en-IE" sz="2000" i="1" dirty="0"/>
              <a:t> </a:t>
            </a:r>
            <a:r>
              <a:rPr lang="en-IE" sz="2000" i="1" dirty="0" smtClean="0"/>
              <a:t>    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78885" y="143783"/>
            <a:ext cx="7709804" cy="1143000"/>
          </a:xfrm>
        </p:spPr>
        <p:txBody>
          <a:bodyPr/>
          <a:lstStyle/>
          <a:p>
            <a:r>
              <a:rPr lang="en-IE" sz="3200" dirty="0" smtClean="0"/>
              <a:t>    </a:t>
            </a:r>
            <a:r>
              <a:rPr lang="en-IE" sz="3600" dirty="0" smtClean="0"/>
              <a:t>On the cosmological constant (</a:t>
            </a:r>
            <a:r>
              <a:rPr lang="en-IE" sz="3600" dirty="0" smtClean="0"/>
              <a:t>ii)</a:t>
            </a:r>
            <a:endParaRPr lang="en-IE" sz="3600" dirty="0"/>
          </a:p>
        </p:txBody>
      </p:sp>
      <p:pic>
        <p:nvPicPr>
          <p:cNvPr id="231426" name="Picture 2" descr="Image result for erwin schrodin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43" y="1495972"/>
            <a:ext cx="1591746" cy="225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72200" y="3956345"/>
            <a:ext cx="2885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i="1" dirty="0"/>
              <a:t>Erwin Schrödinger </a:t>
            </a:r>
            <a:r>
              <a:rPr lang="en-IE" sz="1600" i="1" dirty="0" smtClean="0"/>
              <a:t>1887-1961</a:t>
            </a:r>
            <a:endParaRPr lang="en-IE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024080" y="5481185"/>
                <a:ext cx="3119187" cy="1311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IE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IE" sz="1600" i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IE" sz="16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IE" sz="16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E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E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E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IE" sz="1600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n-IE" sz="16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E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E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080" y="5481185"/>
                <a:ext cx="3119187" cy="13110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/>
          <p:nvPr/>
        </p:nvPicPr>
        <p:blipFill rotWithShape="1">
          <a:blip r:embed="rId5"/>
          <a:srcRect l="38820" t="67363" r="41636" b="21765"/>
          <a:stretch/>
        </p:blipFill>
        <p:spPr bwMode="auto">
          <a:xfrm>
            <a:off x="6459123" y="4514231"/>
            <a:ext cx="2684144" cy="714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333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6624736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600" dirty="0" smtClean="0"/>
              <a:t>On t</a:t>
            </a:r>
            <a:r>
              <a:rPr lang="en-IE" sz="3600" dirty="0" smtClean="0"/>
              <a:t>he </a:t>
            </a:r>
            <a:r>
              <a:rPr lang="en-IE" sz="3600" dirty="0" smtClean="0"/>
              <a:t>size of the Einstein World </a:t>
            </a:r>
            <a:endParaRPr lang="en-US" sz="36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1484784"/>
                <a:ext cx="6569586" cy="5373216"/>
              </a:xfrm>
            </p:spPr>
            <p:txBody>
              <a:bodyPr/>
              <a:lstStyle/>
              <a:p>
                <a:pPr eaLnBrk="1" hangingPunct="1">
                  <a:buNone/>
                </a:pPr>
                <a:endParaRPr lang="en-IE" sz="1800" i="1" dirty="0" smtClean="0"/>
              </a:p>
              <a:p>
                <a:pPr eaLnBrk="1" hangingPunct="1"/>
                <a:r>
                  <a:rPr lang="en-IE" sz="1800" b="1" dirty="0" smtClean="0"/>
                  <a:t>What is the size of the Einstein World?</a:t>
                </a:r>
                <a:r>
                  <a:rPr lang="en-IE" sz="2000" b="1" dirty="0" smtClean="0"/>
                  <a:t> </a:t>
                </a:r>
                <a:endParaRPr lang="en-IE" sz="2000" b="1" dirty="0"/>
              </a:p>
              <a:p>
                <a:pPr marL="0" indent="0" eaLnBrk="1" hangingPunct="1">
                  <a:buNone/>
                </a:pPr>
                <a:r>
                  <a:rPr lang="en-IE" sz="1800" b="1" dirty="0"/>
                  <a:t> </a:t>
                </a:r>
                <a:r>
                  <a:rPr lang="en-IE" sz="1800" b="1" dirty="0" smtClean="0"/>
                  <a:t>     </a:t>
                </a:r>
                <a:r>
                  <a:rPr lang="en-IE" sz="1800" i="1" dirty="0" smtClean="0"/>
                  <a:t>Density of matter from astronomy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Assume density MW = density of cosmos?</a:t>
                </a:r>
              </a:p>
              <a:p>
                <a:pPr eaLnBrk="1" hangingPunct="1"/>
                <a:endParaRPr lang="en-IE" sz="1800" i="1" dirty="0"/>
              </a:p>
              <a:p>
                <a:pPr eaLnBrk="1" hangingPunct="1"/>
                <a:r>
                  <a:rPr lang="en-IE" sz="1800" b="1" dirty="0" smtClean="0"/>
                  <a:t>Failed to calculate</a:t>
                </a:r>
                <a:endParaRPr lang="en-IE" sz="1800" b="1" dirty="0"/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No estimate of cosmic radius in 1917 paper</a:t>
                </a:r>
              </a:p>
              <a:p>
                <a:pPr eaLnBrk="1" hangingPunct="1"/>
                <a:endParaRPr lang="en-IE" sz="1800" b="1" dirty="0" smtClean="0"/>
              </a:p>
              <a:p>
                <a:pPr eaLnBrk="1" hangingPunct="1"/>
                <a:r>
                  <a:rPr lang="en-IE" sz="1800" b="1" dirty="0" smtClean="0"/>
                  <a:t>Calculation in correspondence!</a:t>
                </a:r>
              </a:p>
              <a:p>
                <a:pPr marL="0" indent="0" eaLnBrk="1" hangingPunct="1">
                  <a:buNone/>
                </a:pPr>
                <a:r>
                  <a:rPr lang="en-IE" sz="1800" dirty="0"/>
                  <a:t> </a:t>
                </a:r>
                <a:r>
                  <a:rPr lang="en-IE" sz="1800" dirty="0" smtClean="0"/>
                  <a:t>     </a:t>
                </a:r>
                <a:r>
                  <a:rPr lang="en-IE" sz="1800" i="1" dirty="0" smtClean="0"/>
                  <a:t>Takes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IE" sz="1800" i="1" dirty="0"/>
                  <a:t> = 10</a:t>
                </a:r>
                <a:r>
                  <a:rPr lang="en-IE" sz="1800" i="1" baseline="30000" dirty="0"/>
                  <a:t>-22</a:t>
                </a:r>
                <a:r>
                  <a:rPr lang="en-IE" sz="1800" i="1" dirty="0"/>
                  <a:t> g/cm</a:t>
                </a:r>
                <a:r>
                  <a:rPr lang="en-IE" sz="1800" i="1" baseline="30000" dirty="0"/>
                  <a:t>3  </a:t>
                </a:r>
                <a:r>
                  <a:rPr lang="en-IE" sz="1800" i="1" dirty="0"/>
                  <a:t>→   R = 10</a:t>
                </a:r>
                <a:r>
                  <a:rPr lang="en-IE" sz="1800" i="1" baseline="30000" dirty="0"/>
                  <a:t>7</a:t>
                </a:r>
                <a:r>
                  <a:rPr lang="en-IE" sz="1800" i="1" dirty="0"/>
                  <a:t> light-years 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Compares unfavourably with 10</a:t>
                </a:r>
                <a:r>
                  <a:rPr lang="en-IE" sz="1800" i="1" baseline="30000" dirty="0"/>
                  <a:t>4</a:t>
                </a:r>
                <a:r>
                  <a:rPr lang="en-IE" sz="1800" i="1" dirty="0"/>
                  <a:t> light-years  (astronomy)</a:t>
                </a:r>
              </a:p>
              <a:p>
                <a:pPr eaLnBrk="1" hangingPunct="1"/>
                <a:endParaRPr lang="en-IE" sz="1800" b="1" dirty="0" smtClean="0"/>
              </a:p>
              <a:p>
                <a:pPr eaLnBrk="1" hangingPunct="1"/>
                <a:r>
                  <a:rPr lang="en-IE" sz="1800" b="1" dirty="0" smtClean="0"/>
                  <a:t>Solution to paradox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Density of MW </a:t>
                </a:r>
                <a:r>
                  <a:rPr lang="en-GB" sz="1800" dirty="0" smtClean="0"/>
                  <a:t>≠  </a:t>
                </a:r>
                <a:r>
                  <a:rPr lang="en-IE" sz="1800" i="1" dirty="0" smtClean="0"/>
                  <a:t>density of cosmos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Challenge for astronomers!</a:t>
                </a:r>
                <a:endParaRPr lang="en-IE" sz="1800" i="1" dirty="0"/>
              </a:p>
              <a:p>
                <a:pPr eaLnBrk="1" hangingPunct="1"/>
                <a:endParaRPr lang="en-IE" sz="1800" b="1" dirty="0" smtClean="0"/>
              </a:p>
              <a:p>
                <a:pPr eaLnBrk="1" hangingPunct="1"/>
                <a:endParaRPr lang="en-IE" sz="1800" i="1" dirty="0"/>
              </a:p>
            </p:txBody>
          </p:sp>
        </mc:Choice>
        <mc:Fallback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1484784"/>
                <a:ext cx="6569586" cy="5373216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/>
          <p:nvPr/>
        </p:nvPicPr>
        <p:blipFill rotWithShape="1">
          <a:blip r:embed="rId4"/>
          <a:srcRect l="35842" t="47280" r="44387" b="41156"/>
          <a:stretch/>
        </p:blipFill>
        <p:spPr bwMode="auto">
          <a:xfrm>
            <a:off x="4504942" y="2455136"/>
            <a:ext cx="1635065" cy="6783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5"/>
          <a:srcRect l="26191" t="22927" r="30866" b="25074"/>
          <a:stretch/>
        </p:blipFill>
        <p:spPr bwMode="auto">
          <a:xfrm>
            <a:off x="6122867" y="1498188"/>
            <a:ext cx="2736304" cy="26440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6"/>
          <a:srcRect l="32950" t="9949" r="45771" b="48050"/>
          <a:stretch/>
        </p:blipFill>
        <p:spPr bwMode="auto">
          <a:xfrm>
            <a:off x="6532314" y="4383095"/>
            <a:ext cx="2216150" cy="2444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977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59632" y="548680"/>
            <a:ext cx="7344816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600" dirty="0" smtClean="0"/>
              <a:t>On t</a:t>
            </a:r>
            <a:r>
              <a:rPr lang="en-IE" sz="3600" dirty="0" smtClean="0"/>
              <a:t>he </a:t>
            </a:r>
            <a:r>
              <a:rPr lang="en-IE" sz="3600" dirty="0" smtClean="0"/>
              <a:t>stability of the Einstein World 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6569586" cy="5373216"/>
          </a:xfrm>
        </p:spPr>
        <p:txBody>
          <a:bodyPr/>
          <a:lstStyle/>
          <a:p>
            <a:pPr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2000" b="1" dirty="0" smtClean="0"/>
              <a:t>How does cosmic consta</a:t>
            </a:r>
            <a:r>
              <a:rPr lang="en-IE" sz="2000" b="1" dirty="0"/>
              <a:t>n</a:t>
            </a:r>
            <a:r>
              <a:rPr lang="en-IE" sz="2000" b="1" dirty="0" smtClean="0"/>
              <a:t>t term work?</a:t>
            </a:r>
          </a:p>
          <a:p>
            <a:pPr marL="0" indent="0" eaLnBrk="1" hangingPunct="1">
              <a:buNone/>
            </a:pPr>
            <a:r>
              <a:rPr lang="en-IE" sz="1800" b="1" dirty="0" smtClean="0"/>
              <a:t>      </a:t>
            </a:r>
            <a:r>
              <a:rPr lang="en-IE" sz="1800" i="1" dirty="0" smtClean="0"/>
              <a:t>Assume uniform distribution of matter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  </a:t>
            </a:r>
            <a:endParaRPr lang="en-IE" sz="1800" b="1" dirty="0" smtClean="0"/>
          </a:p>
          <a:p>
            <a:pPr eaLnBrk="1" hangingPunct="1"/>
            <a:r>
              <a:rPr lang="en-IE" sz="2000" b="1" dirty="0" smtClean="0"/>
              <a:t>Perturbation</a:t>
            </a:r>
            <a:endParaRPr lang="en-IE" sz="2000" b="1" dirty="0"/>
          </a:p>
          <a:p>
            <a:pPr marL="0" indent="0" eaLnBrk="1" hangingPunct="1">
              <a:buNone/>
            </a:pPr>
            <a:r>
              <a:rPr lang="en-IE" sz="1800" b="1" dirty="0"/>
              <a:t> </a:t>
            </a:r>
            <a:r>
              <a:rPr lang="en-IE" sz="1800" b="1" dirty="0" smtClean="0"/>
              <a:t>     </a:t>
            </a:r>
            <a:r>
              <a:rPr lang="en-IE" sz="1800" i="1" dirty="0" smtClean="0"/>
              <a:t>What happens if the density of matter varies slightly?</a:t>
            </a:r>
          </a:p>
          <a:p>
            <a:pPr eaLnBrk="1" hangingPunct="1"/>
            <a:endParaRPr lang="en-IE" sz="1800" i="1" dirty="0"/>
          </a:p>
          <a:p>
            <a:pPr eaLnBrk="1" hangingPunct="1"/>
            <a:r>
              <a:rPr lang="en-IE" sz="1800" b="1" dirty="0" smtClean="0"/>
              <a:t>Failed to </a:t>
            </a:r>
            <a:r>
              <a:rPr lang="en-IE" sz="1800" b="1" dirty="0" smtClean="0"/>
              <a:t>consider</a:t>
            </a:r>
            <a:endParaRPr lang="en-IE" sz="1800" b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No mention of issue in 1917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No mention of issue </a:t>
            </a:r>
            <a:r>
              <a:rPr lang="en-IE" sz="1800" i="1" dirty="0" smtClean="0"/>
              <a:t>for many years</a:t>
            </a:r>
            <a:endParaRPr lang="en-IE" sz="1800" i="1" dirty="0" smtClean="0"/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1800" b="1" dirty="0" smtClean="0"/>
              <a:t> </a:t>
            </a:r>
            <a:r>
              <a:rPr lang="en-IE" sz="2000" b="1" dirty="0" err="1" smtClean="0"/>
              <a:t>Lema</a:t>
            </a:r>
            <a:r>
              <a:rPr lang="en-IE" sz="2000" b="1" dirty="0" err="1" smtClean="0">
                <a:cs typeface="Lao UI"/>
              </a:rPr>
              <a:t>î</a:t>
            </a:r>
            <a:r>
              <a:rPr lang="en-IE" sz="2000" b="1" dirty="0" err="1" smtClean="0"/>
              <a:t>tre</a:t>
            </a:r>
            <a:r>
              <a:rPr lang="en-IE" sz="1800" i="1" dirty="0" smtClean="0"/>
              <a:t> </a:t>
            </a:r>
            <a:r>
              <a:rPr lang="en-IE" sz="1800" b="1" dirty="0" smtClean="0"/>
              <a:t>(1927)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Cosmos expanding from Einstein World</a:t>
            </a:r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1800" b="1" dirty="0" smtClean="0"/>
              <a:t>Eddington (1930)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Einstein World unstable</a:t>
            </a:r>
            <a:endParaRPr lang="en-IE" sz="1800" dirty="0"/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endParaRPr lang="en-IE" sz="1800" i="1" dirty="0"/>
          </a:p>
        </p:txBody>
      </p:sp>
      <p:pic>
        <p:nvPicPr>
          <p:cNvPr id="8" name="Picture 7"/>
          <p:cNvPicPr/>
          <p:nvPr/>
        </p:nvPicPr>
        <p:blipFill rotWithShape="1">
          <a:blip r:embed="rId3"/>
          <a:srcRect l="35842" t="47280" r="44387" b="41156"/>
          <a:stretch/>
        </p:blipFill>
        <p:spPr bwMode="auto">
          <a:xfrm>
            <a:off x="6569586" y="1947783"/>
            <a:ext cx="1872208" cy="822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21272" t="19619" r="30201" b="7110"/>
          <a:stretch/>
        </p:blipFill>
        <p:spPr bwMode="auto">
          <a:xfrm>
            <a:off x="6039161" y="3645024"/>
            <a:ext cx="2933058" cy="30761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394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636419"/>
            <a:ext cx="8208912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III</a:t>
            </a:r>
            <a:r>
              <a:rPr lang="en-IE" sz="3600" dirty="0" smtClean="0"/>
              <a:t>     Einstein and alternate cosmologies</a:t>
            </a:r>
            <a:endParaRPr lang="en-US" sz="36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1484784"/>
                <a:ext cx="6569586" cy="5117139"/>
              </a:xfrm>
            </p:spPr>
            <p:txBody>
              <a:bodyPr/>
              <a:lstStyle/>
              <a:p>
                <a:pPr eaLnBrk="1" hangingPunct="1">
                  <a:buNone/>
                </a:pPr>
                <a:endParaRPr lang="en-IE" sz="1800" i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An empty </a:t>
                </a:r>
                <a:r>
                  <a:rPr lang="en-IE" sz="2000" b="1" dirty="0"/>
                  <a:t>universe </a:t>
                </a:r>
                <a:r>
                  <a:rPr lang="en-IE" sz="2000" b="1" dirty="0" smtClean="0"/>
                  <a:t>(de </a:t>
                </a:r>
                <a:r>
                  <a:rPr lang="en-IE" sz="2000" b="1" dirty="0"/>
                  <a:t>Sitter, 1917) </a:t>
                </a:r>
                <a:endParaRPr lang="en-IE" sz="2000" b="1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b="1" i="1" dirty="0"/>
                  <a:t> </a:t>
                </a:r>
                <a:r>
                  <a:rPr lang="en-IE" sz="1800" b="1" i="1" dirty="0" smtClean="0"/>
                  <a:t>     </a:t>
                </a:r>
                <a:r>
                  <a:rPr lang="en-IE" sz="1800" i="1" dirty="0" smtClean="0"/>
                  <a:t>Alternative </a:t>
                </a:r>
                <a:r>
                  <a:rPr lang="en-IE" sz="1800" i="1" dirty="0" smtClean="0"/>
                  <a:t>cosmic solution for the GFE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</a:t>
                </a:r>
                <a:r>
                  <a:rPr lang="en-IE" sz="1800" i="1" dirty="0" smtClean="0"/>
                  <a:t>Closed </a:t>
                </a:r>
                <a:r>
                  <a:rPr lang="en-IE" sz="1800" i="1" dirty="0" smtClean="0"/>
                  <a:t>curvature of space-time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  </a:t>
                </a:r>
                <a:endParaRPr lang="en-IE" sz="1800" b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2000" b="1" dirty="0" smtClean="0"/>
                  <a:t>Solution B</a:t>
                </a:r>
                <a:endParaRPr lang="en-IE" sz="2000" b="1" dirty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b="1" dirty="0"/>
                  <a:t> </a:t>
                </a:r>
                <a:r>
                  <a:rPr lang="en-IE" sz="1800" b="1" dirty="0" smtClean="0"/>
                  <a:t>     </a:t>
                </a:r>
                <a:r>
                  <a:rPr lang="en-IE" sz="1800" i="1" dirty="0"/>
                  <a:t>Curvature of space determined by cosmic constant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Solution </a:t>
                </a:r>
                <a:r>
                  <a:rPr lang="en-IE" sz="1800" i="1" dirty="0" smtClean="0"/>
                  <a:t>enabled by cosmic </a:t>
                </a:r>
                <a:r>
                  <a:rPr lang="en-IE" sz="1800" i="1" dirty="0"/>
                  <a:t>constant </a:t>
                </a:r>
                <a:endParaRPr lang="en-IE" sz="1800" i="1" dirty="0" smtClean="0"/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</a:t>
                </a:r>
                <a:r>
                  <a:rPr lang="en-IE" sz="1800" i="1" dirty="0" smtClean="0"/>
                  <a:t>    </a:t>
                </a:r>
                <a:endParaRPr lang="en-IE" sz="1800" i="1" dirty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1800" b="1" dirty="0" smtClean="0"/>
                  <a:t>Einstein’s reaction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 smtClean="0"/>
                  <a:t>      Dismay; unrealistic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Conflict with Mach’s principle </a:t>
                </a:r>
                <a:r>
                  <a:rPr lang="en-IE" sz="1800" i="1" dirty="0" smtClean="0"/>
                  <a:t> (doubts about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𝜆</m:t>
                    </m:r>
                    <m:r>
                      <a:rPr lang="en-GB" sz="1800" b="0" i="1" smtClean="0">
                        <a:latin typeface="Cambria Math"/>
                      </a:rPr>
                      <m:t>?)</m:t>
                    </m:r>
                  </m:oMath>
                </a14:m>
                <a:endParaRPr lang="en-IE" sz="1800" i="1" dirty="0"/>
              </a:p>
              <a:p>
                <a:pPr eaLnBrk="1" hangingPunct="1"/>
                <a:endParaRPr lang="en-IE" sz="1800" b="1" dirty="0" smtClean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IE" sz="1800" b="1" dirty="0" smtClean="0"/>
                  <a:t>Interest from astronomers </a:t>
                </a:r>
                <a:endParaRPr lang="en-IE" sz="1800" b="1" dirty="0"/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/>
                  <a:t>     </a:t>
                </a:r>
                <a:r>
                  <a:rPr lang="en-IE" sz="1800" i="1" dirty="0" smtClean="0"/>
                  <a:t>‘de Sitter effect’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</a:t>
                </a:r>
                <a:r>
                  <a:rPr lang="en-IE" sz="1800" i="1" dirty="0" smtClean="0"/>
                  <a:t>Chimed </a:t>
                </a:r>
                <a:r>
                  <a:rPr lang="en-IE" sz="1800" i="1" dirty="0"/>
                  <a:t>with </a:t>
                </a:r>
                <a:r>
                  <a:rPr lang="en-IE" sz="1800" i="1" dirty="0" err="1" smtClean="0"/>
                  <a:t>Slipher’s</a:t>
                </a:r>
                <a:r>
                  <a:rPr lang="en-IE" sz="1800" i="1" dirty="0" smtClean="0"/>
                  <a:t> observations of the spiral nebulae </a:t>
                </a:r>
                <a:endParaRPr lang="en-IE" sz="1800" b="1" dirty="0" smtClean="0"/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   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endParaRPr lang="en-IE" sz="1800" i="1" dirty="0" smtClean="0"/>
              </a:p>
              <a:p>
                <a:pPr eaLnBrk="1" hangingPunct="1"/>
                <a:endParaRPr lang="en-IE" sz="1800" i="1" dirty="0"/>
              </a:p>
            </p:txBody>
          </p:sp>
        </mc:Choice>
        <mc:Fallback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1484784"/>
                <a:ext cx="6569586" cy="5117139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8898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186" y="1498226"/>
            <a:ext cx="1232642" cy="16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34833" t="60745" r="38045" b="30983"/>
          <a:stretch/>
        </p:blipFill>
        <p:spPr bwMode="auto">
          <a:xfrm>
            <a:off x="4640334" y="1768117"/>
            <a:ext cx="2780073" cy="6584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/>
          <a:srcRect l="40683" t="74454" r="42034" b="13964"/>
          <a:stretch/>
        </p:blipFill>
        <p:spPr bwMode="auto">
          <a:xfrm>
            <a:off x="5024082" y="2557412"/>
            <a:ext cx="2012576" cy="586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85507" y="3234561"/>
            <a:ext cx="170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dirty="0" smtClean="0"/>
              <a:t>Willem de Sitter</a:t>
            </a:r>
            <a:endParaRPr lang="en-IE" sz="1800" i="1" dirty="0"/>
          </a:p>
        </p:txBody>
      </p:sp>
      <p:pic>
        <p:nvPicPr>
          <p:cNvPr id="11" name="Picture 10"/>
          <p:cNvPicPr/>
          <p:nvPr/>
        </p:nvPicPr>
        <p:blipFill rotWithShape="1">
          <a:blip r:embed="rId7"/>
          <a:srcRect l="21522" t="25355" r="28900" b="19882"/>
          <a:stretch/>
        </p:blipFill>
        <p:spPr bwMode="auto">
          <a:xfrm>
            <a:off x="6098540" y="3761894"/>
            <a:ext cx="2988458" cy="3051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02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899592" y="591941"/>
            <a:ext cx="7812360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The Einstein-</a:t>
            </a:r>
            <a:r>
              <a:rPr lang="en-IE" sz="3200" dirty="0" err="1" smtClean="0"/>
              <a:t>deSitter</a:t>
            </a:r>
            <a:r>
              <a:rPr lang="en-IE" sz="3200" dirty="0" smtClean="0"/>
              <a:t>-Weyl-Klein debate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81519" y="1844824"/>
            <a:ext cx="6569586" cy="5445224"/>
          </a:xfrm>
        </p:spPr>
        <p:txBody>
          <a:bodyPr/>
          <a:lstStyle/>
          <a:p>
            <a:pPr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1800" b="1" dirty="0"/>
              <a:t>d</a:t>
            </a:r>
            <a:r>
              <a:rPr lang="en-IE" sz="1800" b="1" dirty="0" smtClean="0"/>
              <a:t>e Sitter solution disliked by Einstein</a:t>
            </a:r>
          </a:p>
          <a:p>
            <a:pPr marL="0" indent="0" eaLnBrk="1" hangingPunct="1">
              <a:buNone/>
            </a:pPr>
            <a:r>
              <a:rPr lang="en-IE" sz="1800" b="1" dirty="0" smtClean="0"/>
              <a:t>      </a:t>
            </a:r>
            <a:r>
              <a:rPr lang="en-IE" sz="1800" i="1" dirty="0"/>
              <a:t>Conflict with Mach’s principle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Problems with singularities? (1918)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Lack of singularity conceded (non-static case)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Considered unrealistic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endParaRPr lang="en-IE" sz="1800" i="1" dirty="0"/>
          </a:p>
          <a:p>
            <a:pPr eaLnBrk="1" hangingPunct="1"/>
            <a:r>
              <a:rPr lang="en-IE" sz="1800" b="1" dirty="0" smtClean="0"/>
              <a:t>Arguing past each other?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Not </a:t>
            </a:r>
            <a:r>
              <a:rPr lang="en-IE" sz="1800" i="1" dirty="0" err="1" smtClean="0"/>
              <a:t>Machian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 Not </a:t>
            </a:r>
            <a:r>
              <a:rPr lang="en-IE" sz="1800" i="1" dirty="0"/>
              <a:t>static </a:t>
            </a:r>
            <a:r>
              <a:rPr lang="en-IE" sz="1800" i="1" dirty="0" smtClean="0"/>
              <a:t>?</a:t>
            </a:r>
          </a:p>
          <a:p>
            <a:pPr marL="0" indent="0" eaLnBrk="1" hangingPunct="1">
              <a:buNone/>
            </a:pPr>
            <a:endParaRPr lang="en-IE" sz="1800" b="1" dirty="0"/>
          </a:p>
          <a:p>
            <a:pPr eaLnBrk="1" hangingPunct="1"/>
            <a:r>
              <a:rPr lang="en-IE" sz="1800" b="1" dirty="0" smtClean="0"/>
              <a:t>A second </a:t>
            </a:r>
            <a:r>
              <a:rPr lang="en-IE" sz="1800" b="1" dirty="0" smtClean="0"/>
              <a:t> </a:t>
            </a:r>
            <a:r>
              <a:rPr lang="en-IE" sz="1800" b="1" dirty="0"/>
              <a:t>de Sitter </a:t>
            </a:r>
            <a:r>
              <a:rPr lang="en-IE" sz="1800" b="1" dirty="0" smtClean="0"/>
              <a:t>confusion</a:t>
            </a:r>
            <a:endParaRPr lang="en-IE" sz="1800" b="1" dirty="0"/>
          </a:p>
          <a:p>
            <a:pPr marL="0" indent="0" eaLnBrk="1" hangingPunct="1">
              <a:buNone/>
            </a:pPr>
            <a:r>
              <a:rPr lang="en-IE" sz="1800" i="1" dirty="0"/>
              <a:t>     </a:t>
            </a:r>
            <a:r>
              <a:rPr lang="en-IE" sz="1800" i="1" dirty="0" smtClean="0"/>
              <a:t> Weyl, </a:t>
            </a:r>
            <a:r>
              <a:rPr lang="en-IE" sz="1800" i="1" dirty="0" err="1"/>
              <a:t>Lanczos</a:t>
            </a:r>
            <a:r>
              <a:rPr lang="en-IE" sz="1800" i="1" dirty="0"/>
              <a:t>, Klein, </a:t>
            </a:r>
            <a:r>
              <a:rPr lang="en-IE" sz="1800" i="1" dirty="0" err="1" smtClean="0"/>
              <a:t>Lema</a:t>
            </a:r>
            <a:r>
              <a:rPr lang="en-IE" sz="1800" i="1" dirty="0" err="1" smtClean="0">
                <a:cs typeface="Lao UI"/>
              </a:rPr>
              <a:t>î</a:t>
            </a:r>
            <a:r>
              <a:rPr lang="en-IE" sz="1800" i="1" dirty="0" err="1" smtClean="0"/>
              <a:t>tre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Static </a:t>
            </a:r>
            <a:r>
              <a:rPr lang="en-IE" sz="1800" i="1" dirty="0"/>
              <a:t>or non-static - a matter of co-ordinates?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endParaRPr lang="en-IE" sz="1800" i="1" dirty="0"/>
          </a:p>
        </p:txBody>
      </p:sp>
      <p:pic>
        <p:nvPicPr>
          <p:cNvPr id="208898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189" y="1584504"/>
            <a:ext cx="1127685" cy="158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12713" t="22946" r="23721" b="8630"/>
          <a:stretch/>
        </p:blipFill>
        <p:spPr bwMode="auto">
          <a:xfrm>
            <a:off x="6453013" y="3449729"/>
            <a:ext cx="2619751" cy="3379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347864" y="3630456"/>
                <a:ext cx="1658467" cy="5534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6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E" sz="1600" i="1" smtClean="0">
                          <a:latin typeface="Cambria Math" panose="02040503050406030204" pitchFamily="18" charset="0"/>
                        </a:rPr>
                        <m:t>=0:  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IE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 3</m:t>
                          </m:r>
                        </m:num>
                        <m:den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E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IE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E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630456"/>
                <a:ext cx="1658467" cy="55348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064" y="1611084"/>
            <a:ext cx="1152128" cy="158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67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22733" y="491716"/>
            <a:ext cx="5741555" cy="834008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          Einstein </a:t>
            </a:r>
            <a:r>
              <a:rPr lang="en-IE" sz="3200" i="1" dirty="0" smtClean="0"/>
              <a:t>vs</a:t>
            </a:r>
            <a:r>
              <a:rPr lang="en-IE" sz="3200" dirty="0" smtClean="0"/>
              <a:t> Friedman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72816"/>
            <a:ext cx="7266493" cy="4464496"/>
          </a:xfrm>
        </p:spPr>
        <p:txBody>
          <a:bodyPr/>
          <a:lstStyle/>
          <a:p>
            <a:pPr eaLnBrk="1" hangingPunct="1"/>
            <a:r>
              <a:rPr lang="en-IE" sz="2000" b="1" dirty="0" smtClean="0"/>
              <a:t>Alexander Friedman (1922)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Allow </a:t>
            </a:r>
            <a:r>
              <a:rPr lang="en-IE" sz="1800" i="1" dirty="0"/>
              <a:t>t</a:t>
            </a:r>
            <a:r>
              <a:rPr lang="en-IE" sz="1800" i="1" dirty="0" smtClean="0"/>
              <a:t>ime-varying solutions for the cosmos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Expanding or contracting universe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1800" b="1" dirty="0" smtClean="0"/>
          </a:p>
          <a:p>
            <a:pPr eaLnBrk="1" hangingPunct="1"/>
            <a:r>
              <a:rPr lang="en-IE" sz="2000" b="1" dirty="0" smtClean="0"/>
              <a:t>Evolving universe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Time-varying </a:t>
            </a:r>
            <a:r>
              <a:rPr lang="en-IE" sz="1800" i="1" dirty="0" smtClean="0"/>
              <a:t>density </a:t>
            </a:r>
            <a:r>
              <a:rPr lang="en-IE" sz="1800" i="1" dirty="0"/>
              <a:t>of matter 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Positive </a:t>
            </a:r>
            <a:r>
              <a:rPr lang="en-IE" sz="1800" i="1" dirty="0"/>
              <a:t>or negative </a:t>
            </a:r>
            <a:r>
              <a:rPr lang="en-IE" sz="1800" i="1" dirty="0" smtClean="0"/>
              <a:t>spatial curvature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dirty="0" smtClean="0"/>
              <a:t>      </a:t>
            </a:r>
            <a:r>
              <a:rPr lang="en-IE" sz="1800" i="1" dirty="0" smtClean="0"/>
              <a:t>Depends </a:t>
            </a:r>
            <a:r>
              <a:rPr lang="en-IE" sz="1800" i="1" dirty="0"/>
              <a:t>on matter </a:t>
            </a:r>
            <a:r>
              <a:rPr lang="en-IE" sz="1800" i="1" dirty="0">
                <a:cs typeface="Times New Roman" pitchFamily="18" charset="0"/>
              </a:rPr>
              <a:t>Ω =d/d</a:t>
            </a:r>
            <a:r>
              <a:rPr lang="en-IE" sz="1800" i="1" baseline="-30000" dirty="0">
                <a:cs typeface="Times New Roman" pitchFamily="18" charset="0"/>
              </a:rPr>
              <a:t>c</a:t>
            </a:r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Einstein’s reaction</a:t>
            </a:r>
            <a:endParaRPr lang="en-IE" sz="2000" i="1" dirty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Declared solution invalid </a:t>
            </a:r>
            <a:r>
              <a:rPr lang="en-IE" sz="1800" i="1" dirty="0" smtClean="0"/>
              <a:t> (1922)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Retracted one year later (1923)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Hypothetical </a:t>
            </a:r>
            <a:r>
              <a:rPr lang="en-IE" sz="1800" i="1" dirty="0"/>
              <a:t>(unrealistic</a:t>
            </a:r>
            <a:r>
              <a:rPr lang="en-IE" sz="1800" i="1" dirty="0" smtClean="0"/>
              <a:t>) solution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</a:t>
            </a:r>
            <a:r>
              <a:rPr lang="en-IE" sz="1800" i="1" dirty="0" smtClean="0"/>
              <a:t>   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endParaRPr lang="en-IE" sz="1800" i="1" dirty="0"/>
          </a:p>
          <a:p>
            <a:pPr eaLnBrk="1" hangingPunct="1"/>
            <a:endParaRPr lang="en-IE" sz="2000" b="1" dirty="0" smtClean="0"/>
          </a:p>
          <a:p>
            <a:pPr marL="0" indent="0" eaLnBrk="1" hangingPunct="1">
              <a:buNone/>
            </a:pPr>
            <a:r>
              <a:rPr lang="en-US" sz="2000" i="1" dirty="0" smtClean="0"/>
              <a:t>                             </a:t>
            </a:r>
            <a:r>
              <a:rPr lang="en-IE" sz="1800" i="1" dirty="0" smtClean="0"/>
              <a:t>        </a:t>
            </a:r>
            <a:endParaRPr lang="en-IE" sz="2000" b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i="1" strike="sngStrike" dirty="0" smtClean="0"/>
          </a:p>
        </p:txBody>
      </p:sp>
      <p:pic>
        <p:nvPicPr>
          <p:cNvPr id="149508" name="Picture 4" descr="http://ts4.mm.bing.net/images/thumbnail.aspx?q=4659069557014735&amp;id=5b23e93350a710efc5ad75a46fdf7ca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68548" y="260649"/>
            <a:ext cx="1117923" cy="165618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66493" y="2200886"/>
            <a:ext cx="1914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Alexander Friedman</a:t>
            </a:r>
          </a:p>
          <a:p>
            <a:r>
              <a:rPr lang="en-US" sz="1600" i="1" dirty="0" smtClean="0"/>
              <a:t>      (1888 -1925)</a:t>
            </a:r>
            <a:endParaRPr lang="en-US" sz="1600" i="1" dirty="0"/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36918" t="34146" r="37971" b="55211"/>
          <a:stretch/>
        </p:blipFill>
        <p:spPr bwMode="auto">
          <a:xfrm>
            <a:off x="5372254" y="2736290"/>
            <a:ext cx="1760237" cy="6585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/>
          <a:srcRect l="36918" t="48780" r="37971" b="38803"/>
          <a:stretch/>
        </p:blipFill>
        <p:spPr bwMode="auto">
          <a:xfrm>
            <a:off x="5344520" y="1854787"/>
            <a:ext cx="1791168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442501"/>
            <a:ext cx="487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dirty="0"/>
              <a:t>“</a:t>
            </a:r>
            <a:r>
              <a:rPr lang="en-IE" sz="1800" i="1" strike="sngStrike" dirty="0"/>
              <a:t>To this a physical reality can hardly be ascribed</a:t>
            </a:r>
            <a:r>
              <a:rPr lang="en-IE" sz="1800" i="1" dirty="0" smtClean="0"/>
              <a:t>”</a:t>
            </a:r>
            <a:endParaRPr lang="en-IE" sz="1800" i="1" dirty="0"/>
          </a:p>
        </p:txBody>
      </p:sp>
      <p:pic>
        <p:nvPicPr>
          <p:cNvPr id="10" name="Picture 9" descr="https://delorian64.files.wordpress.com/2016/04/d792d795d798d7a4d7a8d795d799d7a0d793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7" r="55140" b="10053"/>
          <a:stretch/>
        </p:blipFill>
        <p:spPr bwMode="auto">
          <a:xfrm>
            <a:off x="6403377" y="3674839"/>
            <a:ext cx="2734099" cy="29523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93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12368" y="476672"/>
            <a:ext cx="6317619" cy="834008"/>
          </a:xfrm>
        </p:spPr>
        <p:txBody>
          <a:bodyPr/>
          <a:lstStyle/>
          <a:p>
            <a:pPr eaLnBrk="1" hangingPunct="1"/>
            <a:r>
              <a:rPr lang="en-IE" sz="3200" dirty="0"/>
              <a:t>  </a:t>
            </a:r>
            <a:r>
              <a:rPr lang="en-IE" sz="3200" dirty="0" smtClean="0"/>
              <a:t>   Einstein </a:t>
            </a:r>
            <a:r>
              <a:rPr lang="en-IE" sz="3200" i="1" dirty="0" smtClean="0"/>
              <a:t>vs</a:t>
            </a:r>
            <a:r>
              <a:rPr lang="en-IE" sz="3200" dirty="0" smtClean="0"/>
              <a:t> </a:t>
            </a:r>
            <a:r>
              <a:rPr lang="en-IE" sz="3200" dirty="0" err="1" smtClean="0"/>
              <a:t>Lemaître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485222"/>
            <a:ext cx="7266493" cy="507827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IE" sz="1800" i="1" dirty="0" smtClean="0"/>
              <a:t>    </a:t>
            </a:r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Georges </a:t>
            </a:r>
            <a:r>
              <a:rPr lang="en-IE" sz="2000" b="1" dirty="0" err="1" smtClean="0"/>
              <a:t>Lemaître</a:t>
            </a:r>
            <a:r>
              <a:rPr lang="en-IE" sz="2000" b="1" dirty="0" smtClean="0"/>
              <a:t> </a:t>
            </a:r>
            <a:r>
              <a:rPr lang="en-IE" sz="2000" b="1" dirty="0"/>
              <a:t>(1927</a:t>
            </a:r>
            <a:r>
              <a:rPr lang="en-IE" sz="2000" b="1" dirty="0" smtClean="0"/>
              <a:t>)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Allow </a:t>
            </a:r>
            <a:r>
              <a:rPr lang="en-IE" sz="1800" i="1" dirty="0"/>
              <a:t>time-varying </a:t>
            </a:r>
            <a:r>
              <a:rPr lang="en-IE" sz="1800" i="1" dirty="0" smtClean="0"/>
              <a:t>solutions (expansion)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Retain cosmic constant</a:t>
            </a:r>
          </a:p>
          <a:p>
            <a:pPr marL="0" indent="0" eaLnBrk="1" hangingPunct="1">
              <a:buNone/>
            </a:pPr>
            <a:endParaRPr lang="en-IE" sz="2000" b="1" dirty="0" smtClean="0"/>
          </a:p>
          <a:p>
            <a:pPr eaLnBrk="1" hangingPunct="1"/>
            <a:r>
              <a:rPr lang="en-IE" sz="2000" b="1" dirty="0" smtClean="0"/>
              <a:t>Inspired by astronomical observation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Redshifts of the nebulae (</a:t>
            </a:r>
            <a:r>
              <a:rPr lang="en-IE" sz="1800" i="1" dirty="0" err="1" smtClean="0"/>
              <a:t>Slipher</a:t>
            </a:r>
            <a:r>
              <a:rPr lang="en-IE" sz="1800" i="1" dirty="0" smtClean="0"/>
              <a:t>)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Extra-galactic nature of the nebulae (Hubble)</a:t>
            </a:r>
          </a:p>
          <a:p>
            <a:pPr eaLnBrk="1" hangingPunct="1"/>
            <a:endParaRPr lang="en-IE" sz="2000" b="1" i="1" dirty="0"/>
          </a:p>
          <a:p>
            <a:pPr eaLnBrk="1" hangingPunct="1">
              <a:spcBef>
                <a:spcPts val="0"/>
              </a:spcBef>
            </a:pPr>
            <a:r>
              <a:rPr lang="en-IE" sz="2000" b="1" dirty="0"/>
              <a:t>Expansion from static Einstein World </a:t>
            </a:r>
            <a:endParaRPr lang="en-IE" sz="2000" b="1" dirty="0" smtClean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 smtClean="0"/>
              <a:t>      Instability (implicit)</a:t>
            </a:r>
          </a:p>
          <a:p>
            <a:pPr eaLnBrk="1" hangingPunct="1"/>
            <a:endParaRPr lang="en-IE" sz="2000" i="1" dirty="0" smtClean="0"/>
          </a:p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Einstein’s reaction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Expanding models “abominable” (conversation)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2000" b="1" i="1" dirty="0" smtClean="0"/>
          </a:p>
          <a:p>
            <a:pPr marL="0" indent="0" eaLnBrk="1" hangingPunct="1">
              <a:buNone/>
            </a:pPr>
            <a:endParaRPr lang="en-IE" sz="2000" i="1" dirty="0" smtClean="0"/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endParaRPr lang="en-IE" sz="2000" b="1" dirty="0" smtClean="0"/>
          </a:p>
          <a:p>
            <a:pPr marL="0" indent="0" eaLnBrk="1" hangingPunct="1">
              <a:buNone/>
            </a:pPr>
            <a:r>
              <a:rPr lang="en-US" sz="2000" i="1" dirty="0" smtClean="0"/>
              <a:t>                             </a:t>
            </a:r>
            <a:r>
              <a:rPr lang="en-IE" sz="1800" i="1" dirty="0" smtClean="0"/>
              <a:t>        </a:t>
            </a:r>
            <a:endParaRPr lang="en-IE" sz="2000" b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1800" i="1" strike="sngStrike" dirty="0" smtClean="0"/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36918" t="34146" r="37971" b="55211"/>
          <a:stretch/>
        </p:blipFill>
        <p:spPr bwMode="auto">
          <a:xfrm>
            <a:off x="5506255" y="2780928"/>
            <a:ext cx="1760237" cy="6585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/>
          <a:srcRect l="36918" t="48780" r="37971" b="38803"/>
          <a:stretch/>
        </p:blipFill>
        <p:spPr bwMode="auto">
          <a:xfrm>
            <a:off x="5475324" y="1916832"/>
            <a:ext cx="1791168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879595569"/>
              </p:ext>
            </p:extLst>
          </p:nvPr>
        </p:nvGraphicFramePr>
        <p:xfrm>
          <a:off x="7571303" y="436637"/>
          <a:ext cx="1503362" cy="220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93" name="Photo Editor Photo" r:id="rId5" imgW="13076190" imgH="19133333" progId="">
                  <p:embed/>
                </p:oleObj>
              </mc:Choice>
              <mc:Fallback>
                <p:oleObj name="Photo Editor Photo" r:id="rId5" imgW="13076190" imgH="1913333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1303" y="436637"/>
                        <a:ext cx="1503362" cy="220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84171" y="2894640"/>
            <a:ext cx="1658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i="1" dirty="0"/>
              <a:t>Georges </a:t>
            </a:r>
            <a:r>
              <a:rPr lang="en-IE" sz="1600" i="1" dirty="0" err="1" smtClean="0"/>
              <a:t>Lemaître</a:t>
            </a:r>
            <a:endParaRPr lang="en-IE" sz="1600" i="1" dirty="0" smtClean="0"/>
          </a:p>
          <a:p>
            <a:r>
              <a:rPr lang="en-IE" sz="1600" i="1" dirty="0" smtClean="0"/>
              <a:t>     (1894-1966) </a:t>
            </a:r>
            <a:endParaRPr lang="en-GB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070696" y="6372036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dirty="0" smtClean="0"/>
              <a:t>Einstein not au fait with astronomy?</a:t>
            </a:r>
            <a:endParaRPr lang="en-IE" sz="1800" b="1" i="1" dirty="0"/>
          </a:p>
        </p:txBody>
      </p:sp>
      <p:pic>
        <p:nvPicPr>
          <p:cNvPr id="11" name="Picture 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85" y="3758974"/>
            <a:ext cx="259168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36316" y="610434"/>
            <a:ext cx="5472608" cy="710952"/>
          </a:xfrm>
        </p:spPr>
        <p:txBody>
          <a:bodyPr/>
          <a:lstStyle/>
          <a:p>
            <a:pPr eaLnBrk="1" hangingPunct="1"/>
            <a:r>
              <a:rPr lang="en-IE" sz="3600" dirty="0"/>
              <a:t>A</a:t>
            </a:r>
            <a:r>
              <a:rPr lang="en-IE" sz="3600" dirty="0" smtClean="0"/>
              <a:t>  watershed in cosmology</a:t>
            </a:r>
            <a:endParaRPr lang="en-GB" sz="36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07504" y="1887614"/>
            <a:ext cx="6552728" cy="4853754"/>
          </a:xfrm>
        </p:spPr>
        <p:txBody>
          <a:bodyPr/>
          <a:lstStyle/>
          <a:p>
            <a:r>
              <a:rPr lang="en-US" sz="2000" b="1" dirty="0" smtClean="0"/>
              <a:t>Hubble’s law (1929)</a:t>
            </a:r>
          </a:p>
          <a:p>
            <a:pPr marL="0" indent="0">
              <a:buNone/>
            </a:pPr>
            <a:r>
              <a:rPr lang="en-US" sz="1800" i="1" dirty="0" smtClean="0"/>
              <a:t>      A redshift/distance relation for the spiral nebulae</a:t>
            </a:r>
          </a:p>
          <a:p>
            <a:pPr marL="0" indent="0">
              <a:buNone/>
            </a:pPr>
            <a:r>
              <a:rPr lang="en-US" sz="1800" i="1" dirty="0" smtClean="0"/>
              <a:t>      Linear relation: </a:t>
            </a:r>
            <a:r>
              <a:rPr lang="en-IE" sz="1800" i="1" dirty="0"/>
              <a:t>h</a:t>
            </a:r>
            <a:r>
              <a:rPr lang="en-IE" sz="1800" i="1" dirty="0" smtClean="0"/>
              <a:t> </a:t>
            </a:r>
            <a:r>
              <a:rPr lang="en-IE" sz="1800" i="1" dirty="0"/>
              <a:t>= 500 kms</a:t>
            </a:r>
            <a:r>
              <a:rPr lang="en-IE" sz="1800" i="1" baseline="30000" dirty="0"/>
              <a:t>-1</a:t>
            </a:r>
            <a:r>
              <a:rPr lang="en-IE" sz="1800" i="1" dirty="0"/>
              <a:t>Mpc</a:t>
            </a:r>
            <a:r>
              <a:rPr lang="en-IE" sz="1800" i="1" baseline="30000" dirty="0"/>
              <a:t>-1</a:t>
            </a:r>
            <a:r>
              <a:rPr lang="en-GB" sz="1800" i="1" dirty="0"/>
              <a:t> </a:t>
            </a:r>
            <a:endParaRPr lang="en-US" sz="1800" i="1" dirty="0" smtClean="0"/>
          </a:p>
          <a:p>
            <a:pPr marL="0" indent="0">
              <a:buNone/>
            </a:pP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b="1" dirty="0" smtClean="0"/>
              <a:t>Evidence of cosmic expansion?</a:t>
            </a:r>
            <a:endParaRPr lang="en-US" sz="20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/>
              <a:t>     </a:t>
            </a:r>
            <a:r>
              <a:rPr lang="en-US" sz="1800" i="1" dirty="0" smtClean="0"/>
              <a:t>RAS </a:t>
            </a:r>
            <a:r>
              <a:rPr lang="en-US" sz="1800" i="1" dirty="0"/>
              <a:t>meeting </a:t>
            </a:r>
            <a:r>
              <a:rPr lang="en-US" sz="1800" i="1" dirty="0" smtClean="0"/>
              <a:t>(1930): Eddington</a:t>
            </a:r>
            <a:r>
              <a:rPr lang="en-US" sz="1800" i="1" dirty="0"/>
              <a:t>, de Sitter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i="1" dirty="0" smtClean="0"/>
          </a:p>
          <a:p>
            <a:pPr>
              <a:spcBef>
                <a:spcPts val="0"/>
              </a:spcBef>
            </a:pPr>
            <a:r>
              <a:rPr lang="en-GB" sz="2000" b="1" dirty="0"/>
              <a:t>Friedman-</a:t>
            </a:r>
            <a:r>
              <a:rPr lang="en-GB" sz="2000" b="1" dirty="0" err="1"/>
              <a:t>Lemaître</a:t>
            </a:r>
            <a:r>
              <a:rPr lang="en-GB" sz="2000" b="1" dirty="0"/>
              <a:t> models </a:t>
            </a:r>
            <a:r>
              <a:rPr lang="en-GB" sz="2000" b="1" dirty="0" smtClean="0"/>
              <a:t>circulated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2000" i="1" dirty="0" smtClean="0"/>
              <a:t>     </a:t>
            </a:r>
            <a:r>
              <a:rPr lang="en-GB" sz="1800" i="1" dirty="0" smtClean="0"/>
              <a:t>Time-varying </a:t>
            </a:r>
            <a:r>
              <a:rPr lang="en-GB" sz="1800" i="1" dirty="0"/>
              <a:t>radius </a:t>
            </a:r>
            <a:r>
              <a:rPr lang="en-GB" sz="1800" i="1" dirty="0" smtClean="0"/>
              <a:t>and density </a:t>
            </a:r>
            <a:r>
              <a:rPr lang="en-GB" sz="1800" i="1" dirty="0"/>
              <a:t>of matter</a:t>
            </a:r>
          </a:p>
          <a:p>
            <a:endParaRPr lang="en-GB" sz="2000" b="1" dirty="0" smtClean="0"/>
          </a:p>
          <a:p>
            <a:r>
              <a:rPr lang="en-GB" sz="2000" b="1" dirty="0" smtClean="0"/>
              <a:t>Einstein apprised</a:t>
            </a:r>
          </a:p>
          <a:p>
            <a:pPr marL="0" indent="0">
              <a:buNone/>
            </a:pPr>
            <a:r>
              <a:rPr lang="en-GB" sz="1800" b="1" dirty="0" smtClean="0"/>
              <a:t>      </a:t>
            </a:r>
            <a:r>
              <a:rPr lang="en-GB" sz="1800" i="1" dirty="0" smtClean="0"/>
              <a:t>Cambridge visit (June 1930)</a:t>
            </a:r>
          </a:p>
          <a:p>
            <a:pPr marL="0" indent="0">
              <a:buNone/>
            </a:pPr>
            <a:r>
              <a:rPr lang="en-GB" sz="1800" i="1" dirty="0" smtClean="0"/>
              <a:t>     Sojourn at Caltech (Spring 1931)</a:t>
            </a:r>
            <a:endParaRPr lang="en-GB" sz="1800" i="1" dirty="0"/>
          </a:p>
          <a:p>
            <a:pPr marL="0" indent="0">
              <a:buNone/>
            </a:pPr>
            <a:r>
              <a:rPr lang="en-GB" sz="2000" b="1" dirty="0" smtClean="0"/>
              <a:t>       </a:t>
            </a:r>
            <a:endParaRPr lang="en-GB" sz="1800" i="1" dirty="0" smtClean="0"/>
          </a:p>
          <a:p>
            <a:pPr marL="0" indent="0">
              <a:buNone/>
            </a:pPr>
            <a:r>
              <a:rPr lang="en-GB" sz="1800" i="1" dirty="0" smtClean="0"/>
              <a:t>     </a:t>
            </a:r>
            <a:endParaRPr lang="en-US" sz="2400" dirty="0" smtClean="0"/>
          </a:p>
          <a:p>
            <a:pPr marL="0" indent="0">
              <a:buNone/>
            </a:pPr>
            <a:r>
              <a:rPr lang="en-US" sz="2000" i="1" dirty="0" smtClean="0"/>
              <a:t>            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877" y="3231651"/>
            <a:ext cx="308882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377579"/>
            <a:ext cx="1590848" cy="171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468552" y="2374967"/>
            <a:ext cx="2502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Edwin  Hubble (</a:t>
            </a:r>
            <a:r>
              <a:rPr lang="en-US" sz="1600" i="1" dirty="0" smtClean="0"/>
              <a:t>1889-1953</a:t>
            </a:r>
            <a:r>
              <a:rPr lang="en-US" sz="1800" i="1" dirty="0" smtClean="0"/>
              <a:t>)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188640"/>
            <a:ext cx="7344816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  </a:t>
            </a:r>
            <a:r>
              <a:rPr lang="en-IE" sz="3600" dirty="0" smtClean="0"/>
              <a:t>The expanding universe (</a:t>
            </a:r>
            <a:r>
              <a:rPr lang="en-IE" sz="3600" dirty="0" smtClean="0"/>
              <a:t>1930-32) </a:t>
            </a:r>
            <a:endParaRPr lang="en-GB" sz="3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458634" y="5920963"/>
            <a:ext cx="3587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 smtClean="0"/>
              <a:t>               Expanding models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469738"/>
            <a:ext cx="633670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/>
              <a:t> </a:t>
            </a:r>
            <a:endParaRPr lang="en-US" sz="2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err="1" smtClean="0"/>
              <a:t>Eddington</a:t>
            </a:r>
            <a:r>
              <a:rPr lang="en-US" sz="2000" b="1" dirty="0" smtClean="0"/>
              <a:t>  </a:t>
            </a:r>
            <a:r>
              <a:rPr lang="en-US" sz="2000" b="1" dirty="0"/>
              <a:t>(</a:t>
            </a:r>
            <a:r>
              <a:rPr lang="en-US" sz="2000" b="1" dirty="0" smtClean="0"/>
              <a:t>1930, 31)</a:t>
            </a:r>
          </a:p>
          <a:p>
            <a:r>
              <a:rPr lang="en-US" i="1" dirty="0" smtClean="0"/>
              <a:t>     </a:t>
            </a:r>
            <a:r>
              <a:rPr lang="en-US" sz="1800" i="1" dirty="0" smtClean="0"/>
              <a:t>On the instability of the Einstein universe</a:t>
            </a:r>
          </a:p>
          <a:p>
            <a:r>
              <a:rPr lang="en-US" sz="1800" i="1" dirty="0" smtClean="0"/>
              <a:t>      </a:t>
            </a:r>
            <a:r>
              <a:rPr lang="en-GB" sz="1800" i="1" dirty="0"/>
              <a:t>Expansion caused by condensation? </a:t>
            </a:r>
            <a:endParaRPr lang="en-US" sz="1800" i="1" dirty="0"/>
          </a:p>
          <a:p>
            <a:r>
              <a:rPr lang="en-US" sz="1800" i="1" dirty="0" smtClean="0"/>
              <a:t>      </a:t>
            </a:r>
            <a:r>
              <a:rPr lang="en-GB" sz="1800" i="1" dirty="0" smtClean="0"/>
              <a:t>      </a:t>
            </a:r>
            <a:endParaRPr lang="en-US" sz="18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err="1"/>
              <a:t>Tolman</a:t>
            </a:r>
            <a:r>
              <a:rPr lang="en-US" sz="2000" b="1" dirty="0"/>
              <a:t> (1930, 31) </a:t>
            </a:r>
          </a:p>
          <a:p>
            <a:r>
              <a:rPr lang="en-US" sz="2000" dirty="0"/>
              <a:t>      </a:t>
            </a:r>
            <a:r>
              <a:rPr lang="en-US" sz="1800" i="1" dirty="0"/>
              <a:t>On the </a:t>
            </a:r>
            <a:r>
              <a:rPr lang="en-US" sz="1800" i="1" dirty="0" err="1"/>
              <a:t>behaviour</a:t>
            </a:r>
            <a:r>
              <a:rPr lang="en-US" sz="1800" i="1" dirty="0"/>
              <a:t> of non-static models </a:t>
            </a:r>
          </a:p>
          <a:p>
            <a:r>
              <a:rPr lang="en-US" sz="1800" i="1" dirty="0"/>
              <a:t>      Expansion caused by annihilation of matter ?</a:t>
            </a:r>
          </a:p>
          <a:p>
            <a:pPr eaLnBrk="1" hangingPunct="1"/>
            <a:endParaRPr lang="en-US" sz="2000" b="1" dirty="0" smtClean="0"/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000" b="1" dirty="0" smtClean="0"/>
              <a:t>de Sitter (1930, 31)</a:t>
            </a:r>
            <a:endParaRPr lang="en-US" sz="1800" i="1" dirty="0" smtClean="0"/>
          </a:p>
          <a:p>
            <a:r>
              <a:rPr lang="en-US" sz="1800" i="1" dirty="0" smtClean="0"/>
              <a:t>      Further remarks on the expanding universe </a:t>
            </a:r>
          </a:p>
          <a:p>
            <a:r>
              <a:rPr lang="en-US" sz="1800" i="1" dirty="0" smtClean="0"/>
              <a:t>      Expanding universes of every </a:t>
            </a:r>
            <a:r>
              <a:rPr lang="en-US" sz="1800" i="1" dirty="0" err="1" smtClean="0"/>
              <a:t>flavour</a:t>
            </a:r>
            <a:endParaRPr lang="en-US" sz="1800" i="1" dirty="0" smtClean="0"/>
          </a:p>
          <a:p>
            <a:endParaRPr lang="en-US" sz="18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Einstein </a:t>
            </a:r>
            <a:r>
              <a:rPr lang="en-US" sz="2000" b="1" dirty="0"/>
              <a:t>(</a:t>
            </a:r>
            <a:r>
              <a:rPr lang="en-US" sz="2000" b="1" dirty="0" smtClean="0"/>
              <a:t>1931, 32)</a:t>
            </a:r>
            <a:endParaRPr lang="en-US" sz="2000" b="1" dirty="0"/>
          </a:p>
          <a:p>
            <a:r>
              <a:rPr lang="en-US" sz="2000" i="1" dirty="0" smtClean="0"/>
              <a:t>      </a:t>
            </a:r>
            <a:r>
              <a:rPr lang="en-US" sz="1800" i="1" dirty="0" smtClean="0"/>
              <a:t>Friedman-Einstein model   k =1,  </a:t>
            </a:r>
            <a:r>
              <a:rPr lang="en-IE" sz="1800" i="1" dirty="0" smtClean="0"/>
              <a:t>λ </a:t>
            </a:r>
            <a:r>
              <a:rPr lang="en-US" sz="1800" i="1" dirty="0"/>
              <a:t>= </a:t>
            </a:r>
            <a:r>
              <a:rPr lang="en-US" sz="1800" i="1" dirty="0" smtClean="0"/>
              <a:t>0</a:t>
            </a:r>
          </a:p>
          <a:p>
            <a:r>
              <a:rPr lang="en-US" sz="1800" i="1" dirty="0" smtClean="0"/>
              <a:t>      Einstein-de Sitter model     k = 0,  </a:t>
            </a:r>
            <a:r>
              <a:rPr lang="en-IE" sz="1800" i="1" dirty="0" smtClean="0"/>
              <a:t>λ </a:t>
            </a:r>
            <a:r>
              <a:rPr lang="en-US" sz="1800" i="1" dirty="0"/>
              <a:t>= </a:t>
            </a:r>
            <a:r>
              <a:rPr lang="en-US" sz="1800" i="1" dirty="0" smtClean="0"/>
              <a:t>0</a:t>
            </a:r>
            <a:endParaRPr lang="en-US" sz="1800" i="1" dirty="0"/>
          </a:p>
        </p:txBody>
      </p:sp>
      <p:pic>
        <p:nvPicPr>
          <p:cNvPr id="151554" name="Picture 2" descr="http://upload.wikimedia.org/wikipedia/commons/2/24/Arthur_Stanley_Edding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406" y="1663225"/>
            <a:ext cx="151876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6" name="Picture 4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73" y="3759533"/>
            <a:ext cx="1540852" cy="203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60" name="Picture 8" descr="http://osulibrary.oregonstate.edu/specialcollections/coll/pauling/catalogue/09/1931i.27-tolman-150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73" y="1630207"/>
            <a:ext cx="1523292" cy="197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://media.npr.org/programs/totn/features/2007/03/einstein200-2052642bb3632af91c8561af7389ab09dce7a7fc-s6-c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592" y="3803982"/>
            <a:ext cx="1622834" cy="19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9533" y="6454571"/>
            <a:ext cx="6541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b="1" i="1" u="sng" dirty="0" smtClean="0"/>
              <a:t>Einstein’s steady–state model (~1931): λ =  energy of the vacuum?</a:t>
            </a:r>
            <a:endParaRPr lang="en-IE" sz="1800" b="1" i="1" u="sng" dirty="0"/>
          </a:p>
        </p:txBody>
      </p:sp>
    </p:spTree>
    <p:extLst>
      <p:ext uri="{BB962C8B-B14F-4D97-AF65-F5344CB8AC3E}">
        <p14:creationId xmlns:p14="http://schemas.microsoft.com/office/powerpoint/2010/main" val="336114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79985" y="548680"/>
            <a:ext cx="6649143" cy="864096"/>
          </a:xfrm>
        </p:spPr>
        <p:txBody>
          <a:bodyPr/>
          <a:lstStyle/>
          <a:p>
            <a:pPr eaLnBrk="1" hangingPunct="1"/>
            <a:r>
              <a:rPr lang="en-IE" sz="3200" dirty="0" smtClean="0"/>
              <a:t>Einstein’s steady-state model  </a:t>
            </a:r>
            <a:r>
              <a:rPr lang="en-IE" sz="3200" dirty="0" smtClean="0"/>
              <a:t>(~1931</a:t>
            </a:r>
            <a:r>
              <a:rPr lang="en-IE" sz="3200" dirty="0" smtClean="0"/>
              <a:t>)</a:t>
            </a:r>
            <a:endParaRPr lang="en-GB" sz="32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4936" y="1816181"/>
            <a:ext cx="5760640" cy="4300519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IE" sz="2000" b="1" dirty="0" smtClean="0"/>
              <a:t>Unpublished manuscript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000" b="1" dirty="0"/>
              <a:t> </a:t>
            </a:r>
            <a:r>
              <a:rPr lang="en-IE" sz="2000" b="1" dirty="0" smtClean="0"/>
              <a:t>     </a:t>
            </a:r>
            <a:r>
              <a:rPr lang="en-US" sz="1800" i="1" dirty="0" smtClean="0"/>
              <a:t>Archived </a:t>
            </a:r>
            <a:r>
              <a:rPr lang="en-US" sz="1800" i="1" dirty="0"/>
              <a:t>as draft of </a:t>
            </a:r>
            <a:r>
              <a:rPr lang="en-US" sz="1800" i="1" dirty="0" smtClean="0"/>
              <a:t>Friedman-Einstein model</a:t>
            </a:r>
            <a:endParaRPr lang="en-US" sz="1800" i="1" dirty="0"/>
          </a:p>
          <a:p>
            <a:pPr marL="0" indent="0" eaLnBrk="1" hangingPunct="1">
              <a:buNone/>
            </a:pPr>
            <a:r>
              <a:rPr lang="en-US" sz="1800" i="1" dirty="0"/>
              <a:t>      Similar title, </a:t>
            </a:r>
            <a:r>
              <a:rPr lang="en-US" sz="1800" i="1" dirty="0" smtClean="0"/>
              <a:t>opening</a:t>
            </a:r>
            <a:endParaRPr lang="en-IE" sz="1800" i="1" dirty="0" smtClean="0"/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b="1" dirty="0" smtClean="0"/>
              <a:t>Steady-state model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“The density is constant and determines the expansion”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Associates creation of matter with</a:t>
            </a:r>
            <a:r>
              <a:rPr lang="en-US" sz="1800" i="1" dirty="0" smtClean="0"/>
              <a:t>  </a:t>
            </a:r>
            <a:r>
              <a:rPr lang="en-GB" sz="1800" b="1" i="1" dirty="0" smtClean="0"/>
              <a:t>λ</a:t>
            </a:r>
            <a:endParaRPr lang="en-US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</a:p>
          <a:p>
            <a:pPr eaLnBrk="1" hangingPunct="1"/>
            <a:r>
              <a:rPr lang="en-IE" sz="2000" b="1" dirty="0" smtClean="0"/>
              <a:t>Fatal flaw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Null solution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Abandoned in favour of evolving models</a:t>
            </a:r>
            <a:endParaRPr lang="en-IE" sz="1800" i="1" dirty="0"/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00427"/>
            <a:ext cx="2919554" cy="326873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60500" y="6116701"/>
            <a:ext cx="28729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buNone/>
            </a:pPr>
            <a:r>
              <a:rPr lang="en-IE" sz="2000" dirty="0" err="1" smtClean="0"/>
              <a:t>O’Raifeartaigh</a:t>
            </a:r>
            <a:r>
              <a:rPr lang="en-IE" sz="2000" dirty="0" smtClean="0"/>
              <a:t> </a:t>
            </a:r>
            <a:r>
              <a:rPr lang="en-IE" sz="2000" i="1" dirty="0" smtClean="0"/>
              <a:t>et al. </a:t>
            </a:r>
            <a:r>
              <a:rPr lang="en-IE" sz="2000" dirty="0" smtClean="0"/>
              <a:t>2016</a:t>
            </a:r>
          </a:p>
          <a:p>
            <a:pPr marL="0" indent="0" eaLnBrk="1" hangingPunct="1">
              <a:buNone/>
            </a:pPr>
            <a:r>
              <a:rPr lang="en-IE" sz="2000" dirty="0" err="1" smtClean="0"/>
              <a:t>Nussbaumer</a:t>
            </a:r>
            <a:r>
              <a:rPr lang="en-IE" sz="2000" dirty="0" smtClean="0"/>
              <a:t>  2016</a:t>
            </a:r>
            <a:endParaRPr lang="en-IE" sz="2000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557" y="5262657"/>
            <a:ext cx="4539443" cy="159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79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21288" y="692696"/>
            <a:ext cx="7746030" cy="638944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The </a:t>
            </a:r>
            <a:r>
              <a:rPr lang="en-IE" sz="3200" dirty="0"/>
              <a:t>F</a:t>
            </a:r>
            <a:r>
              <a:rPr lang="en-IE" sz="3200" dirty="0" smtClean="0"/>
              <a:t>riedman-Einstein model (1931)</a:t>
            </a:r>
            <a:endParaRPr lang="en-GB" sz="3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5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0" y="1212585"/>
                <a:ext cx="6249777" cy="5589240"/>
              </a:xfrm>
            </p:spPr>
            <p:txBody>
              <a:bodyPr/>
              <a:lstStyle/>
              <a:p>
                <a:pPr marL="0" indent="0" eaLnBrk="1" hangingPunct="1">
                  <a:buNone/>
                </a:pPr>
                <a:endParaRPr lang="en-US" sz="2400" dirty="0" smtClean="0"/>
              </a:p>
              <a:p>
                <a:pPr eaLnBrk="1" hangingPunct="1"/>
                <a:r>
                  <a:rPr lang="en-US" sz="2000" b="1" dirty="0" smtClean="0"/>
                  <a:t>Cosmic constant abandoned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 smtClean="0"/>
                  <a:t>      Unsatisfactory (unstable solution)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 smtClean="0"/>
                  <a:t>      Unnecessary (non-static universe)</a:t>
                </a:r>
              </a:p>
              <a:p>
                <a:pPr marL="0" indent="0">
                  <a:buNone/>
                </a:pPr>
                <a:endParaRPr lang="en-US" sz="2000" b="1" dirty="0" smtClean="0"/>
              </a:p>
              <a:p>
                <a:r>
                  <a:rPr lang="en-US" sz="2000" b="1" dirty="0"/>
                  <a:t>C</a:t>
                </a:r>
                <a:r>
                  <a:rPr lang="en-US" sz="2000" b="1" dirty="0" smtClean="0"/>
                  <a:t>alculations of cosmic </a:t>
                </a:r>
                <a:r>
                  <a:rPr lang="en-IE" sz="2000" b="1" dirty="0" smtClean="0"/>
                  <a:t>radius </a:t>
                </a:r>
                <a:r>
                  <a:rPr lang="en-IE" sz="2000" b="1" dirty="0"/>
                  <a:t>and density </a:t>
                </a:r>
                <a:endParaRPr lang="en-GB" sz="1800" dirty="0"/>
              </a:p>
              <a:p>
                <a:pPr marL="0" indent="0" eaLnBrk="1" hangingPunct="1">
                  <a:buNone/>
                </a:pPr>
                <a:r>
                  <a:rPr lang="en-GB" sz="1800" i="1" dirty="0" smtClean="0"/>
                  <a:t>       Einstein: </a:t>
                </a:r>
                <a:r>
                  <a:rPr lang="en-US" sz="1800" i="1" dirty="0" smtClean="0"/>
                  <a:t>P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8</a:t>
                </a:r>
                <a:r>
                  <a:rPr lang="en-IE" sz="1800" dirty="0"/>
                  <a:t> </a:t>
                </a:r>
                <a:r>
                  <a:rPr lang="en-IE" sz="1800" dirty="0" err="1" smtClean="0"/>
                  <a:t>lyr</a:t>
                </a:r>
                <a:r>
                  <a:rPr lang="en-IE" sz="1800" i="1" dirty="0" smtClean="0"/>
                  <a:t>, </a:t>
                </a:r>
                <a:r>
                  <a:rPr lang="en-IE" sz="1800" i="1" dirty="0"/>
                  <a:t>ρ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-26</a:t>
                </a:r>
                <a:r>
                  <a:rPr lang="en-IE" sz="1800" i="1" dirty="0"/>
                  <a:t> </a:t>
                </a:r>
                <a:r>
                  <a:rPr lang="en-IE" sz="1800" dirty="0" smtClean="0"/>
                  <a:t>g/cm</a:t>
                </a:r>
                <a:r>
                  <a:rPr lang="en-IE" sz="1800" baseline="30000" dirty="0" smtClean="0"/>
                  <a:t>3 </a:t>
                </a:r>
                <a:r>
                  <a:rPr lang="en-IE" sz="1800" i="1" dirty="0" smtClean="0"/>
                  <a:t>,  t</a:t>
                </a:r>
                <a:r>
                  <a:rPr lang="en-IE" sz="1800" dirty="0" smtClean="0"/>
                  <a:t>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 smtClean="0"/>
                  <a:t>10</a:t>
                </a:r>
                <a:r>
                  <a:rPr lang="en-IE" sz="1800" baseline="30000" dirty="0" smtClean="0"/>
                  <a:t>10</a:t>
                </a:r>
                <a:r>
                  <a:rPr lang="en-IE" sz="1800" i="1" dirty="0" smtClean="0"/>
                  <a:t> </a:t>
                </a:r>
                <a:r>
                  <a:rPr lang="en-IE" sz="1800" dirty="0" err="1" smtClean="0"/>
                  <a:t>yr</a:t>
                </a:r>
                <a:r>
                  <a:rPr lang="en-IE" sz="1800" dirty="0" smtClean="0"/>
                  <a:t> </a:t>
                </a:r>
                <a:endParaRPr lang="en-IE" sz="1800" dirty="0"/>
              </a:p>
              <a:p>
                <a:pPr marL="0" indent="0" eaLnBrk="1" hangingPunct="1">
                  <a:buNone/>
                </a:pPr>
                <a:r>
                  <a:rPr lang="en-IE" sz="1800" i="1" baseline="30000" dirty="0"/>
                  <a:t> </a:t>
                </a:r>
                <a:r>
                  <a:rPr lang="en-IE" sz="1800" i="1" dirty="0" smtClean="0"/>
                  <a:t>     </a:t>
                </a:r>
                <a:r>
                  <a:rPr lang="en-US" sz="1800" i="1" dirty="0" smtClean="0"/>
                  <a:t>We get:     P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9</a:t>
                </a:r>
                <a:r>
                  <a:rPr lang="en-IE" sz="1800" i="1" dirty="0"/>
                  <a:t> </a:t>
                </a:r>
                <a:r>
                  <a:rPr lang="en-IE" sz="1800" dirty="0" err="1"/>
                  <a:t>lyr</a:t>
                </a:r>
                <a:r>
                  <a:rPr lang="en-IE" sz="1800" i="1" dirty="0"/>
                  <a:t>, ρ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-28</a:t>
                </a:r>
                <a:r>
                  <a:rPr lang="en-IE" sz="1800" i="1" dirty="0"/>
                  <a:t> </a:t>
                </a:r>
                <a:r>
                  <a:rPr lang="en-IE" sz="1800" dirty="0"/>
                  <a:t>g/cm</a:t>
                </a:r>
                <a:r>
                  <a:rPr lang="en-IE" sz="1800" baseline="30000" dirty="0"/>
                  <a:t>3</a:t>
                </a:r>
                <a:r>
                  <a:rPr lang="en-IE" sz="1800" dirty="0"/>
                  <a:t> </a:t>
                </a:r>
                <a:r>
                  <a:rPr lang="en-IE" sz="1800" dirty="0" smtClean="0"/>
                  <a:t>, </a:t>
                </a:r>
                <a:r>
                  <a:rPr lang="en-IE" sz="1800" i="1" dirty="0" smtClean="0"/>
                  <a:t>t</a:t>
                </a:r>
                <a:r>
                  <a:rPr lang="en-IE" sz="1800" dirty="0" smtClean="0"/>
                  <a:t>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 smtClean="0"/>
                  <a:t>10</a:t>
                </a:r>
                <a:r>
                  <a:rPr lang="en-IE" sz="1800" baseline="30000" dirty="0"/>
                  <a:t>9</a:t>
                </a:r>
                <a:r>
                  <a:rPr lang="en-IE" sz="1800" dirty="0" smtClean="0"/>
                  <a:t> </a:t>
                </a:r>
                <a:r>
                  <a:rPr lang="en-IE" sz="1800" dirty="0" err="1"/>
                  <a:t>yr</a:t>
                </a:r>
                <a:r>
                  <a:rPr lang="en-IE" sz="1800" dirty="0"/>
                  <a:t> 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 </a:t>
                </a:r>
                <a:endParaRPr lang="en-IE" sz="2000" dirty="0" smtClean="0"/>
              </a:p>
              <a:p>
                <a:pPr>
                  <a:spcBef>
                    <a:spcPts val="0"/>
                  </a:spcBef>
                </a:pPr>
                <a:r>
                  <a:rPr lang="en-IE" sz="2000" b="1" dirty="0" smtClean="0"/>
                  <a:t>Explanation for age paradox?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IE" sz="2000" i="1" dirty="0" smtClean="0"/>
                  <a:t>     </a:t>
                </a:r>
                <a:r>
                  <a:rPr lang="en-IE" sz="1800" i="1" dirty="0" smtClean="0"/>
                  <a:t>Assumption </a:t>
                </a:r>
                <a:r>
                  <a:rPr lang="en-IE" sz="1800" i="1" dirty="0"/>
                  <a:t>of homogeneity at early epochs</a:t>
                </a:r>
              </a:p>
              <a:p>
                <a:pPr marL="0" indent="0">
                  <a:buNone/>
                </a:pPr>
                <a:endParaRPr lang="en-IE" sz="2000" b="1" dirty="0" smtClean="0"/>
              </a:p>
              <a:p>
                <a:r>
                  <a:rPr lang="en-US" sz="2000" b="1" u="sng" dirty="0"/>
                  <a:t>Not a cyclic model</a:t>
                </a:r>
              </a:p>
              <a:p>
                <a:pPr marL="0" indent="0">
                  <a:buNone/>
                </a:pPr>
                <a:r>
                  <a:rPr lang="en-US" sz="2000" b="1" i="1" dirty="0" smtClean="0"/>
                  <a:t>      </a:t>
                </a:r>
                <a:r>
                  <a:rPr lang="en-US" sz="1800" i="1" dirty="0" smtClean="0"/>
                  <a:t>“</a:t>
                </a:r>
                <a:r>
                  <a:rPr lang="en-US" sz="1800" i="1" dirty="0"/>
                  <a:t>Model fails at P = 0 ”</a:t>
                </a:r>
              </a:p>
              <a:p>
                <a:pPr marL="0" indent="0">
                  <a:buNone/>
                </a:pPr>
                <a:r>
                  <a:rPr lang="en-US" sz="2000" b="1" i="1" dirty="0" smtClean="0"/>
                  <a:t>       </a:t>
                </a:r>
                <a:r>
                  <a:rPr lang="en-US" sz="1800" i="1" dirty="0" smtClean="0"/>
                  <a:t>Contrary </a:t>
                </a:r>
                <a:r>
                  <a:rPr lang="en-US" sz="1800" i="1" dirty="0"/>
                  <a:t>to what is usually stated</a:t>
                </a:r>
              </a:p>
              <a:p>
                <a:endParaRPr lang="en-IE" sz="2000" b="1" i="1" dirty="0" smtClean="0"/>
              </a:p>
              <a:p>
                <a:pPr marL="0" indent="0">
                  <a:buNone/>
                </a:pPr>
                <a:r>
                  <a:rPr lang="en-IE" sz="1800" i="1" dirty="0" smtClean="0"/>
                  <a:t>      </a:t>
                </a:r>
                <a:endParaRPr lang="en-IE" sz="2000" dirty="0" smtClean="0"/>
              </a:p>
              <a:p>
                <a:pPr eaLnBrk="1" hangingPunct="1"/>
                <a:endParaRPr lang="en-US" sz="2400" dirty="0"/>
              </a:p>
              <a:p>
                <a:pPr marL="0" indent="0" eaLnBrk="1" hangingPunct="1">
                  <a:buNone/>
                </a:pPr>
                <a:endParaRPr lang="en-US" sz="2400" b="1" i="1" dirty="0" smtClean="0"/>
              </a:p>
              <a:p>
                <a:pPr marL="0" indent="0" eaLnBrk="1" hangingPunct="1">
                  <a:buNone/>
                </a:pPr>
                <a:r>
                  <a:rPr lang="en-US" sz="2400" b="1" i="1" dirty="0" smtClean="0"/>
                  <a:t>       </a:t>
                </a:r>
              </a:p>
              <a:p>
                <a:pPr marL="0" indent="0" eaLnBrk="1" hangingPunct="1">
                  <a:buNone/>
                </a:pPr>
                <a:endParaRPr lang="en-US" sz="2400" b="1" i="1" dirty="0" smtClean="0"/>
              </a:p>
              <a:p>
                <a:pPr eaLnBrk="1" hangingPunct="1">
                  <a:buNone/>
                </a:pPr>
                <a:r>
                  <a:rPr lang="en-IE" sz="2000" b="1" i="1" dirty="0" smtClean="0"/>
                  <a:t>	</a:t>
                </a:r>
              </a:p>
            </p:txBody>
          </p:sp>
        </mc:Choice>
        <mc:Fallback xmlns="">
          <p:sp>
            <p:nvSpPr>
              <p:cNvPr id="25603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12585"/>
                <a:ext cx="6249777" cy="558924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752" y="4797152"/>
            <a:ext cx="2462899" cy="176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4"/>
          <a:srcRect l="50952" t="70886" r="32112" b="20000"/>
          <a:stretch/>
        </p:blipFill>
        <p:spPr bwMode="auto">
          <a:xfrm>
            <a:off x="6101178" y="2709181"/>
            <a:ext cx="1298054" cy="568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5"/>
          <a:srcRect l="47780" t="56425" r="46512" b="35307"/>
          <a:stretch/>
        </p:blipFill>
        <p:spPr bwMode="auto">
          <a:xfrm>
            <a:off x="5349453" y="2624529"/>
            <a:ext cx="564614" cy="591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5"/>
          <a:srcRect l="47298" t="37810" r="46846" b="56612"/>
          <a:stretch/>
        </p:blipFill>
        <p:spPr bwMode="auto">
          <a:xfrm>
            <a:off x="6249777" y="2675221"/>
            <a:ext cx="704853" cy="4640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C:\Users\coraifeartaigh\Documents\Docs 12-14\Einstein papers\Einstein 1931\epj cover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894" y="3846266"/>
            <a:ext cx="1764040" cy="271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7"/>
          <a:srcRect l="28835" t="53398" r="44660" b="33980"/>
          <a:stretch/>
        </p:blipFill>
        <p:spPr bwMode="auto">
          <a:xfrm>
            <a:off x="5310146" y="1656864"/>
            <a:ext cx="1406429" cy="5622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scan0005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9"/>
          <a:stretch/>
        </p:blipFill>
        <p:spPr bwMode="auto">
          <a:xfrm>
            <a:off x="7225591" y="1644385"/>
            <a:ext cx="1904950" cy="14595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616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3811" y="620688"/>
            <a:ext cx="6553200" cy="710952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</a:t>
            </a:r>
            <a:r>
              <a:rPr lang="en-IE" sz="3200" dirty="0" smtClean="0"/>
              <a:t>Einstein-de Sitter model (1932)</a:t>
            </a:r>
            <a:endParaRPr lang="en-GB" sz="32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5062116" cy="4806133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000" b="1" dirty="0"/>
              <a:t>Curvature not a given in dynamic </a:t>
            </a:r>
            <a:r>
              <a:rPr lang="en-US" sz="2000" b="1" dirty="0" smtClean="0"/>
              <a:t>models</a:t>
            </a:r>
            <a:endParaRPr lang="en-US" sz="1800" i="1" dirty="0"/>
          </a:p>
          <a:p>
            <a:pPr marL="0" indent="0" eaLnBrk="1" hangingPunct="1">
              <a:buNone/>
            </a:pPr>
            <a:r>
              <a:rPr lang="en-US" sz="1800" i="1" dirty="0" smtClean="0"/>
              <a:t>       Not observed empirically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 Remove </a:t>
            </a:r>
            <a:r>
              <a:rPr lang="en-US" sz="1800" i="1" dirty="0"/>
              <a:t>spatial </a:t>
            </a:r>
            <a:r>
              <a:rPr lang="en-US" sz="1800" i="1" dirty="0" smtClean="0"/>
              <a:t>curvature (</a:t>
            </a:r>
            <a:r>
              <a:rPr lang="en-US" sz="1800" i="1" dirty="0"/>
              <a:t>Occam’s </a:t>
            </a:r>
            <a:r>
              <a:rPr lang="en-US" sz="1800" i="1" dirty="0" smtClean="0"/>
              <a:t>razor)</a:t>
            </a:r>
          </a:p>
          <a:p>
            <a:pPr marL="0" indent="0" eaLnBrk="1" hangingPunct="1">
              <a:buNone/>
            </a:pPr>
            <a:endParaRPr lang="en-US" sz="2000" i="1" dirty="0" smtClean="0"/>
          </a:p>
          <a:p>
            <a:pPr marL="0" indent="0" eaLnBrk="1" hangingPunct="1">
              <a:buNone/>
            </a:pPr>
            <a:endParaRPr lang="en-US" sz="2000" i="1" dirty="0"/>
          </a:p>
          <a:p>
            <a:pPr eaLnBrk="1" hangingPunct="1"/>
            <a:r>
              <a:rPr lang="en-US" sz="2000" b="1" dirty="0" smtClean="0"/>
              <a:t>Simplest Friedman model</a:t>
            </a:r>
          </a:p>
          <a:p>
            <a:pPr marL="0" indent="0" eaLnBrk="1" hangingPunct="1">
              <a:buNone/>
            </a:pPr>
            <a:r>
              <a:rPr lang="en-US" sz="1800" b="1" dirty="0"/>
              <a:t> </a:t>
            </a:r>
            <a:r>
              <a:rPr lang="en-US" sz="1800" b="1" dirty="0" smtClean="0"/>
              <a:t>     </a:t>
            </a:r>
            <a:r>
              <a:rPr lang="en-US" sz="1800" i="1" dirty="0" smtClean="0"/>
              <a:t>Time-varying </a:t>
            </a:r>
            <a:r>
              <a:rPr lang="en-US" sz="1800" i="1" dirty="0"/>
              <a:t>universe </a:t>
            </a:r>
            <a:r>
              <a:rPr lang="en-US" sz="1800" i="1" dirty="0" smtClean="0"/>
              <a:t>with </a:t>
            </a:r>
            <a:r>
              <a:rPr lang="en-IE" sz="1800" i="1" dirty="0" smtClean="0"/>
              <a:t>λ </a:t>
            </a:r>
            <a:r>
              <a:rPr lang="en-US" sz="1800" i="1" dirty="0"/>
              <a:t>= 0, k </a:t>
            </a:r>
            <a:r>
              <a:rPr lang="en-US" sz="1800" i="1" dirty="0" smtClean="0"/>
              <a:t>= 0</a:t>
            </a:r>
            <a:endParaRPr lang="en-US" sz="1800" dirty="0" smtClean="0"/>
          </a:p>
          <a:p>
            <a:pPr marL="0" indent="0" eaLnBrk="1" hangingPunct="1">
              <a:buNone/>
            </a:pPr>
            <a:r>
              <a:rPr lang="en-US" sz="1800" i="1" dirty="0" smtClean="0"/>
              <a:t>      Important hypothetical case: critical universe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Critical density : </a:t>
            </a:r>
            <a:r>
              <a:rPr lang="en-IE" sz="1800" i="1" dirty="0"/>
              <a:t>ρ </a:t>
            </a:r>
            <a:r>
              <a:rPr lang="en-IE" sz="1800" i="1" dirty="0" smtClean="0"/>
              <a:t>=10</a:t>
            </a:r>
            <a:r>
              <a:rPr lang="en-IE" sz="1800" i="1" baseline="30000" dirty="0" smtClean="0"/>
              <a:t>-28</a:t>
            </a:r>
            <a:r>
              <a:rPr lang="en-IE" sz="1800" i="1" dirty="0" smtClean="0"/>
              <a:t> </a:t>
            </a:r>
            <a:r>
              <a:rPr lang="en-IE" sz="1800" i="1" dirty="0"/>
              <a:t>g/cm</a:t>
            </a:r>
            <a:r>
              <a:rPr lang="en-IE" sz="1800" i="1" baseline="30000" dirty="0"/>
              <a:t>3</a:t>
            </a:r>
            <a:r>
              <a:rPr lang="en-IE" sz="1800" i="1" dirty="0"/>
              <a:t> </a:t>
            </a:r>
            <a:endParaRPr lang="en-US" sz="1800" dirty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eaLnBrk="1" hangingPunct="1"/>
            <a:r>
              <a:rPr lang="en-US" sz="2000" b="1" u="sng" dirty="0" smtClean="0"/>
              <a:t>Becomes standard model </a:t>
            </a:r>
            <a:r>
              <a:rPr lang="en-US" sz="2400" b="1" u="sng" dirty="0" smtClean="0"/>
              <a:t> </a:t>
            </a:r>
          </a:p>
          <a:p>
            <a:pPr marL="0" indent="0" eaLnBrk="1" hangingPunct="1">
              <a:buNone/>
            </a:pPr>
            <a:r>
              <a:rPr lang="en-US" sz="1800" b="1" i="1" dirty="0" smtClean="0"/>
              <a:t>      </a:t>
            </a:r>
            <a:r>
              <a:rPr lang="en-US" sz="1800" i="1" dirty="0" smtClean="0"/>
              <a:t>Despite high density of matter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Despite age problem 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2400" b="1" i="1" dirty="0" smtClean="0"/>
          </a:p>
          <a:p>
            <a:pPr eaLnBrk="1" hangingPunct="1">
              <a:buNone/>
            </a:pPr>
            <a:r>
              <a:rPr lang="en-IE" sz="2000" b="1" i="1" dirty="0" smtClean="0"/>
              <a:t>	</a:t>
            </a:r>
          </a:p>
        </p:txBody>
      </p:sp>
      <p:pic>
        <p:nvPicPr>
          <p:cNvPr id="155653" name="Picture 5" descr="http://www.aip.org/history/einstein/images/ae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72816"/>
            <a:ext cx="2175668" cy="20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/>
          <a:srcRect l="8647" t="13312" r="5324" b="20129"/>
          <a:stretch/>
        </p:blipFill>
        <p:spPr bwMode="auto">
          <a:xfrm>
            <a:off x="5169620" y="4013696"/>
            <a:ext cx="3974380" cy="2857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/>
          <a:srcRect l="43095" t="54324" r="33777" b="37024"/>
          <a:stretch/>
        </p:blipFill>
        <p:spPr bwMode="auto">
          <a:xfrm>
            <a:off x="4990309" y="2636912"/>
            <a:ext cx="1597915" cy="5712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51414" t="45898" r="35441" b="46337"/>
          <a:stretch/>
        </p:blipFill>
        <p:spPr bwMode="auto">
          <a:xfrm>
            <a:off x="5350792" y="3429000"/>
            <a:ext cx="898859" cy="454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6"/>
          <a:srcRect l="36918" t="48780" r="37971" b="38803"/>
          <a:stretch/>
        </p:blipFill>
        <p:spPr bwMode="auto">
          <a:xfrm>
            <a:off x="5012220" y="1628800"/>
            <a:ext cx="1576004" cy="777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726" y="6300028"/>
            <a:ext cx="4844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u="sng" dirty="0"/>
              <a:t>Time evolution not considered in </a:t>
            </a:r>
            <a:r>
              <a:rPr lang="en-US" sz="1800" b="1" i="1" u="sng" dirty="0" smtClean="0"/>
              <a:t>paper – see title</a:t>
            </a:r>
            <a:endParaRPr lang="en-US" sz="1800" b="1" i="1" dirty="0"/>
          </a:p>
        </p:txBody>
      </p:sp>
      <p:pic>
        <p:nvPicPr>
          <p:cNvPr id="10" name="Picture 9"/>
          <p:cNvPicPr/>
          <p:nvPr/>
        </p:nvPicPr>
        <p:blipFill rotWithShape="1">
          <a:blip r:embed="rId7"/>
          <a:srcRect l="29565" t="55426" r="30580" b="36840"/>
          <a:stretch/>
        </p:blipFill>
        <p:spPr bwMode="auto">
          <a:xfrm>
            <a:off x="1187624" y="2927226"/>
            <a:ext cx="2672468" cy="285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195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64704"/>
            <a:ext cx="5832647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“My greatest blunder” </a:t>
            </a:r>
            <a:endParaRPr lang="en-GB" sz="3600" i="1" dirty="0" smtClean="0"/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7020272" y="1700808"/>
          <a:ext cx="15303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672" name="Photo Editor Photo" r:id="rId3" imgW="1609524" imgH="2161905" progId="">
                  <p:embed/>
                </p:oleObj>
              </mc:Choice>
              <mc:Fallback>
                <p:oleObj name="Photo Editor Photo" r:id="rId3" imgW="1609524" imgH="2161905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700808"/>
                        <a:ext cx="153035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616656"/>
            <a:ext cx="6588224" cy="510591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Einstein’s description of cosmic constant term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Reported by George </a:t>
            </a:r>
            <a:r>
              <a:rPr lang="en-IE" sz="1800" i="1" dirty="0"/>
              <a:t>G</a:t>
            </a:r>
            <a:r>
              <a:rPr lang="en-IE" sz="1800" i="1" dirty="0" smtClean="0"/>
              <a:t>amow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endParaRPr lang="en-IE" sz="1800" i="1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IE" sz="2000" b="1" dirty="0" smtClean="0"/>
              <a:t>Controversy</a:t>
            </a:r>
            <a:r>
              <a:rPr lang="en-IE" sz="2000" i="1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Queried </a:t>
            </a:r>
            <a:r>
              <a:rPr lang="en-IE" sz="1800" i="1" dirty="0"/>
              <a:t>by </a:t>
            </a:r>
            <a:r>
              <a:rPr lang="en-IE" sz="1800" i="1" dirty="0" err="1" smtClean="0"/>
              <a:t>Straumann</a:t>
            </a:r>
            <a:r>
              <a:rPr lang="en-IE" sz="1800" i="1" dirty="0" smtClean="0"/>
              <a:t>, </a:t>
            </a:r>
            <a:r>
              <a:rPr lang="en-IE" sz="1800" i="1" dirty="0" err="1" smtClean="0"/>
              <a:t>Livio</a:t>
            </a:r>
            <a:endParaRPr lang="en-IE" sz="1800" i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Not in Einstein’s papers or other reports</a:t>
            </a:r>
          </a:p>
          <a:p>
            <a:pPr eaLnBrk="1" hangingPunct="1">
              <a:lnSpc>
                <a:spcPct val="90000"/>
              </a:lnSpc>
            </a:pPr>
            <a:endParaRPr lang="en-IE" sz="1800" b="1" dirty="0" smtClean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IE" sz="2000" b="1" dirty="0" smtClean="0"/>
              <a:t>Our findings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1800" i="1" dirty="0" smtClean="0"/>
              <a:t>      Consistent with actions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1800" i="1" dirty="0" smtClean="0"/>
              <a:t>      Einstein’s </a:t>
            </a:r>
            <a:r>
              <a:rPr lang="en-IE" sz="1800" i="1" dirty="0"/>
              <a:t>remark reported by Gamow, </a:t>
            </a:r>
            <a:r>
              <a:rPr lang="en-IE" sz="1800" i="1" dirty="0" err="1"/>
              <a:t>Alpher</a:t>
            </a:r>
            <a:r>
              <a:rPr lang="en-IE" sz="1800" i="1" dirty="0"/>
              <a:t>, Wheeler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IE" sz="2000" b="1" dirty="0" smtClean="0"/>
              <a:t>Meaning of remark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2400" b="1" dirty="0" smtClean="0"/>
              <a:t>    </a:t>
            </a:r>
            <a:r>
              <a:rPr lang="en-IE" sz="1800" i="1" dirty="0" smtClean="0"/>
              <a:t>Failure to spot instability of static solution</a:t>
            </a:r>
            <a:r>
              <a:rPr lang="en-IE" sz="2400" dirty="0" smtClean="0"/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Failure to predict expanding universe						</a:t>
            </a:r>
            <a:endParaRPr lang="en-GB" sz="1800" i="1" dirty="0" smtClean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76256" y="3861048"/>
            <a:ext cx="17919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/>
              <a:t>Georges Gamow </a:t>
            </a:r>
            <a:endParaRPr lang="en-GB" sz="1800" i="1" dirty="0"/>
          </a:p>
        </p:txBody>
      </p:sp>
      <p:pic>
        <p:nvPicPr>
          <p:cNvPr id="7174" name="Picture 9" descr="bigbang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4653136"/>
            <a:ext cx="1905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406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64704"/>
            <a:ext cx="5832647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</a:t>
            </a:r>
            <a:r>
              <a:rPr lang="en-IE" sz="3600" dirty="0" smtClean="0"/>
              <a:t>Conclusions</a:t>
            </a:r>
            <a:r>
              <a:rPr lang="en-IE" sz="3600" dirty="0" smtClean="0"/>
              <a:t> </a:t>
            </a:r>
            <a:endParaRPr lang="en-GB" sz="3600" i="1" dirty="0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752082"/>
            <a:ext cx="6588224" cy="4567929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IE" sz="2000" b="1" dirty="0" smtClean="0"/>
              <a:t>Historical aspects of 1917 paper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Continuation of relativity project</a:t>
            </a:r>
          </a:p>
          <a:p>
            <a:pPr eaLnBrk="1" hangingPunct="1">
              <a:lnSpc>
                <a:spcPct val="90000"/>
              </a:lnSpc>
            </a:pPr>
            <a:endParaRPr lang="en-IE" sz="1800" i="1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IE" sz="2000" b="1" dirty="0" smtClean="0"/>
              <a:t>Philosophical aspects of 1917 paper</a:t>
            </a:r>
            <a:r>
              <a:rPr lang="en-IE" sz="2000" i="1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Inspired by Mach’s </a:t>
            </a:r>
            <a:r>
              <a:rPr lang="en-IE" sz="1800" i="1" dirty="0" smtClean="0"/>
              <a:t>principle</a:t>
            </a:r>
            <a:endParaRPr lang="en-IE" sz="1800" i="1" dirty="0" smtClean="0"/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endParaRPr lang="en-IE" sz="1800" b="1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Assumptions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Non-zero mean density of matter (uniform)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Static universe (observation)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Failure </a:t>
            </a:r>
            <a:r>
              <a:rPr lang="en-IE" sz="1800" i="1" dirty="0"/>
              <a:t>to spot instability of static solution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en-IE" sz="2000" b="1" dirty="0" smtClean="0"/>
              <a:t>New evidence</a:t>
            </a:r>
            <a:endParaRPr lang="en-IE" sz="2000" b="1" dirty="0"/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2000" b="1" i="1" dirty="0" smtClean="0"/>
              <a:t>     </a:t>
            </a:r>
            <a:r>
              <a:rPr lang="en-IE" sz="1800" i="1" dirty="0" smtClean="0"/>
              <a:t>Happy to embrace expanding universe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Minimal models	</a:t>
            </a:r>
            <a:r>
              <a:rPr lang="en-IE" sz="1800" i="1" dirty="0" smtClean="0"/>
              <a:t> - Occam’s razor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IE" sz="1800" i="1" dirty="0" smtClean="0"/>
              <a:t>				</a:t>
            </a:r>
            <a:endParaRPr lang="en-GB" sz="1800" i="1" dirty="0" smtClean="0"/>
          </a:p>
        </p:txBody>
      </p:sp>
      <p:pic>
        <p:nvPicPr>
          <p:cNvPr id="8" name="Picture 2" descr="http://th.physik.uni-frankfurt.de/~jr/gif/phys/einst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244" y="1772816"/>
            <a:ext cx="1656184" cy="24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27784" y="6320011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b="1" i="1" dirty="0"/>
              <a:t>No mention of </a:t>
            </a:r>
            <a:r>
              <a:rPr lang="en-IE" sz="1800" b="1" i="1" dirty="0" smtClean="0"/>
              <a:t>origins</a:t>
            </a:r>
            <a:r>
              <a:rPr lang="en-IE" i="1" dirty="0"/>
              <a:t>	</a:t>
            </a:r>
            <a:endParaRPr lang="en-GB" dirty="0"/>
          </a:p>
        </p:txBody>
      </p:sp>
      <p:pic>
        <p:nvPicPr>
          <p:cNvPr id="10" name="Picture 9"/>
          <p:cNvPicPr/>
          <p:nvPr/>
        </p:nvPicPr>
        <p:blipFill rotWithShape="1">
          <a:blip r:embed="rId3"/>
          <a:srcRect l="10756" t="27614" r="37795" b="12426"/>
          <a:stretch/>
        </p:blipFill>
        <p:spPr bwMode="auto">
          <a:xfrm>
            <a:off x="6834088" y="4415309"/>
            <a:ext cx="2286496" cy="2366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137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83568" y="766417"/>
            <a:ext cx="7907009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  Coda:    The Einstein World today</a:t>
            </a:r>
            <a:endParaRPr lang="en-GB" sz="3600" i="1" dirty="0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4297" y="1680919"/>
            <a:ext cx="6588224" cy="46368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IE" sz="1800" b="1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The question of origins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BB model ≠ a theory of origins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The singularity problem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The </a:t>
            </a:r>
            <a:r>
              <a:rPr lang="en-IE" sz="1800" i="1" dirty="0"/>
              <a:t>quantum gravity problem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</a:t>
            </a: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b="1" u="sng" dirty="0" smtClean="0"/>
              <a:t>The cyclic universe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From BC to BB</a:t>
            </a:r>
          </a:p>
          <a:p>
            <a:pPr eaLnBrk="1" hangingPunct="1">
              <a:lnSpc>
                <a:spcPct val="90000"/>
              </a:lnSpc>
            </a:pPr>
            <a:endParaRPr lang="en-IE" sz="1800" i="1" dirty="0"/>
          </a:p>
          <a:p>
            <a:pPr eaLnBrk="1" hangingPunct="1">
              <a:lnSpc>
                <a:spcPct val="90000"/>
              </a:lnSpc>
            </a:pPr>
            <a:r>
              <a:rPr lang="en-IE" sz="2000" b="1" u="sng" dirty="0" smtClean="0"/>
              <a:t>The emergent universe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Inflating from a static Einstein World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b="1" dirty="0" smtClean="0"/>
              <a:t>On the stability of the Einstein World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      Advanced GR: LQG, DGR, B-D, </a:t>
            </a:r>
            <a:r>
              <a:rPr lang="en-IE" sz="1800" i="1" dirty="0"/>
              <a:t>f(R), f (R,T</a:t>
            </a:r>
            <a:r>
              <a:rPr lang="en-IE" sz="1800" i="1" dirty="0" smtClean="0"/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b="1" dirty="0" smtClean="0"/>
              <a:t>    </a:t>
            </a:r>
            <a:r>
              <a:rPr lang="en-IE" sz="1800" dirty="0" smtClean="0"/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1800" i="1" dirty="0" smtClean="0"/>
              <a:t>					</a:t>
            </a:r>
            <a:endParaRPr lang="en-GB" sz="1800" i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619672" y="6314308"/>
            <a:ext cx="4921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i="1" dirty="0" smtClean="0"/>
              <a:t>Relevance of past theories in </a:t>
            </a:r>
            <a:r>
              <a:rPr lang="en-IE" sz="2000" b="1" i="1" smtClean="0"/>
              <a:t>modern science</a:t>
            </a:r>
            <a:endParaRPr lang="en-IE" sz="2000" b="1" i="1" dirty="0"/>
          </a:p>
        </p:txBody>
      </p:sp>
      <p:pic>
        <p:nvPicPr>
          <p:cNvPr id="8" name="Picture 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76872"/>
            <a:ext cx="333216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43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9691" r="19698" b="10656"/>
          <a:stretch/>
        </p:blipFill>
        <p:spPr bwMode="auto">
          <a:xfrm>
            <a:off x="-50370" y="-28250"/>
            <a:ext cx="930289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98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97970" y="687750"/>
            <a:ext cx="6335048" cy="638944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</a:t>
            </a:r>
            <a:r>
              <a:rPr lang="en-IE" sz="3600" dirty="0" smtClean="0"/>
              <a:t>The </a:t>
            </a:r>
            <a:r>
              <a:rPr lang="en-IE" sz="3600" dirty="0"/>
              <a:t>F</a:t>
            </a:r>
            <a:r>
              <a:rPr lang="en-IE" sz="3600" dirty="0" smtClean="0"/>
              <a:t>riedman-Einstein model</a:t>
            </a:r>
            <a:endParaRPr lang="en-GB" sz="3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5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0" y="1212585"/>
                <a:ext cx="6249777" cy="5589240"/>
              </a:xfrm>
            </p:spPr>
            <p:txBody>
              <a:bodyPr/>
              <a:lstStyle/>
              <a:p>
                <a:pPr marL="0" indent="0" eaLnBrk="1" hangingPunct="1">
                  <a:buNone/>
                </a:pPr>
                <a:endParaRPr lang="en-US" sz="2400" dirty="0" smtClean="0"/>
              </a:p>
              <a:p>
                <a:pPr eaLnBrk="1" hangingPunct="1"/>
                <a:r>
                  <a:rPr lang="en-US" sz="2000" b="1" dirty="0" smtClean="0"/>
                  <a:t>First translation into English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 smtClean="0"/>
                  <a:t>       </a:t>
                </a:r>
                <a:r>
                  <a:rPr lang="en-US" sz="1800" i="1" dirty="0" err="1" smtClean="0"/>
                  <a:t>O’Raifeartaigh</a:t>
                </a:r>
                <a:r>
                  <a:rPr lang="en-US" sz="1800" i="1" dirty="0" smtClean="0"/>
                  <a:t> and McCann 2014</a:t>
                </a:r>
              </a:p>
              <a:p>
                <a:pPr marL="0" indent="0" eaLnBrk="1" hangingPunct="1">
                  <a:buNone/>
                </a:pPr>
                <a:endParaRPr lang="en-US" sz="1800" i="1" dirty="0" smtClean="0"/>
              </a:p>
              <a:p>
                <a:r>
                  <a:rPr lang="en-IE" sz="2000" b="1" u="sng" dirty="0"/>
                  <a:t>Not a cyclic model</a:t>
                </a:r>
                <a:endParaRPr lang="en-IE" sz="2000" i="1" dirty="0"/>
              </a:p>
              <a:p>
                <a:pPr marL="0" indent="0">
                  <a:buNone/>
                </a:pPr>
                <a:r>
                  <a:rPr lang="en-IE" sz="2000" i="1" dirty="0"/>
                  <a:t>     </a:t>
                </a:r>
                <a:r>
                  <a:rPr lang="en-IE" sz="1800" i="1" dirty="0"/>
                  <a:t>“Model fails at P = 0 ”</a:t>
                </a:r>
              </a:p>
              <a:p>
                <a:pPr marL="0" indent="0">
                  <a:buNone/>
                </a:pPr>
                <a:r>
                  <a:rPr lang="en-IE" sz="1800" i="1" dirty="0"/>
                  <a:t>      Contrary to what is usually stated</a:t>
                </a:r>
                <a:endParaRPr lang="en-US" sz="1800" dirty="0"/>
              </a:p>
              <a:p>
                <a:endParaRPr lang="en-US" sz="2000" b="1" dirty="0" smtClean="0"/>
              </a:p>
              <a:p>
                <a:r>
                  <a:rPr lang="en-US" sz="2000" b="1" dirty="0" smtClean="0"/>
                  <a:t>Anomalies in calculations of </a:t>
                </a:r>
                <a:r>
                  <a:rPr lang="en-IE" sz="2000" b="1" dirty="0" smtClean="0"/>
                  <a:t>radius </a:t>
                </a:r>
                <a:r>
                  <a:rPr lang="en-IE" sz="2000" b="1" dirty="0"/>
                  <a:t>and density </a:t>
                </a:r>
                <a:endParaRPr lang="en-GB" sz="1800" dirty="0"/>
              </a:p>
              <a:p>
                <a:pPr marL="0" indent="0" eaLnBrk="1" hangingPunct="1">
                  <a:buNone/>
                </a:pPr>
                <a:r>
                  <a:rPr lang="en-GB" sz="1800" i="1" dirty="0" smtClean="0"/>
                  <a:t>       Einstein: </a:t>
                </a:r>
                <a:r>
                  <a:rPr lang="en-US" sz="1800" i="1" dirty="0" smtClean="0"/>
                  <a:t>P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8</a:t>
                </a:r>
                <a:r>
                  <a:rPr lang="en-IE" sz="1800" dirty="0"/>
                  <a:t> </a:t>
                </a:r>
                <a:r>
                  <a:rPr lang="en-IE" sz="1800" dirty="0" err="1" smtClean="0"/>
                  <a:t>lyr</a:t>
                </a:r>
                <a:r>
                  <a:rPr lang="en-IE" sz="1800" i="1" dirty="0" smtClean="0"/>
                  <a:t>, </a:t>
                </a:r>
                <a:r>
                  <a:rPr lang="en-IE" sz="1800" i="1" dirty="0"/>
                  <a:t>ρ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-26</a:t>
                </a:r>
                <a:r>
                  <a:rPr lang="en-IE" sz="1800" i="1" dirty="0"/>
                  <a:t> </a:t>
                </a:r>
                <a:r>
                  <a:rPr lang="en-IE" sz="1800" dirty="0" smtClean="0"/>
                  <a:t>g/cm</a:t>
                </a:r>
                <a:r>
                  <a:rPr lang="en-IE" sz="1800" baseline="30000" dirty="0" smtClean="0"/>
                  <a:t>3 </a:t>
                </a:r>
                <a:r>
                  <a:rPr lang="en-IE" sz="1800" i="1" dirty="0" smtClean="0"/>
                  <a:t>,  t</a:t>
                </a:r>
                <a:r>
                  <a:rPr lang="en-IE" sz="1800" dirty="0" smtClean="0"/>
                  <a:t>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 smtClean="0"/>
                  <a:t>10</a:t>
                </a:r>
                <a:r>
                  <a:rPr lang="en-IE" sz="1800" baseline="30000" dirty="0" smtClean="0"/>
                  <a:t>10</a:t>
                </a:r>
                <a:r>
                  <a:rPr lang="en-IE" sz="1800" i="1" dirty="0" smtClean="0"/>
                  <a:t> </a:t>
                </a:r>
                <a:r>
                  <a:rPr lang="en-IE" sz="1800" dirty="0" err="1" smtClean="0"/>
                  <a:t>yr</a:t>
                </a:r>
                <a:r>
                  <a:rPr lang="en-IE" sz="1800" dirty="0" smtClean="0"/>
                  <a:t> </a:t>
                </a:r>
                <a:endParaRPr lang="en-IE" sz="1800" dirty="0"/>
              </a:p>
              <a:p>
                <a:pPr marL="0" indent="0" eaLnBrk="1" hangingPunct="1">
                  <a:buNone/>
                </a:pPr>
                <a:r>
                  <a:rPr lang="en-IE" sz="1800" i="1" baseline="30000" dirty="0"/>
                  <a:t> </a:t>
                </a:r>
                <a:r>
                  <a:rPr lang="en-IE" sz="1800" i="1" dirty="0" smtClean="0"/>
                  <a:t>     </a:t>
                </a:r>
                <a:r>
                  <a:rPr lang="en-US" sz="1800" i="1" dirty="0" smtClean="0"/>
                  <a:t>We get:     P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9</a:t>
                </a:r>
                <a:r>
                  <a:rPr lang="en-IE" sz="1800" i="1" dirty="0"/>
                  <a:t> </a:t>
                </a:r>
                <a:r>
                  <a:rPr lang="en-IE" sz="1800" dirty="0" err="1"/>
                  <a:t>lyr</a:t>
                </a:r>
                <a:r>
                  <a:rPr lang="en-IE" sz="1800" i="1" dirty="0"/>
                  <a:t>, ρ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-28</a:t>
                </a:r>
                <a:r>
                  <a:rPr lang="en-IE" sz="1800" i="1" dirty="0"/>
                  <a:t> </a:t>
                </a:r>
                <a:r>
                  <a:rPr lang="en-IE" sz="1800" dirty="0"/>
                  <a:t>g/cm</a:t>
                </a:r>
                <a:r>
                  <a:rPr lang="en-IE" sz="1800" baseline="30000" dirty="0"/>
                  <a:t>3</a:t>
                </a:r>
                <a:r>
                  <a:rPr lang="en-IE" sz="1800" dirty="0"/>
                  <a:t> </a:t>
                </a:r>
                <a:r>
                  <a:rPr lang="en-IE" sz="1800" dirty="0" smtClean="0"/>
                  <a:t>, </a:t>
                </a:r>
                <a:r>
                  <a:rPr lang="en-IE" sz="1800" i="1" dirty="0" smtClean="0"/>
                  <a:t>t</a:t>
                </a:r>
                <a:r>
                  <a:rPr lang="en-IE" sz="1800" dirty="0" smtClean="0"/>
                  <a:t>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dirty="0" smtClean="0"/>
                  <a:t>10</a:t>
                </a:r>
                <a:r>
                  <a:rPr lang="en-IE" sz="1800" baseline="30000" dirty="0"/>
                  <a:t>9</a:t>
                </a:r>
                <a:r>
                  <a:rPr lang="en-IE" sz="1800" dirty="0" smtClean="0"/>
                  <a:t> </a:t>
                </a:r>
                <a:r>
                  <a:rPr lang="en-IE" sz="1800" dirty="0" err="1"/>
                  <a:t>yr</a:t>
                </a:r>
                <a:r>
                  <a:rPr lang="en-IE" sz="1800" dirty="0"/>
                  <a:t> 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 smtClean="0"/>
                  <a:t>       </a:t>
                </a:r>
                <a:endParaRPr lang="en-IE" sz="2000" dirty="0" smtClean="0"/>
              </a:p>
              <a:p>
                <a:r>
                  <a:rPr lang="en-IE" sz="2000" b="1" dirty="0" smtClean="0"/>
                  <a:t>Source of error? </a:t>
                </a:r>
                <a:endParaRPr lang="en-IE" sz="2000" b="1" i="1" dirty="0"/>
              </a:p>
              <a:p>
                <a:pPr marL="0" indent="0">
                  <a:buNone/>
                </a:pPr>
                <a:r>
                  <a:rPr lang="en-IE" sz="1800" i="1" dirty="0" smtClean="0">
                    <a:latin typeface="+mj-lt"/>
                  </a:rPr>
                  <a:t>      </a:t>
                </a:r>
                <a:r>
                  <a:rPr lang="en-IE" sz="1800" i="1" dirty="0" smtClean="0"/>
                  <a:t>Oxford blackboard: D</a:t>
                </a:r>
                <a:r>
                  <a:rPr lang="en-IE" sz="1800" i="1" baseline="30000" dirty="0" smtClean="0"/>
                  <a:t>2</a:t>
                </a:r>
                <a:r>
                  <a:rPr lang="en-IE" sz="1800" i="1" dirty="0" smtClean="0"/>
                  <a:t>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</m:t>
                    </m:r>
                  </m:oMath>
                </a14:m>
                <a:r>
                  <a:rPr lang="en-IE" sz="1800" dirty="0" smtClean="0"/>
                  <a:t>10</a:t>
                </a:r>
                <a:r>
                  <a:rPr lang="en-IE" sz="1800" baseline="30000" dirty="0" smtClean="0"/>
                  <a:t>-53</a:t>
                </a:r>
                <a:r>
                  <a:rPr lang="en-IE" sz="1800" dirty="0" smtClean="0"/>
                  <a:t> cm</a:t>
                </a:r>
                <a:r>
                  <a:rPr lang="en-IE" sz="1800" baseline="30000" dirty="0" smtClean="0"/>
                  <a:t>-2 </a:t>
                </a:r>
                <a:r>
                  <a:rPr lang="en-IE" sz="1800" dirty="0" smtClean="0"/>
                  <a:t> </a:t>
                </a:r>
                <a:r>
                  <a:rPr lang="en-IE" sz="1800" i="1" dirty="0" smtClean="0"/>
                  <a:t>should</a:t>
                </a:r>
                <a:r>
                  <a:rPr lang="en-IE" sz="1800" dirty="0" smtClean="0"/>
                  <a:t> </a:t>
                </a:r>
                <a:r>
                  <a:rPr lang="en-IE" sz="1800" i="1" dirty="0" smtClean="0"/>
                  <a:t>be </a:t>
                </a:r>
                <a:r>
                  <a:rPr lang="en-IE" sz="1800" dirty="0" smtClean="0"/>
                  <a:t>10</a:t>
                </a:r>
                <a:r>
                  <a:rPr lang="en-IE" sz="1800" baseline="30000" dirty="0" smtClean="0"/>
                  <a:t>-55</a:t>
                </a:r>
                <a:r>
                  <a:rPr lang="en-IE" sz="1800" dirty="0" smtClean="0"/>
                  <a:t> </a:t>
                </a:r>
                <a:r>
                  <a:rPr lang="en-IE" sz="1800" dirty="0"/>
                  <a:t>cm</a:t>
                </a:r>
                <a:r>
                  <a:rPr lang="en-IE" sz="1800" baseline="30000" dirty="0"/>
                  <a:t>-2 </a:t>
                </a:r>
                <a:endParaRPr lang="en-IE" sz="1800" dirty="0" smtClean="0"/>
              </a:p>
              <a:p>
                <a:pPr marL="0" indent="0">
                  <a:buNone/>
                </a:pPr>
                <a:r>
                  <a:rPr lang="en-IE" sz="1800" i="1" dirty="0" smtClean="0"/>
                  <a:t>      Time </a:t>
                </a:r>
                <a:r>
                  <a:rPr lang="en-IE" sz="1800" i="1" dirty="0"/>
                  <a:t>miscalculation t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/>
                      </a:rPr>
                      <m:t> </m:t>
                    </m:r>
                    <m:r>
                      <a:rPr lang="en-IE" sz="1800" i="1">
                        <a:latin typeface="Cambria Math"/>
                      </a:rPr>
                      <m:t>~</m:t>
                    </m:r>
                    <m:r>
                      <m:rPr>
                        <m:nor/>
                      </m:rPr>
                      <a:rPr lang="en-GB" sz="1800" i="1"/>
                      <m:t> </m:t>
                    </m:r>
                    <m:r>
                      <m:rPr>
                        <m:nor/>
                      </m:rPr>
                      <a:rPr lang="en-GB" sz="1800"/>
                      <m:t>10</m:t>
                    </m:r>
                    <m:r>
                      <m:rPr>
                        <m:nor/>
                      </m:rPr>
                      <a:rPr lang="en-GB" sz="1800" baseline="30000"/>
                      <m:t>10</m:t>
                    </m:r>
                    <m:r>
                      <m:rPr>
                        <m:nor/>
                      </m:rPr>
                      <a:rPr lang="en-GB" sz="1800" i="1" baseline="30000"/>
                      <m:t> </m:t>
                    </m:r>
                    <m:r>
                      <m:rPr>
                        <m:nor/>
                      </m:rPr>
                      <a:rPr lang="en-IE" sz="1800" dirty="0"/>
                      <m:t>y</m:t>
                    </m:r>
                    <m:r>
                      <m:rPr>
                        <m:nor/>
                      </m:rPr>
                      <a:rPr lang="en-GB" sz="1800" dirty="0"/>
                      <m:t>r</m:t>
                    </m:r>
                    <m:r>
                      <m:rPr>
                        <m:nor/>
                      </m:rPr>
                      <a:rPr lang="en-GB" sz="1800" b="0" i="0" dirty="0" smtClean="0"/>
                      <m:t> (</m:t>
                    </m:r>
                    <m:r>
                      <m:rPr>
                        <m:nor/>
                      </m:rPr>
                      <a:rPr lang="en-GB" sz="1800" b="0" i="1" dirty="0" smtClean="0"/>
                      <m:t>should</m:t>
                    </m:r>
                    <m:r>
                      <m:rPr>
                        <m:nor/>
                      </m:rPr>
                      <a:rPr lang="en-GB" sz="1800" b="0" i="1" dirty="0" smtClean="0"/>
                      <m:t> </m:t>
                    </m:r>
                    <m:r>
                      <m:rPr>
                        <m:nor/>
                      </m:rPr>
                      <a:rPr lang="en-GB" sz="1800" b="0" i="1" dirty="0" smtClean="0"/>
                      <m:t>be</m:t>
                    </m:r>
                    <m:r>
                      <m:rPr>
                        <m:nor/>
                      </m:rPr>
                      <a:rPr lang="en-GB" sz="1800" b="0" i="1" dirty="0" smtClean="0"/>
                      <m:t> </m:t>
                    </m:r>
                    <m:r>
                      <m:rPr>
                        <m:nor/>
                      </m:rPr>
                      <a:rPr lang="en-IE" sz="1800" dirty="0"/>
                      <m:t>10</m:t>
                    </m:r>
                    <m:r>
                      <m:rPr>
                        <m:nor/>
                      </m:rPr>
                      <a:rPr lang="en-IE" sz="1800" baseline="30000" dirty="0"/>
                      <m:t>9</m:t>
                    </m:r>
                    <m:r>
                      <m:rPr>
                        <m:nor/>
                      </m:rPr>
                      <a:rPr lang="en-IE" sz="1800" i="1" dirty="0"/>
                      <m:t> </m:t>
                    </m:r>
                    <m:r>
                      <m:rPr>
                        <m:nor/>
                      </m:rPr>
                      <a:rPr lang="en-IE" sz="1800" dirty="0"/>
                      <m:t>y</m:t>
                    </m:r>
                    <m:r>
                      <m:rPr>
                        <m:nor/>
                      </m:rPr>
                      <a:rPr lang="en-GB" sz="1800" dirty="0"/>
                      <m:t>r</m:t>
                    </m:r>
                  </m:oMath>
                </a14:m>
                <a:r>
                  <a:rPr lang="en-IE" sz="1800" dirty="0" smtClean="0"/>
                  <a:t>)</a:t>
                </a:r>
              </a:p>
              <a:p>
                <a:pPr marL="0" indent="0">
                  <a:buNone/>
                </a:pPr>
                <a:r>
                  <a:rPr lang="en-IE" sz="1800" dirty="0" smtClean="0"/>
                  <a:t>      </a:t>
                </a:r>
                <a:r>
                  <a:rPr lang="en-IE" sz="1800" i="1" dirty="0" smtClean="0"/>
                  <a:t>Non-trivial error: misses conflict with radioactivity</a:t>
                </a:r>
                <a:endParaRPr lang="en-IE" sz="1800" i="1" dirty="0"/>
              </a:p>
              <a:p>
                <a:pPr marL="0" indent="0">
                  <a:buNone/>
                </a:pPr>
                <a:endParaRPr lang="en-IE" sz="2000" dirty="0" smtClean="0"/>
              </a:p>
              <a:p>
                <a:pPr eaLnBrk="1" hangingPunct="1"/>
                <a:endParaRPr lang="en-US" sz="2400" dirty="0"/>
              </a:p>
              <a:p>
                <a:pPr marL="0" indent="0" eaLnBrk="1" hangingPunct="1">
                  <a:buNone/>
                </a:pPr>
                <a:endParaRPr lang="en-US" sz="2400" b="1" i="1" dirty="0" smtClean="0"/>
              </a:p>
              <a:p>
                <a:pPr marL="0" indent="0" eaLnBrk="1" hangingPunct="1">
                  <a:buNone/>
                </a:pPr>
                <a:r>
                  <a:rPr lang="en-US" sz="2400" b="1" i="1" dirty="0" smtClean="0"/>
                  <a:t>       </a:t>
                </a:r>
              </a:p>
              <a:p>
                <a:pPr marL="0" indent="0" eaLnBrk="1" hangingPunct="1">
                  <a:buNone/>
                </a:pPr>
                <a:endParaRPr lang="en-US" sz="2400" b="1" i="1" dirty="0" smtClean="0"/>
              </a:p>
              <a:p>
                <a:pPr eaLnBrk="1" hangingPunct="1">
                  <a:buNone/>
                </a:pPr>
                <a:r>
                  <a:rPr lang="en-IE" sz="2000" b="1" i="1" dirty="0" smtClean="0"/>
                  <a:t>	</a:t>
                </a:r>
              </a:p>
            </p:txBody>
          </p:sp>
        </mc:Choice>
        <mc:Fallback xmlns="">
          <p:sp>
            <p:nvSpPr>
              <p:cNvPr id="25603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12585"/>
                <a:ext cx="6249777" cy="5589240"/>
              </a:xfrm>
              <a:blipFill rotWithShape="1">
                <a:blip r:embed="rId2"/>
                <a:stretch>
                  <a:fillRect b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980" y="4509120"/>
            <a:ext cx="3282279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4"/>
          <a:srcRect l="50952" t="70886" r="32112" b="20000"/>
          <a:stretch/>
        </p:blipFill>
        <p:spPr bwMode="auto">
          <a:xfrm>
            <a:off x="6101178" y="2709181"/>
            <a:ext cx="1298054" cy="568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4"/>
          <a:srcRect l="47780" t="56425" r="46512" b="35307"/>
          <a:stretch/>
        </p:blipFill>
        <p:spPr bwMode="auto">
          <a:xfrm>
            <a:off x="4355976" y="3125331"/>
            <a:ext cx="564614" cy="591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4"/>
          <a:srcRect l="47298" t="37810" r="46846" b="56612"/>
          <a:stretch/>
        </p:blipFill>
        <p:spPr bwMode="auto">
          <a:xfrm>
            <a:off x="5217837" y="3189164"/>
            <a:ext cx="704853" cy="4640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C:\Users\coraifeartaigh\Documents\Docs 12-14\Einstein papers\Einstein 1931\epj cover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278" y="1563681"/>
            <a:ext cx="1764040" cy="271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6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21820</TotalTime>
  <Words>2438</Words>
  <Application>Microsoft Office PowerPoint</Application>
  <PresentationFormat>On-screen Show (4:3)</PresentationFormat>
  <Paragraphs>536</Paragraphs>
  <Slides>31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Ricepaper</vt:lpstr>
      <vt:lpstr>Photo Editor Photo</vt:lpstr>
      <vt:lpstr>The Big Bang: Fact or Fiction?</vt:lpstr>
      <vt:lpstr>                                               </vt:lpstr>
      <vt:lpstr>I         Historical remarks</vt:lpstr>
      <vt:lpstr>               Scientific context</vt:lpstr>
      <vt:lpstr>  Relativistic cosmology (1915-17)</vt:lpstr>
      <vt:lpstr>   The problem of boundary conditions</vt:lpstr>
      <vt:lpstr>PowerPoint Presentation</vt:lpstr>
      <vt:lpstr> Structure of Einstein’s 1917 paper</vt:lpstr>
      <vt:lpstr>1.   The Newtonian theory </vt:lpstr>
      <vt:lpstr> 3. The spatially closed universe    4. An additional term in the GFE </vt:lpstr>
      <vt:lpstr>PowerPoint Presentation</vt:lpstr>
      <vt:lpstr>  A precursor for the cosmological constant </vt:lpstr>
      <vt:lpstr> 5.     Calculation and result</vt:lpstr>
      <vt:lpstr> On the cosmological constant (i)</vt:lpstr>
      <vt:lpstr>    On the cosmological constant (ii)</vt:lpstr>
      <vt:lpstr> On the size of the Einstein World </vt:lpstr>
      <vt:lpstr> On the stability of the Einstein World </vt:lpstr>
      <vt:lpstr>III     Einstein and alternate cosmologies</vt:lpstr>
      <vt:lpstr>  The Einstein-deSitter-Weyl-Klein debate</vt:lpstr>
      <vt:lpstr>            Einstein vs Friedman</vt:lpstr>
      <vt:lpstr>     Einstein vs Lemaître</vt:lpstr>
      <vt:lpstr>A  watershed in cosmology</vt:lpstr>
      <vt:lpstr>     The expanding universe (1930-32) </vt:lpstr>
      <vt:lpstr>Einstein’s steady-state model  (~1931)</vt:lpstr>
      <vt:lpstr> The Friedman-Einstein model (1931)</vt:lpstr>
      <vt:lpstr>   Einstein-de Sitter model (1932)</vt:lpstr>
      <vt:lpstr>       “My greatest blunder” </vt:lpstr>
      <vt:lpstr>       Conclusions </vt:lpstr>
      <vt:lpstr>         Coda:    The Einstein World today</vt:lpstr>
      <vt:lpstr>PowerPoint Presentation</vt:lpstr>
      <vt:lpstr> The Friedman-Einstein model</vt:lpstr>
    </vt:vector>
  </TitlesOfParts>
  <Company>WIT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 O'Raifeartaigh</cp:lastModifiedBy>
  <cp:revision>2803</cp:revision>
  <cp:lastPrinted>2012-08-24T15:54:34Z</cp:lastPrinted>
  <dcterms:created xsi:type="dcterms:W3CDTF">2007-01-31T14:00:56Z</dcterms:created>
  <dcterms:modified xsi:type="dcterms:W3CDTF">2017-09-11T11:35:24Z</dcterms:modified>
</cp:coreProperties>
</file>