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9"/>
  </p:notesMasterIdLst>
  <p:handoutMasterIdLst>
    <p:handoutMasterId r:id="rId40"/>
  </p:handoutMasterIdLst>
  <p:sldIdLst>
    <p:sldId id="553" r:id="rId2"/>
    <p:sldId id="586" r:id="rId3"/>
    <p:sldId id="549" r:id="rId4"/>
    <p:sldId id="547" r:id="rId5"/>
    <p:sldId id="507" r:id="rId6"/>
    <p:sldId id="583" r:id="rId7"/>
    <p:sldId id="550" r:id="rId8"/>
    <p:sldId id="508" r:id="rId9"/>
    <p:sldId id="513" r:id="rId10"/>
    <p:sldId id="552" r:id="rId11"/>
    <p:sldId id="548" r:id="rId12"/>
    <p:sldId id="444" r:id="rId13"/>
    <p:sldId id="555" r:id="rId14"/>
    <p:sldId id="556" r:id="rId15"/>
    <p:sldId id="585" r:id="rId16"/>
    <p:sldId id="582" r:id="rId17"/>
    <p:sldId id="544" r:id="rId18"/>
    <p:sldId id="535" r:id="rId19"/>
    <p:sldId id="563" r:id="rId20"/>
    <p:sldId id="502" r:id="rId21"/>
    <p:sldId id="541" r:id="rId22"/>
    <p:sldId id="557" r:id="rId23"/>
    <p:sldId id="564" r:id="rId24"/>
    <p:sldId id="559" r:id="rId25"/>
    <p:sldId id="584" r:id="rId26"/>
    <p:sldId id="566" r:id="rId27"/>
    <p:sldId id="573" r:id="rId28"/>
    <p:sldId id="580" r:id="rId29"/>
    <p:sldId id="578" r:id="rId30"/>
    <p:sldId id="571" r:id="rId31"/>
    <p:sldId id="558" r:id="rId32"/>
    <p:sldId id="533" r:id="rId33"/>
    <p:sldId id="575" r:id="rId34"/>
    <p:sldId id="576" r:id="rId35"/>
    <p:sldId id="562" r:id="rId36"/>
    <p:sldId id="574" r:id="rId37"/>
    <p:sldId id="561" r:id="rId38"/>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76" autoAdjust="0"/>
    <p:restoredTop sz="88176" autoAdjust="0"/>
  </p:normalViewPr>
  <p:slideViewPr>
    <p:cSldViewPr>
      <p:cViewPr>
        <p:scale>
          <a:sx n="56" d="100"/>
          <a:sy n="56" d="100"/>
        </p:scale>
        <p:origin x="-974"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6" d="100"/>
          <a:sy n="56" d="100"/>
        </p:scale>
        <p:origin x="-186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GB"/>
          </a:p>
        </p:txBody>
      </p:sp>
      <p:sp>
        <p:nvSpPr>
          <p:cNvPr id="542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GB"/>
          </a:p>
        </p:txBody>
      </p:sp>
      <p:sp>
        <p:nvSpPr>
          <p:cNvPr id="542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GB"/>
          </a:p>
        </p:txBody>
      </p:sp>
      <p:sp>
        <p:nvSpPr>
          <p:cNvPr id="542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457760B1-FBE3-4CF4-9BD8-B23CECB34567}" type="slidenum">
              <a:rPr lang="en-GB"/>
              <a:pPr>
                <a:defRPr/>
              </a:pPr>
              <a:t>‹#›</a:t>
            </a:fld>
            <a:endParaRPr lang="en-GB"/>
          </a:p>
        </p:txBody>
      </p:sp>
    </p:spTree>
    <p:extLst>
      <p:ext uri="{BB962C8B-B14F-4D97-AF65-F5344CB8AC3E}">
        <p14:creationId xmlns:p14="http://schemas.microsoft.com/office/powerpoint/2010/main" val="1977459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GB"/>
          </a:p>
        </p:txBody>
      </p:sp>
      <p:sp>
        <p:nvSpPr>
          <p:cNvPr id="5120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GB"/>
          </a:p>
        </p:txBody>
      </p:sp>
      <p:sp>
        <p:nvSpPr>
          <p:cNvPr id="286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0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5120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GB"/>
          </a:p>
        </p:txBody>
      </p:sp>
      <p:sp>
        <p:nvSpPr>
          <p:cNvPr id="5120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78766459-26E8-400E-983A-610834400542}" type="slidenum">
              <a:rPr lang="en-GB"/>
              <a:pPr>
                <a:defRPr/>
              </a:pPr>
              <a:t>‹#›</a:t>
            </a:fld>
            <a:endParaRPr lang="en-GB"/>
          </a:p>
        </p:txBody>
      </p:sp>
    </p:spTree>
    <p:extLst>
      <p:ext uri="{BB962C8B-B14F-4D97-AF65-F5344CB8AC3E}">
        <p14:creationId xmlns:p14="http://schemas.microsoft.com/office/powerpoint/2010/main" val="11224721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pPr>
              <a:defRPr/>
            </a:pPr>
            <a:fld id="{78766459-26E8-400E-983A-610834400542}" type="slidenum">
              <a:rPr lang="en-GB" smtClean="0"/>
              <a:pPr>
                <a:defRPr/>
              </a:pPr>
              <a:t>1</a:t>
            </a:fld>
            <a:endParaRPr lang="en-GB"/>
          </a:p>
        </p:txBody>
      </p:sp>
    </p:spTree>
    <p:extLst>
      <p:ext uri="{BB962C8B-B14F-4D97-AF65-F5344CB8AC3E}">
        <p14:creationId xmlns:p14="http://schemas.microsoft.com/office/powerpoint/2010/main" val="1359736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4</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5</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7</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6B8F726-4F78-471C-A85E-A47F98DC90CC}" type="slidenum">
              <a:rPr lang="en-GB" sz="1200" smtClean="0"/>
              <a:pPr eaLnBrk="1" hangingPunct="1"/>
              <a:t>8</a:t>
            </a:fld>
            <a:endParaRPr lang="en-GB"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8766459-26E8-400E-983A-610834400542}" type="slidenum">
              <a:rPr lang="en-GB" smtClean="0"/>
              <a:pPr>
                <a:defRPr/>
              </a:pPr>
              <a:t>10</a:t>
            </a:fld>
            <a:endParaRPr lang="en-GB"/>
          </a:p>
        </p:txBody>
      </p:sp>
    </p:spTree>
    <p:extLst>
      <p:ext uri="{BB962C8B-B14F-4D97-AF65-F5344CB8AC3E}">
        <p14:creationId xmlns:p14="http://schemas.microsoft.com/office/powerpoint/2010/main" val="3589208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8766459-26E8-400E-983A-610834400542}" type="slidenum">
              <a:rPr lang="en-GB" smtClean="0"/>
              <a:pPr>
                <a:defRPr/>
              </a:pPr>
              <a:t>31</a:t>
            </a:fld>
            <a:endParaRPr lang="en-GB"/>
          </a:p>
        </p:txBody>
      </p:sp>
    </p:spTree>
    <p:extLst>
      <p:ext uri="{BB962C8B-B14F-4D97-AF65-F5344CB8AC3E}">
        <p14:creationId xmlns:p14="http://schemas.microsoft.com/office/powerpoint/2010/main" val="26377986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52600" y="44624"/>
            <a:ext cx="6553200" cy="1143000"/>
          </a:xfrm>
        </p:spPr>
        <p:txBody>
          <a:bodyPr/>
          <a:lstStyle/>
          <a:p>
            <a:r>
              <a:rPr lang="en-US" dirty="0" smtClean="0"/>
              <a:t>Click to edit Master title style</a:t>
            </a:r>
            <a:endParaRPr lang="en-IE"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E" dirty="0"/>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cxnSp>
        <p:nvCxnSpPr>
          <p:cNvPr id="8" name="Straight Connector 7"/>
          <p:cNvCxnSpPr/>
          <p:nvPr userDrawn="1"/>
        </p:nvCxnSpPr>
        <p:spPr bwMode="auto">
          <a:xfrm>
            <a:off x="0" y="1412776"/>
            <a:ext cx="8460000" cy="0"/>
          </a:xfrm>
          <a:prstGeom prst="line">
            <a:avLst/>
          </a:prstGeom>
          <a:solidFill>
            <a:schemeClr val="accent1"/>
          </a:solidFill>
          <a:ln w="88900" cap="flat" cmpd="sng" algn="ctr">
            <a:solidFill>
              <a:schemeClr val="bg2"/>
            </a:solidFill>
            <a:prstDash val="solid"/>
            <a:miter lim="800000"/>
            <a:headEnd type="none" w="med" len="med"/>
            <a:tailEnd type="none" w="med" len="med"/>
          </a:ln>
          <a:effectLst/>
        </p:spPr>
      </p:cxnSp>
      <p:sp>
        <p:nvSpPr>
          <p:cNvPr id="10" name="Rectangle 9" descr="Large confetti"/>
          <p:cNvSpPr txBox="1">
            <a:spLocks noChangeArrowheads="1"/>
          </p:cNvSpPr>
          <p:nvPr userDrawn="1"/>
        </p:nvSpPr>
        <p:spPr bwMode="auto">
          <a:xfrm>
            <a:off x="323528" y="-1792"/>
            <a:ext cx="792000" cy="1375200"/>
          </a:xfrm>
          <a:prstGeom prst="rect">
            <a:avLst/>
          </a:prstGeom>
          <a:pattFill prst="lgConfetti">
            <a:fgClr>
              <a:schemeClr val="accent2"/>
            </a:fgClr>
            <a:bgClr>
              <a:schemeClr val="folHlink"/>
            </a:bgClr>
          </a:pattFill>
          <a:ln w="9525">
            <a:noFill/>
            <a:miter lim="800000"/>
            <a:headEnd/>
            <a:tailEnd/>
          </a:ln>
          <a:effectLst/>
        </p:spPr>
        <p:txBody>
          <a:bodyPr vert="horz" wrap="square" lIns="91440" tIns="45720" rIns="91440" bIns="45720" numCol="1" anchor="ctr" anchorCtr="1" compatLnSpc="1">
            <a:prstTxWarp prst="textNoShape">
              <a:avLst/>
            </a:prstTxWarp>
          </a:bodyPr>
          <a:lstStyle>
            <a:defPPr>
              <a:defRPr lang="en-GB"/>
            </a:defPPr>
            <a:lvl1pPr algn="r" rtl="0" fontAlgn="base">
              <a:spcBef>
                <a:spcPct val="0"/>
              </a:spcBef>
              <a:spcAft>
                <a:spcPct val="0"/>
              </a:spcAft>
              <a:defRPr sz="1400" kern="1200">
                <a:solidFill>
                  <a:schemeClr val="bg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334302C7-F13C-41F6-A496-5CAE37F6C862}"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685800" y="19050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9050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FE942C2C-EB2F-4DB4-905E-81245C2760BD}"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9" descr="Large confetti"/>
          <p:cNvSpPr>
            <a:spLocks noGrp="1" noChangeArrowheads="1"/>
          </p:cNvSpPr>
          <p:nvPr>
            <p:ph type="sldNum" sz="quarter" idx="12"/>
          </p:nvPr>
        </p:nvSpPr>
        <p:spPr>
          <a:ln/>
        </p:spPr>
        <p:txBody>
          <a:bodyPr/>
          <a:lstStyle>
            <a:lvl1pPr>
              <a:defRPr/>
            </a:lvl1pPr>
          </a:lstStyle>
          <a:p>
            <a:pPr>
              <a:defRPr/>
            </a:pPr>
            <a:fld id="{2689BD2D-3969-434C-899F-C80634A2D620}"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9" descr="Large confetti"/>
          <p:cNvSpPr>
            <a:spLocks noGrp="1" noChangeArrowheads="1"/>
          </p:cNvSpPr>
          <p:nvPr>
            <p:ph type="sldNum" sz="quarter" idx="12"/>
          </p:nvPr>
        </p:nvSpPr>
        <p:spPr>
          <a:ln/>
        </p:spPr>
        <p:txBody>
          <a:bodyPr/>
          <a:lstStyle>
            <a:lvl1pPr>
              <a:defRPr/>
            </a:lvl1pPr>
          </a:lstStyle>
          <a:p>
            <a:pPr>
              <a:defRPr/>
            </a:pPr>
            <a:fld id="{F801877C-FFBA-41C6-BB14-60651E4E90D7}"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9" descr="Large confetti"/>
          <p:cNvSpPr>
            <a:spLocks noGrp="1" noChangeArrowheads="1"/>
          </p:cNvSpPr>
          <p:nvPr>
            <p:ph type="sldNum" sz="quarter" idx="12"/>
          </p:nvPr>
        </p:nvSpPr>
        <p:spPr>
          <a:ln/>
        </p:spPr>
        <p:txBody>
          <a:bodyPr/>
          <a:lstStyle>
            <a:lvl1pPr>
              <a:defRPr/>
            </a:lvl1pPr>
          </a:lstStyle>
          <a:p>
            <a:pPr>
              <a:defRPr/>
            </a:pPr>
            <a:fld id="{B603DC3C-F6E4-43D9-B550-1EDC9F3A4378}"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1036D610-4CE3-44EB-AB17-398548BDB5D1}"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E"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D0AF1218-95B4-4D84-AC5B-BA9E80BCD82B}"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2FD20D09-EAAB-4C17-A1C5-8AA08B5A67FC}"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28600"/>
            <a:ext cx="1943100" cy="5867400"/>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685800" y="228600"/>
            <a:ext cx="56769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B1D3A168-F683-46AC-A338-8600CD87A4B7}"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752600" y="228600"/>
            <a:ext cx="6553200" cy="1143000"/>
          </a:xfrm>
        </p:spPr>
        <p:txBody>
          <a:bodyPr/>
          <a:lstStyle/>
          <a:p>
            <a:r>
              <a:rPr lang="en-US" smtClean="0"/>
              <a:t>Click to edit Master title style</a:t>
            </a:r>
            <a:endParaRPr lang="en-IE"/>
          </a:p>
        </p:txBody>
      </p:sp>
      <p:sp>
        <p:nvSpPr>
          <p:cNvPr id="3" name="ClipArt Placeholder 2"/>
          <p:cNvSpPr>
            <a:spLocks noGrp="1"/>
          </p:cNvSpPr>
          <p:nvPr>
            <p:ph type="clipArt" sz="half" idx="1"/>
          </p:nvPr>
        </p:nvSpPr>
        <p:spPr>
          <a:xfrm>
            <a:off x="685800" y="1905000"/>
            <a:ext cx="3810000" cy="4191000"/>
          </a:xfrm>
        </p:spPr>
        <p:txBody>
          <a:bodyPr/>
          <a:lstStyle/>
          <a:p>
            <a:pPr lvl="0"/>
            <a:endParaRPr lang="en-IE" noProof="0" smtClean="0"/>
          </a:p>
        </p:txBody>
      </p:sp>
      <p:sp>
        <p:nvSpPr>
          <p:cNvPr id="4" name="Text Placeholder 3"/>
          <p:cNvSpPr>
            <a:spLocks noGrp="1"/>
          </p:cNvSpPr>
          <p:nvPr>
            <p:ph type="body" sz="half" idx="2"/>
          </p:nvPr>
        </p:nvSpPr>
        <p:spPr>
          <a:xfrm>
            <a:off x="4648200" y="1905000"/>
            <a:ext cx="38100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1CC3C4AB-C00C-4510-979F-94F780379E39}"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10242" name="Rectangle 2" descr="Large confetti"/>
          <p:cNvSpPr>
            <a:spLocks noGrp="1" noChangeArrowheads="1"/>
          </p:cNvSpPr>
          <p:nvPr>
            <p:ph type="title"/>
          </p:nvPr>
        </p:nvSpPr>
        <p:spPr bwMode="auto">
          <a:xfrm>
            <a:off x="1752600" y="228600"/>
            <a:ext cx="65532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GB" smtClean="0"/>
              <a:t>Click to edit Master title style</a:t>
            </a:r>
          </a:p>
        </p:txBody>
      </p:sp>
      <p:sp>
        <p:nvSpPr>
          <p:cNvPr id="10243" name="Rectangle 3"/>
          <p:cNvSpPr>
            <a:spLocks noGrp="1" noChangeArrowheads="1"/>
          </p:cNvSpPr>
          <p:nvPr>
            <p:ph type="body" idx="1"/>
          </p:nvPr>
        </p:nvSpPr>
        <p:spPr bwMode="auto">
          <a:xfrm>
            <a:off x="685800" y="1905000"/>
            <a:ext cx="77724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458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atin typeface="Times New Roman" charset="0"/>
              </a:defRPr>
            </a:lvl1pPr>
          </a:lstStyle>
          <a:p>
            <a:pPr>
              <a:defRPr/>
            </a:pPr>
            <a:endParaRPr lang="en-GB"/>
          </a:p>
        </p:txBody>
      </p:sp>
      <p:sp>
        <p:nvSpPr>
          <p:cNvPr id="2458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atin typeface="Times New Roman" charset="0"/>
              </a:defRPr>
            </a:lvl1pPr>
          </a:lstStyle>
          <a:p>
            <a:pPr>
              <a:defRPr/>
            </a:pPr>
            <a:endParaRPr lang="en-GB"/>
          </a:p>
        </p:txBody>
      </p:sp>
      <p:sp>
        <p:nvSpPr>
          <p:cNvPr id="24582" name="Rectangle 6"/>
          <p:cNvSpPr>
            <a:spLocks noChangeArrowheads="1"/>
          </p:cNvSpPr>
          <p:nvPr/>
        </p:nvSpPr>
        <p:spPr bwMode="auto">
          <a:xfrm>
            <a:off x="0" y="1512888"/>
            <a:ext cx="8458200" cy="87312"/>
          </a:xfrm>
          <a:prstGeom prst="rect">
            <a:avLst/>
          </a:prstGeom>
          <a:solidFill>
            <a:schemeClr val="bg2"/>
          </a:solidFill>
          <a:ln w="9525">
            <a:noFill/>
            <a:miter lim="800000"/>
            <a:headEnd/>
            <a:tailEnd/>
          </a:ln>
          <a:effectLst/>
        </p:spPr>
        <p:txBody>
          <a:bodyPr wrap="none" anchor="ctr"/>
          <a:lstStyle/>
          <a:p>
            <a:pPr algn="ctr">
              <a:defRPr/>
            </a:pPr>
            <a:endParaRPr kumimoji="1" lang="en-US">
              <a:latin typeface="Times New Roman" charset="0"/>
            </a:endParaRPr>
          </a:p>
        </p:txBody>
      </p:sp>
      <p:sp>
        <p:nvSpPr>
          <p:cNvPr id="24583" name="Rectangle 7" descr="Large confetti"/>
          <p:cNvSpPr>
            <a:spLocks noChangeArrowheads="1"/>
          </p:cNvSpPr>
          <p:nvPr/>
        </p:nvSpPr>
        <p:spPr bwMode="ltGray">
          <a:xfrm>
            <a:off x="247650" y="0"/>
            <a:ext cx="793750" cy="1841500"/>
          </a:xfrm>
          <a:prstGeom prst="rect">
            <a:avLst/>
          </a:prstGeom>
          <a:pattFill prst="lgConfetti">
            <a:fgClr>
              <a:schemeClr val="accent2"/>
            </a:fgClr>
            <a:bgClr>
              <a:schemeClr val="folHlink"/>
            </a:bgClr>
          </a:pattFill>
          <a:ln w="9525">
            <a:noFill/>
            <a:miter lim="800000"/>
            <a:headEnd/>
            <a:tailEnd/>
          </a:ln>
          <a:effectLst/>
        </p:spPr>
        <p:txBody>
          <a:bodyPr wrap="none" anchor="ctr"/>
          <a:lstStyle/>
          <a:p>
            <a:pPr algn="ctr">
              <a:defRPr/>
            </a:pPr>
            <a:endParaRPr kumimoji="1" lang="en-US">
              <a:latin typeface="Times New Roman" charset="0"/>
            </a:endParaRPr>
          </a:p>
        </p:txBody>
      </p:sp>
      <p:sp>
        <p:nvSpPr>
          <p:cNvPr id="24584" name="Rectangle 8"/>
          <p:cNvSpPr>
            <a:spLocks noChangeArrowheads="1"/>
          </p:cNvSpPr>
          <p:nvPr/>
        </p:nvSpPr>
        <p:spPr bwMode="auto">
          <a:xfrm>
            <a:off x="7067550" y="6553200"/>
            <a:ext cx="2076450" cy="79375"/>
          </a:xfrm>
          <a:prstGeom prst="rect">
            <a:avLst/>
          </a:prstGeom>
          <a:solidFill>
            <a:schemeClr val="bg2"/>
          </a:solidFill>
          <a:ln w="9525">
            <a:noFill/>
            <a:miter lim="800000"/>
            <a:headEnd/>
            <a:tailEnd/>
          </a:ln>
          <a:effectLst/>
        </p:spPr>
        <p:txBody>
          <a:bodyPr wrap="none" anchor="ctr"/>
          <a:lstStyle/>
          <a:p>
            <a:pPr algn="ctr">
              <a:defRPr/>
            </a:pPr>
            <a:endParaRPr kumimoji="1" lang="en-US">
              <a:latin typeface="Times New Roman" charset="0"/>
            </a:endParaRPr>
          </a:p>
        </p:txBody>
      </p:sp>
      <p:sp>
        <p:nvSpPr>
          <p:cNvPr id="24585" name="Rectangle 9" descr="Large confetti"/>
          <p:cNvSpPr>
            <a:spLocks noGrp="1" noChangeArrowheads="1"/>
          </p:cNvSpPr>
          <p:nvPr>
            <p:ph type="sldNum" sz="quarter" idx="4"/>
          </p:nvPr>
        </p:nvSpPr>
        <p:spPr bwMode="auto">
          <a:xfrm>
            <a:off x="8216900" y="6248400"/>
            <a:ext cx="533400" cy="609600"/>
          </a:xfrm>
          <a:prstGeom prst="rect">
            <a:avLst/>
          </a:prstGeom>
          <a:pattFill prst="lgConfetti">
            <a:fgClr>
              <a:schemeClr val="accent2"/>
            </a:fgClr>
            <a:bgClr>
              <a:schemeClr val="folHlink"/>
            </a:bgClr>
          </a:pattFill>
          <a:ln w="9525">
            <a:noFill/>
            <a:miter lim="800000"/>
            <a:headEnd/>
            <a:tailEnd/>
          </a:ln>
          <a:effectLst/>
        </p:spPr>
        <p:txBody>
          <a:bodyPr vert="horz" wrap="square" lIns="91440" tIns="45720" rIns="91440" bIns="45720" numCol="1" anchor="ctr" anchorCtr="1" compatLnSpc="1">
            <a:prstTxWarp prst="textNoShape">
              <a:avLst/>
            </a:prstTxWarp>
          </a:bodyPr>
          <a:lstStyle>
            <a:lvl1pPr algn="r">
              <a:defRPr sz="1400">
                <a:solidFill>
                  <a:schemeClr val="bg1"/>
                </a:solidFill>
                <a:latin typeface="Times New Roman" charset="0"/>
              </a:defRPr>
            </a:lvl1pPr>
          </a:lstStyle>
          <a:p>
            <a:pPr>
              <a:defRPr/>
            </a:pPr>
            <a:fld id="{A5342CE8-4CDE-4ACC-93BE-0156D227F601}"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imes New Roman" charset="0"/>
        </a:defRPr>
      </a:lvl2pPr>
      <a:lvl3pPr algn="l" rtl="0" eaLnBrk="0" fontAlgn="base" hangingPunct="0">
        <a:spcBef>
          <a:spcPct val="0"/>
        </a:spcBef>
        <a:spcAft>
          <a:spcPct val="0"/>
        </a:spcAft>
        <a:defRPr sz="4000">
          <a:solidFill>
            <a:schemeClr val="tx2"/>
          </a:solidFill>
          <a:latin typeface="Times New Roman" charset="0"/>
        </a:defRPr>
      </a:lvl3pPr>
      <a:lvl4pPr algn="l" rtl="0" eaLnBrk="0" fontAlgn="base" hangingPunct="0">
        <a:spcBef>
          <a:spcPct val="0"/>
        </a:spcBef>
        <a:spcAft>
          <a:spcPct val="0"/>
        </a:spcAft>
        <a:defRPr sz="4000">
          <a:solidFill>
            <a:schemeClr val="tx2"/>
          </a:solidFill>
          <a:latin typeface="Times New Roman" charset="0"/>
        </a:defRPr>
      </a:lvl4pPr>
      <a:lvl5pPr algn="l" rtl="0" eaLnBrk="0" fontAlgn="base" hangingPunct="0">
        <a:spcBef>
          <a:spcPct val="0"/>
        </a:spcBef>
        <a:spcAft>
          <a:spcPct val="0"/>
        </a:spcAft>
        <a:defRPr sz="4000">
          <a:solidFill>
            <a:schemeClr val="tx2"/>
          </a:solidFill>
          <a:latin typeface="Times New Roman" charset="0"/>
        </a:defRPr>
      </a:lvl5pPr>
      <a:lvl6pPr marL="457200" algn="l" rtl="0" fontAlgn="base">
        <a:spcBef>
          <a:spcPct val="0"/>
        </a:spcBef>
        <a:spcAft>
          <a:spcPct val="0"/>
        </a:spcAft>
        <a:defRPr sz="4000">
          <a:solidFill>
            <a:schemeClr val="tx2"/>
          </a:solidFill>
          <a:latin typeface="Times New Roman" charset="0"/>
        </a:defRPr>
      </a:lvl6pPr>
      <a:lvl7pPr marL="914400" algn="l" rtl="0" fontAlgn="base">
        <a:spcBef>
          <a:spcPct val="0"/>
        </a:spcBef>
        <a:spcAft>
          <a:spcPct val="0"/>
        </a:spcAft>
        <a:defRPr sz="4000">
          <a:solidFill>
            <a:schemeClr val="tx2"/>
          </a:solidFill>
          <a:latin typeface="Times New Roman" charset="0"/>
        </a:defRPr>
      </a:lvl7pPr>
      <a:lvl8pPr marL="1371600" algn="l" rtl="0" fontAlgn="base">
        <a:spcBef>
          <a:spcPct val="0"/>
        </a:spcBef>
        <a:spcAft>
          <a:spcPct val="0"/>
        </a:spcAft>
        <a:defRPr sz="4000">
          <a:solidFill>
            <a:schemeClr val="tx2"/>
          </a:solidFill>
          <a:latin typeface="Times New Roman" charset="0"/>
        </a:defRPr>
      </a:lvl8pPr>
      <a:lvl9pPr marL="1828800" algn="l" rtl="0" fontAlgn="base">
        <a:spcBef>
          <a:spcPct val="0"/>
        </a:spcBef>
        <a:spcAft>
          <a:spcPct val="0"/>
        </a:spcAft>
        <a:defRPr sz="4000">
          <a:solidFill>
            <a:schemeClr val="tx2"/>
          </a:solidFill>
          <a:latin typeface="Times New Roman" charset="0"/>
        </a:defRPr>
      </a:lvl9pPr>
    </p:titleStyle>
    <p:bodyStyle>
      <a:lvl1pPr marL="342900" indent="-342900" algn="l" rtl="0" eaLnBrk="0" fontAlgn="base" hangingPunct="0">
        <a:spcBef>
          <a:spcPct val="20000"/>
        </a:spcBef>
        <a:spcAft>
          <a:spcPct val="0"/>
        </a:spcAft>
        <a:buSzPct val="85000"/>
        <a:buBlip>
          <a:blip r:embed="rId1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SzPct val="70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SzPct val="7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SzPct val="70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7.jpeg"/><Relationship Id="rId7" Type="http://schemas.openxmlformats.org/officeDocument/2006/relationships/image" Target="../media/image10.jpeg"/><Relationship Id="rId12"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14.jpeg"/><Relationship Id="rId5" Type="http://schemas.openxmlformats.org/officeDocument/2006/relationships/image" Target="../media/image9.jpeg"/><Relationship Id="rId10" Type="http://schemas.openxmlformats.org/officeDocument/2006/relationships/image" Target="../media/image13.jpeg"/><Relationship Id="rId4" Type="http://schemas.openxmlformats.org/officeDocument/2006/relationships/image" Target="../media/image8.jpeg"/><Relationship Id="rId9"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2.xml"/><Relationship Id="rId7" Type="http://schemas.openxmlformats.org/officeDocument/2006/relationships/image" Target="../media/image19.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7.png"/><Relationship Id="rId5" Type="http://schemas.openxmlformats.org/officeDocument/2006/relationships/oleObject" Target="../embeddings/oleObject1.bin"/><Relationship Id="rId4" Type="http://schemas.openxmlformats.org/officeDocument/2006/relationships/image" Target="../media/image18.jpe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00.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5.png"/><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0.jpeg"/><Relationship Id="rId1" Type="http://schemas.openxmlformats.org/officeDocument/2006/relationships/slideLayout" Target="../slideLayouts/slideLayout1.xml"/><Relationship Id="rId5" Type="http://schemas.openxmlformats.org/officeDocument/2006/relationships/image" Target="../media/image42.jpeg"/><Relationship Id="rId4" Type="http://schemas.openxmlformats.org/officeDocument/2006/relationships/image" Target="../media/image41.jpeg"/></Relationships>
</file>

<file path=ppt/slides/_rels/slide1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jpe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1.xml"/><Relationship Id="rId6" Type="http://schemas.openxmlformats.org/officeDocument/2006/relationships/image" Target="../media/image46.png"/><Relationship Id="rId11" Type="http://schemas.openxmlformats.org/officeDocument/2006/relationships/image" Target="../media/image30.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jpeg"/><Relationship Id="rId9" Type="http://schemas.openxmlformats.org/officeDocument/2006/relationships/image" Target="../media/image49.pn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45.png"/><Relationship Id="rId2" Type="http://schemas.openxmlformats.org/officeDocument/2006/relationships/image" Target="../media/image430.png"/><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1.jpeg"/><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6.xml"/><Relationship Id="rId5" Type="http://schemas.openxmlformats.org/officeDocument/2006/relationships/image" Target="../media/image55.pn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6.emf"/><Relationship Id="rId1" Type="http://schemas.openxmlformats.org/officeDocument/2006/relationships/slideLayout" Target="../slideLayouts/slideLayout1.xml"/><Relationship Id="rId4" Type="http://schemas.openxmlformats.org/officeDocument/2006/relationships/image" Target="../media/image55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7.png"/><Relationship Id="rId1" Type="http://schemas.openxmlformats.org/officeDocument/2006/relationships/slideLayout" Target="../slideLayouts/slideLayout1.xml"/><Relationship Id="rId6" Type="http://schemas.openxmlformats.org/officeDocument/2006/relationships/image" Target="../media/image580.png"/><Relationship Id="rId5" Type="http://schemas.openxmlformats.org/officeDocument/2006/relationships/image" Target="../media/image59.png"/><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5.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52.png"/><Relationship Id="rId1" Type="http://schemas.openxmlformats.org/officeDocument/2006/relationships/slideLayout" Target="../slideLayouts/slideLayout6.xml"/><Relationship Id="rId5" Type="http://schemas.openxmlformats.org/officeDocument/2006/relationships/image" Target="../media/image73.png"/><Relationship Id="rId4" Type="http://schemas.openxmlformats.org/officeDocument/2006/relationships/image" Target="../media/image72.png"/></Relationships>
</file>

<file path=ppt/slides/_rels/slide24.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78.emf"/><Relationship Id="rId2" Type="http://schemas.openxmlformats.org/officeDocument/2006/relationships/image" Target="../media/image16.jpeg"/><Relationship Id="rId1" Type="http://schemas.openxmlformats.org/officeDocument/2006/relationships/slideLayout" Target="../slideLayouts/slideLayout1.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1.xml"/><Relationship Id="rId4" Type="http://schemas.openxmlformats.org/officeDocument/2006/relationships/image" Target="../media/image81.jpeg"/></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82.jpeg"/><Relationship Id="rId1" Type="http://schemas.openxmlformats.org/officeDocument/2006/relationships/slideLayout" Target="../slideLayouts/slideLayout1.xml"/><Relationship Id="rId4" Type="http://schemas.openxmlformats.org/officeDocument/2006/relationships/image" Target="../media/image83.jpeg"/></Relationships>
</file>

<file path=ppt/slides/_rels/slide28.xml.rels><?xml version="1.0" encoding="UTF-8" standalone="yes"?>
<Relationships xmlns="http://schemas.openxmlformats.org/package/2006/relationships"><Relationship Id="rId3" Type="http://schemas.openxmlformats.org/officeDocument/2006/relationships/image" Target="../media/image85.tiff"/><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87.jpeg"/><Relationship Id="rId4" Type="http://schemas.openxmlformats.org/officeDocument/2006/relationships/image" Target="../media/image86.tiff"/></Relationships>
</file>

<file path=ppt/slides/_rels/slide2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em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0.tiff"/><Relationship Id="rId2" Type="http://schemas.openxmlformats.org/officeDocument/2006/relationships/image" Target="../media/image84.png"/><Relationship Id="rId1" Type="http://schemas.openxmlformats.org/officeDocument/2006/relationships/slideLayout" Target="../slideLayouts/slideLayout1.xml"/><Relationship Id="rId4" Type="http://schemas.openxmlformats.org/officeDocument/2006/relationships/image" Target="../media/image91.tiff"/></Relationships>
</file>

<file path=ppt/slides/_rels/slide31.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2.gif"/></Relationships>
</file>

<file path=ppt/slides/_rels/slide32.xml.rels><?xml version="1.0" encoding="UTF-8" standalone="yes"?>
<Relationships xmlns="http://schemas.openxmlformats.org/package/2006/relationships"><Relationship Id="rId3" Type="http://schemas.openxmlformats.org/officeDocument/2006/relationships/image" Target="../media/image94.gif"/><Relationship Id="rId2" Type="http://schemas.openxmlformats.org/officeDocument/2006/relationships/image" Target="../media/image93.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emf"/><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3.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560.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97.gif"/></Relationships>
</file>

<file path=ppt/slides/_rels/slide37.xml.rels><?xml version="1.0" encoding="UTF-8" standalone="yes"?>
<Relationships xmlns="http://schemas.openxmlformats.org/package/2006/relationships"><Relationship Id="rId2" Type="http://schemas.openxmlformats.org/officeDocument/2006/relationships/image" Target="../media/image52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descr="Large confetti"/>
          <p:cNvSpPr>
            <a:spLocks noGrp="1" noChangeArrowheads="1"/>
          </p:cNvSpPr>
          <p:nvPr>
            <p:ph type="title"/>
          </p:nvPr>
        </p:nvSpPr>
        <p:spPr>
          <a:xfrm>
            <a:off x="1219200" y="2209800"/>
            <a:ext cx="6400800" cy="685800"/>
          </a:xfrm>
        </p:spPr>
        <p:txBody>
          <a:bodyPr/>
          <a:lstStyle/>
          <a:p>
            <a:pPr eaLnBrk="1" hangingPunct="1"/>
            <a:r>
              <a:rPr lang="en-IE" sz="3600" smtClean="0">
                <a:solidFill>
                  <a:schemeClr val="bg1"/>
                </a:solidFill>
              </a:rPr>
              <a:t>The Big Bang: </a:t>
            </a:r>
            <a:r>
              <a:rPr lang="en-IE" sz="3600" i="1" smtClean="0">
                <a:solidFill>
                  <a:schemeClr val="bg1"/>
                </a:solidFill>
              </a:rPr>
              <a:t>Fact or Fiction?</a:t>
            </a:r>
            <a:endParaRPr lang="en-GB" sz="3600" i="1" smtClean="0">
              <a:solidFill>
                <a:schemeClr val="bg1"/>
              </a:solidFill>
            </a:endParaRPr>
          </a:p>
        </p:txBody>
      </p:sp>
      <p:pic>
        <p:nvPicPr>
          <p:cNvPr id="11267" name="Picture 11" descr="tour_ggs_andromeda_noao_l"/>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1268" name="Rectangle 13"/>
          <p:cNvSpPr>
            <a:spLocks noChangeArrowheads="1"/>
          </p:cNvSpPr>
          <p:nvPr/>
        </p:nvSpPr>
        <p:spPr bwMode="auto">
          <a:xfrm>
            <a:off x="-35425" y="116632"/>
            <a:ext cx="9117105" cy="1200329"/>
          </a:xfrm>
          <a:prstGeom prst="rect">
            <a:avLst/>
          </a:prstGeom>
          <a:noFill/>
          <a:ln w="9525">
            <a:noFill/>
            <a:miter lim="800000"/>
            <a:headEnd/>
            <a:tailEnd/>
          </a:ln>
        </p:spPr>
        <p:txBody>
          <a:bodyPr wrap="square">
            <a:spAutoFit/>
          </a:bodyPr>
          <a:lstStyle/>
          <a:p>
            <a:r>
              <a:rPr lang="en-IE" sz="3600" dirty="0" smtClean="0">
                <a:solidFill>
                  <a:schemeClr val="bg1"/>
                </a:solidFill>
              </a:rPr>
              <a:t>     A new perspective on Einstein’s cosmology</a:t>
            </a:r>
          </a:p>
          <a:p>
            <a:endParaRPr lang="en-IE" sz="3600" dirty="0">
              <a:solidFill>
                <a:schemeClr val="bg1"/>
              </a:solidFill>
            </a:endParaRPr>
          </a:p>
        </p:txBody>
      </p:sp>
      <p:sp>
        <p:nvSpPr>
          <p:cNvPr id="11270" name="Rectangle 15"/>
          <p:cNvSpPr>
            <a:spLocks noChangeArrowheads="1"/>
          </p:cNvSpPr>
          <p:nvPr/>
        </p:nvSpPr>
        <p:spPr bwMode="auto">
          <a:xfrm>
            <a:off x="2738326" y="1086126"/>
            <a:ext cx="3839325" cy="461665"/>
          </a:xfrm>
          <a:prstGeom prst="rect">
            <a:avLst/>
          </a:prstGeom>
          <a:noFill/>
          <a:ln w="9525">
            <a:noFill/>
            <a:miter lim="800000"/>
            <a:headEnd/>
            <a:tailEnd/>
          </a:ln>
        </p:spPr>
        <p:txBody>
          <a:bodyPr wrap="square">
            <a:spAutoFit/>
          </a:bodyPr>
          <a:lstStyle/>
          <a:p>
            <a:r>
              <a:rPr lang="en-IE" sz="2000" dirty="0" smtClean="0">
                <a:solidFill>
                  <a:schemeClr val="bg1"/>
                </a:solidFill>
              </a:rPr>
              <a:t>    </a:t>
            </a:r>
            <a:r>
              <a:rPr lang="en-IE" dirty="0" smtClean="0">
                <a:solidFill>
                  <a:schemeClr val="bg1"/>
                </a:solidFill>
              </a:rPr>
              <a:t>Cormac </a:t>
            </a:r>
            <a:r>
              <a:rPr lang="en-IE" dirty="0" err="1" smtClean="0">
                <a:solidFill>
                  <a:schemeClr val="bg1"/>
                </a:solidFill>
              </a:rPr>
              <a:t>O’Raifeartaigh</a:t>
            </a:r>
            <a:r>
              <a:rPr lang="en-IE" dirty="0" smtClean="0">
                <a:solidFill>
                  <a:schemeClr val="bg1"/>
                </a:solidFill>
              </a:rPr>
              <a:t>   </a:t>
            </a:r>
          </a:p>
        </p:txBody>
      </p:sp>
      <p:sp>
        <p:nvSpPr>
          <p:cNvPr id="2" name="TextBox 1"/>
          <p:cNvSpPr txBox="1"/>
          <p:nvPr/>
        </p:nvSpPr>
        <p:spPr>
          <a:xfrm>
            <a:off x="5364088" y="6119336"/>
            <a:ext cx="184731" cy="369332"/>
          </a:xfrm>
          <a:prstGeom prst="rect">
            <a:avLst/>
          </a:prstGeom>
          <a:noFill/>
        </p:spPr>
        <p:txBody>
          <a:bodyPr wrap="none" rtlCol="0">
            <a:spAutoFit/>
          </a:bodyPr>
          <a:lstStyle/>
          <a:p>
            <a:endParaRPr lang="en-IE" sz="1800" dirty="0">
              <a:solidFill>
                <a:schemeClr val="bg1"/>
              </a:solidFill>
            </a:endParaRPr>
          </a:p>
        </p:txBody>
      </p:sp>
      <p:sp>
        <p:nvSpPr>
          <p:cNvPr id="4" name="Rectangle 3"/>
          <p:cNvSpPr/>
          <p:nvPr/>
        </p:nvSpPr>
        <p:spPr>
          <a:xfrm>
            <a:off x="381695" y="5976990"/>
            <a:ext cx="8064896" cy="707886"/>
          </a:xfrm>
          <a:prstGeom prst="rect">
            <a:avLst/>
          </a:prstGeom>
        </p:spPr>
        <p:txBody>
          <a:bodyPr wrap="square">
            <a:spAutoFit/>
          </a:bodyPr>
          <a:lstStyle/>
          <a:p>
            <a:r>
              <a:rPr lang="en-IE" sz="2000" dirty="0" smtClean="0">
                <a:solidFill>
                  <a:schemeClr val="bg1"/>
                </a:solidFill>
              </a:rPr>
              <a:t>     </a:t>
            </a:r>
            <a:r>
              <a:rPr lang="en-IE" sz="2000" dirty="0">
                <a:solidFill>
                  <a:schemeClr val="bg1"/>
                </a:solidFill>
              </a:rPr>
              <a:t> </a:t>
            </a:r>
            <a:r>
              <a:rPr lang="en-IE" sz="2000" dirty="0" smtClean="0">
                <a:solidFill>
                  <a:schemeClr val="bg1"/>
                </a:solidFill>
              </a:rPr>
              <a:t>                     Brendan McCann, Michael </a:t>
            </a:r>
            <a:r>
              <a:rPr lang="en-IE" sz="2000" dirty="0">
                <a:solidFill>
                  <a:schemeClr val="bg1"/>
                </a:solidFill>
              </a:rPr>
              <a:t>O’Keeffe (</a:t>
            </a:r>
            <a:r>
              <a:rPr lang="en-IE" sz="2000" dirty="0" smtClean="0">
                <a:solidFill>
                  <a:schemeClr val="bg1"/>
                </a:solidFill>
              </a:rPr>
              <a:t>Waterford IT)</a:t>
            </a:r>
            <a:endParaRPr lang="en-IE" dirty="0">
              <a:solidFill>
                <a:schemeClr val="bg1"/>
              </a:solidFill>
            </a:endParaRPr>
          </a:p>
          <a:p>
            <a:r>
              <a:rPr lang="en-IE" sz="2000" dirty="0" smtClean="0">
                <a:solidFill>
                  <a:schemeClr val="bg1"/>
                </a:solidFill>
              </a:rPr>
              <a:t>                  Simon </a:t>
            </a:r>
            <a:r>
              <a:rPr lang="en-IE" sz="2000" dirty="0">
                <a:solidFill>
                  <a:schemeClr val="bg1"/>
                </a:solidFill>
              </a:rPr>
              <a:t>Mitton </a:t>
            </a:r>
            <a:r>
              <a:rPr lang="en-IE" sz="2000" dirty="0" smtClean="0">
                <a:solidFill>
                  <a:schemeClr val="bg1"/>
                </a:solidFill>
              </a:rPr>
              <a:t>(Cambridge Univ.), Werner </a:t>
            </a:r>
            <a:r>
              <a:rPr lang="en-IE" sz="2000" dirty="0" err="1">
                <a:solidFill>
                  <a:schemeClr val="bg1"/>
                </a:solidFill>
              </a:rPr>
              <a:t>Nahm</a:t>
            </a:r>
            <a:r>
              <a:rPr lang="en-IE" sz="2000" dirty="0">
                <a:solidFill>
                  <a:schemeClr val="bg1"/>
                </a:solidFill>
              </a:rPr>
              <a:t> (</a:t>
            </a:r>
            <a:r>
              <a:rPr lang="en-IE" sz="2000" dirty="0" smtClean="0">
                <a:solidFill>
                  <a:schemeClr val="bg1"/>
                </a:solidFill>
              </a:rPr>
              <a:t>Dublin IAS) </a:t>
            </a:r>
            <a:endParaRPr lang="en-GB" sz="2000" dirty="0">
              <a:solidFill>
                <a:schemeClr val="bg1"/>
              </a:solidFill>
            </a:endParaRPr>
          </a:p>
        </p:txBody>
      </p:sp>
      <p:pic>
        <p:nvPicPr>
          <p:cNvPr id="13" name="Picture 2" descr="http://www.towntopics.com/wordpress/wp-content/uploads/2015/10/IA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479637"/>
            <a:ext cx="1877032" cy="131773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coraifeartaigh\Desktop\https___img_evbuc_com_https%253A%252F%252Fcdn_evbuc_com%252Fimages%252F16219167%252F128667190467%252F1%252Foriginal.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9144" y="3556456"/>
            <a:ext cx="1629360" cy="116409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66833" y="1700808"/>
            <a:ext cx="4969463" cy="769441"/>
          </a:xfrm>
          <a:prstGeom prst="rect">
            <a:avLst/>
          </a:prstGeom>
          <a:noFill/>
        </p:spPr>
        <p:txBody>
          <a:bodyPr wrap="square" rtlCol="0">
            <a:spAutoFit/>
          </a:bodyPr>
          <a:lstStyle/>
          <a:p>
            <a:r>
              <a:rPr lang="en-IE" dirty="0" smtClean="0">
                <a:solidFill>
                  <a:schemeClr val="bg1"/>
                </a:solidFill>
              </a:rPr>
              <a:t>     </a:t>
            </a:r>
            <a:r>
              <a:rPr lang="en-IE" sz="2000" dirty="0" smtClean="0">
                <a:solidFill>
                  <a:schemeClr val="bg1"/>
                </a:solidFill>
              </a:rPr>
              <a:t>Waterford Institute of Technology</a:t>
            </a:r>
          </a:p>
          <a:p>
            <a:r>
              <a:rPr lang="en-IE" sz="2000" dirty="0" smtClean="0">
                <a:solidFill>
                  <a:schemeClr val="bg1"/>
                </a:solidFill>
              </a:rPr>
              <a:t>   Dublin Institute for Advanced Studies</a:t>
            </a:r>
            <a:endParaRPr lang="en-GB"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descr="Large confetti"/>
          <p:cNvSpPr>
            <a:spLocks noGrp="1" noChangeArrowheads="1"/>
          </p:cNvSpPr>
          <p:nvPr>
            <p:ph type="title"/>
          </p:nvPr>
        </p:nvSpPr>
        <p:spPr>
          <a:xfrm>
            <a:off x="1187624" y="476672"/>
            <a:ext cx="6984776" cy="864096"/>
          </a:xfrm>
        </p:spPr>
        <p:txBody>
          <a:bodyPr/>
          <a:lstStyle/>
          <a:p>
            <a:pPr eaLnBrk="1" hangingPunct="1"/>
            <a:r>
              <a:rPr lang="en-IE" sz="3200" dirty="0" smtClean="0"/>
              <a:t>Dublin Institute for Advanced Studies</a:t>
            </a:r>
            <a:endParaRPr lang="en-GB" sz="3200" dirty="0" smtClean="0"/>
          </a:p>
        </p:txBody>
      </p:sp>
      <p:sp>
        <p:nvSpPr>
          <p:cNvPr id="22531" name="Rectangle 3"/>
          <p:cNvSpPr>
            <a:spLocks noGrp="1" noChangeArrowheads="1"/>
          </p:cNvSpPr>
          <p:nvPr>
            <p:ph type="body" idx="1"/>
          </p:nvPr>
        </p:nvSpPr>
        <p:spPr>
          <a:xfrm>
            <a:off x="-29854" y="1916832"/>
            <a:ext cx="6599012" cy="5070247"/>
          </a:xfrm>
        </p:spPr>
        <p:txBody>
          <a:bodyPr/>
          <a:lstStyle/>
          <a:p>
            <a:pPr eaLnBrk="1" hangingPunct="1"/>
            <a:r>
              <a:rPr lang="en-IE" sz="2000" b="1" dirty="0" smtClean="0"/>
              <a:t>75 years of DIAS</a:t>
            </a:r>
          </a:p>
          <a:p>
            <a:pPr marL="0" indent="0" eaLnBrk="1" hangingPunct="1">
              <a:buNone/>
            </a:pPr>
            <a:r>
              <a:rPr lang="en-IE" sz="2000" i="1" dirty="0" smtClean="0"/>
              <a:t>      </a:t>
            </a:r>
            <a:r>
              <a:rPr lang="en-IE" sz="1800" i="1" dirty="0" smtClean="0"/>
              <a:t>Founded in 1940 (de Valera)</a:t>
            </a:r>
            <a:endParaRPr lang="en-IE" sz="1800" i="1" dirty="0"/>
          </a:p>
          <a:p>
            <a:pPr marL="0" indent="0" eaLnBrk="1" hangingPunct="1">
              <a:buNone/>
            </a:pPr>
            <a:r>
              <a:rPr lang="en-IE" sz="1800" i="1" dirty="0" smtClean="0"/>
              <a:t>      Modelled on Princeton Research Institute (IAS)</a:t>
            </a:r>
            <a:endParaRPr lang="en-IE" sz="1800" i="1" dirty="0"/>
          </a:p>
          <a:p>
            <a:pPr marL="0" indent="0" eaLnBrk="1" hangingPunct="1">
              <a:buNone/>
            </a:pPr>
            <a:endParaRPr lang="en-IE" sz="2000" b="1" dirty="0" smtClean="0"/>
          </a:p>
          <a:p>
            <a:pPr eaLnBrk="1" hangingPunct="1"/>
            <a:r>
              <a:rPr lang="en-IE" sz="2000" b="1" dirty="0" smtClean="0"/>
              <a:t>Two schools</a:t>
            </a:r>
          </a:p>
          <a:p>
            <a:pPr marL="0" indent="0" eaLnBrk="1" hangingPunct="1">
              <a:buNone/>
            </a:pPr>
            <a:r>
              <a:rPr lang="en-IE" sz="1800" i="1" dirty="0" smtClean="0"/>
              <a:t>       </a:t>
            </a:r>
            <a:r>
              <a:rPr lang="en-IE" sz="1800" i="1" dirty="0"/>
              <a:t>S</a:t>
            </a:r>
            <a:r>
              <a:rPr lang="en-IE" sz="1800" i="1" dirty="0" smtClean="0"/>
              <a:t>chool of Theoretical </a:t>
            </a:r>
            <a:r>
              <a:rPr lang="en-IE" sz="1800" i="1" dirty="0"/>
              <a:t>P</a:t>
            </a:r>
            <a:r>
              <a:rPr lang="en-IE" sz="1800" i="1" dirty="0" smtClean="0"/>
              <a:t>hysics</a:t>
            </a:r>
          </a:p>
          <a:p>
            <a:pPr marL="0" indent="0" eaLnBrk="1" hangingPunct="1">
              <a:buNone/>
            </a:pPr>
            <a:r>
              <a:rPr lang="en-IE" sz="1800" i="1" dirty="0"/>
              <a:t> </a:t>
            </a:r>
            <a:r>
              <a:rPr lang="en-IE" sz="1800" i="1" dirty="0" smtClean="0"/>
              <a:t>     School of </a:t>
            </a:r>
            <a:r>
              <a:rPr lang="en-IE" sz="1800" i="1" dirty="0"/>
              <a:t>C</a:t>
            </a:r>
            <a:r>
              <a:rPr lang="en-IE" sz="1800" i="1" dirty="0" smtClean="0"/>
              <a:t>eltic Languages</a:t>
            </a:r>
          </a:p>
          <a:p>
            <a:pPr marL="0" indent="0" eaLnBrk="1" hangingPunct="1">
              <a:buNone/>
            </a:pPr>
            <a:r>
              <a:rPr lang="en-IE" sz="1800" i="1" dirty="0" smtClean="0"/>
              <a:t>      Only pen and paper required</a:t>
            </a:r>
            <a:endParaRPr lang="en-IE" sz="1800" i="1" dirty="0"/>
          </a:p>
          <a:p>
            <a:pPr marL="0" indent="0" eaLnBrk="1" hangingPunct="1">
              <a:buNone/>
            </a:pPr>
            <a:endParaRPr lang="en-IE" sz="2000" i="1" dirty="0" smtClean="0"/>
          </a:p>
          <a:p>
            <a:pPr eaLnBrk="1" hangingPunct="1"/>
            <a:r>
              <a:rPr lang="en-IE" sz="2000" b="1" dirty="0"/>
              <a:t>Major centre for relativity</a:t>
            </a:r>
            <a:endParaRPr lang="en-IE" sz="2000" b="1" dirty="0" smtClean="0"/>
          </a:p>
          <a:p>
            <a:pPr marL="0" indent="0" eaLnBrk="1" hangingPunct="1">
              <a:buNone/>
            </a:pPr>
            <a:r>
              <a:rPr lang="en-IE" sz="2000" i="1" dirty="0" smtClean="0"/>
              <a:t>      </a:t>
            </a:r>
            <a:r>
              <a:rPr lang="en-IE" sz="2000" i="1" dirty="0" smtClean="0"/>
              <a:t>Erwin </a:t>
            </a:r>
            <a:r>
              <a:rPr lang="en-IE" sz="1800" i="1" dirty="0" smtClean="0"/>
              <a:t>Schrödinger</a:t>
            </a:r>
            <a:r>
              <a:rPr lang="en-IE" sz="1800" i="1" dirty="0" smtClean="0"/>
              <a:t>, </a:t>
            </a:r>
            <a:r>
              <a:rPr lang="en-IE" sz="1800" i="1" dirty="0" smtClean="0"/>
              <a:t>J.L. Synge</a:t>
            </a:r>
            <a:r>
              <a:rPr lang="en-IE" sz="1800" i="1" dirty="0" smtClean="0"/>
              <a:t>, </a:t>
            </a:r>
            <a:endParaRPr lang="en-IE" sz="1800" i="1" dirty="0" smtClean="0"/>
          </a:p>
          <a:p>
            <a:pPr marL="0" indent="0" eaLnBrk="1" hangingPunct="1">
              <a:buNone/>
            </a:pPr>
            <a:r>
              <a:rPr lang="en-IE" sz="1800" i="1" dirty="0"/>
              <a:t> </a:t>
            </a:r>
            <a:r>
              <a:rPr lang="en-IE" sz="1800" i="1" dirty="0" smtClean="0"/>
              <a:t>     K. </a:t>
            </a:r>
            <a:r>
              <a:rPr lang="en-IE" sz="1800" i="1" dirty="0" err="1" smtClean="0"/>
              <a:t>Lanczos</a:t>
            </a:r>
            <a:r>
              <a:rPr lang="en-IE" sz="1800" i="1" dirty="0" smtClean="0"/>
              <a:t>, </a:t>
            </a:r>
            <a:r>
              <a:rPr lang="en-IE" sz="1800" i="1" dirty="0" smtClean="0"/>
              <a:t>L. </a:t>
            </a:r>
            <a:r>
              <a:rPr lang="en-IE" sz="1800" i="1" dirty="0" err="1" smtClean="0"/>
              <a:t>O’Raifeartaigh</a:t>
            </a:r>
            <a:endParaRPr lang="en-IE" sz="1800" i="1" dirty="0" smtClean="0"/>
          </a:p>
          <a:p>
            <a:pPr marL="0" indent="0" eaLnBrk="1" hangingPunct="1">
              <a:buNone/>
            </a:pPr>
            <a:r>
              <a:rPr lang="en-IE" sz="1800" i="1" dirty="0"/>
              <a:t> </a:t>
            </a:r>
            <a:r>
              <a:rPr lang="en-IE" sz="1800" i="1" dirty="0" smtClean="0"/>
              <a:t>     </a:t>
            </a:r>
            <a:r>
              <a:rPr lang="en-IE" sz="1800" i="1" dirty="0" smtClean="0"/>
              <a:t>Pirani</a:t>
            </a:r>
            <a:r>
              <a:rPr lang="en-IE" sz="1800" i="1" dirty="0" smtClean="0"/>
              <a:t>, </a:t>
            </a:r>
            <a:r>
              <a:rPr lang="en-IE" sz="1800" i="1" dirty="0" err="1" smtClean="0"/>
              <a:t>Bertotti</a:t>
            </a:r>
            <a:r>
              <a:rPr lang="en-IE" sz="1800" i="1" dirty="0" smtClean="0"/>
              <a:t>,…</a:t>
            </a:r>
            <a:endParaRPr lang="en-IE" sz="1800" b="1" dirty="0" smtClean="0"/>
          </a:p>
          <a:p>
            <a:pPr eaLnBrk="1" hangingPunct="1"/>
            <a:endParaRPr lang="en-IE" sz="2000" b="1" dirty="0"/>
          </a:p>
          <a:p>
            <a:pPr eaLnBrk="1" hangingPunct="1"/>
            <a:endParaRPr lang="en-IE" sz="2000" b="1" dirty="0" smtClean="0"/>
          </a:p>
          <a:p>
            <a:pPr eaLnBrk="1" hangingPunct="1"/>
            <a:endParaRPr lang="en-IE" sz="2000" b="1" dirty="0"/>
          </a:p>
          <a:p>
            <a:pPr eaLnBrk="1" hangingPunct="1"/>
            <a:endParaRPr lang="en-IE" sz="2000" b="1" dirty="0" smtClean="0"/>
          </a:p>
          <a:p>
            <a:pPr marL="0" indent="0" eaLnBrk="1" hangingPunct="1">
              <a:buNone/>
            </a:pPr>
            <a:r>
              <a:rPr lang="en-IE" sz="2000" i="1" dirty="0" smtClean="0"/>
              <a:t>     </a:t>
            </a:r>
            <a:r>
              <a:rPr lang="en-IE" sz="1800" i="1" dirty="0" smtClean="0"/>
              <a:t>       </a:t>
            </a:r>
            <a:r>
              <a:rPr lang="en-IE" sz="1800" b="1" dirty="0" smtClean="0"/>
              <a:t> </a:t>
            </a:r>
          </a:p>
        </p:txBody>
      </p:sp>
      <p:sp>
        <p:nvSpPr>
          <p:cNvPr id="22533" name="Rectangle 14"/>
          <p:cNvSpPr>
            <a:spLocks noChangeArrowheads="1"/>
          </p:cNvSpPr>
          <p:nvPr/>
        </p:nvSpPr>
        <p:spPr bwMode="auto">
          <a:xfrm>
            <a:off x="2686050" y="2305050"/>
            <a:ext cx="9144000" cy="0"/>
          </a:xfrm>
          <a:prstGeom prst="rect">
            <a:avLst/>
          </a:prstGeom>
          <a:noFill/>
          <a:ln w="9525">
            <a:noFill/>
            <a:miter lim="800000"/>
            <a:headEnd/>
            <a:tailEnd/>
          </a:ln>
        </p:spPr>
        <p:txBody>
          <a:bodyPr>
            <a:spAutoFit/>
          </a:bodyPr>
          <a:lstStyle/>
          <a:p>
            <a:endParaRPr lang="en-IE"/>
          </a:p>
        </p:txBody>
      </p:sp>
      <p:sp>
        <p:nvSpPr>
          <p:cNvPr id="2" name="AutoShape 2" descr="data:image/jpeg;base64,/9j/4AAQSkZJRgABAQAAAQABAAD/2wCEAAkGBxQTEhQUExQUFRUXFRcXFxgVFhQUFRUVFBQWFxUUFBQYHCggGBolHBUUITEhJSkrLi4uFx8zODMsNygtLisBCgoKBQUFDgUFDisZExkrKysrKysrKysrKysrKysrKysrKysrKysrKysrKysrKysrKysrKysrKysrKysrKysrK//AABEIAMsA+AMBIgACEQEDEQH/xAAbAAABBQEBAAAAAAAAAAAAAAAEAQIDBQYAB//EAEgQAAEDAgMDCAUJBQYHAQAAAAEAAhEDIQQSMQVBUQYTImFxgZGhByMyscEUJEJScoKy0fAVJWJzkjNDY6LC4TVEg5Ojs/EX/8QAFAEBAAAAAAAAAAAAAAAAAAAAAP/EABQRAQAAAAAAAAAAAAAAAAAAAAD/2gAMAwEAAhEDEQA/AMXs/BGvUbTaJLiBC1mK5CNbRzF3SE2gWPCVmuS1bLXa6CSCCPjPcvRds8oqIpcyXdMtLoAJgCZkhB5FiKUEt4FQlinxFQF7iNCbdiiKBmRIAnyuDUB2xh6wDjPuKsttUyNnsBiOcdF+k0gkyRuBEhAbEb61vf8AhKN2k2cLJEzImLWfME9yDIzdT5zDoAu4TAFrhIKMpzqNzOuYFBzZyu4XTKVPodrgpBOR3afelpsOVg4uQPbSmoBPstv+u9dXFgDvcAlY053nrjwTn0SSwQby74BAr4kx/CP13J+IrE5h9ZzG9zZJ96WlQJcOEknsaIC40TIJ3MdUO+C49HvsgfRrHpu63HjYDKFCJAsdGgd5/QRgwPQY2/SLW2/qclZQFiRq57r8GaDxQB4h0MfG+GjsGqWgIBP1QB4CT5kKXE0v7Ftt9R3fuPgpQJpBouXuuBwmUAmIbFID6TiB3anzSUqNh9qPDqVrjtl131WCnQqODW7mGLWHjCtsDyExz8gFDKANXPa0yR2oMniRNRo7SdykwInjd1uvctn/APmmJzF1StSbIgRmefgrDZPIJlJzC6q5+W9mhomZQecUXeuqdRjwshcS2HO7fgF6tS5F4Zj3OyucXEklz3ESTPs6KapsOk11qdJu8kifMoPMNhUw7EGQ8jKfZE3gQj6ezXmg2WvnnB0SA2GyZPSO4Lf18IYtp1CAqvE0miznAcZcB7ygzFDZkc5mE5tDmiLbwAl+QBoYDEgbm6/1FW1bHYZtjUZ92Xn/AChA1dt0BoKjuxoHvQCVWiSQ09fDwAXKOrtcH2af9TvgAuQWHJVrRVGcwCNesXHuW72vh6fMl3qw8tIBcSCQdTYHiqv0YYSk/GNFUB3q3ZQdM0flK0nL7B/JqeXI19N5hry67IG9u+OKDx+phTmOmu7TuTDh1cupACxUDgOKCsGHSso//UW5NeUBvJ2gBXpuNxm8TwV5yhZmwrjByZ3WBhofmET1iDqqrk0711Ofre/erzbbYwbwZIzPi/RN2u047wg84LoIRNNskwPpDjpIVlsXkpXxTOcY6k1gMHO4gzG4AFaXZ/IUkkurtAkHoscdDxJCDGPpAUi6DOYjzRtDCNz0wdzM57dV6HhfR7hMsPq4l8mSG82wE/0kx3rQYbklhWkObhg60TVe58jskBB4rhwMhNpLifHRWNLAVaj6nN0qjw1oa3KxxvEwCBxK9twWzGU7UqGHpgfVpMHnClxOPZTPrMTSYBrmq02+AJQeQ4bkbjHtcBhntljWDPDPtG5HWjG+jzFudUzGgwOyNu8uIYzqaCt3iOWOCZ/zDH/YmoPFtlW1/SDhh7Daj+ENy+ZKATCejeSDUxMxmPq6Z1dbUnhG7crSh6N8G0DMa1S2W7gwQbkdEKnq+kh0+roWj6Tt/cFXYn0gYp2jaTfuvJ83fBBtmclMCH5vk1MkNyy+XmOEG0Kzo4ajT9mnTYNwaxo9wXkuJ5R41/8AekfZDW+cKte+u726tV0/We4oPZa+0KTT03NEfWc1vvKBr8qMI32sVTtuZL/MBeSfIuMd+qc7CiN6D0DF8vMAz2RXqndDAB4ucFT4v0jN/u8MQP43j3NBWTNAKJ1EILjFcua7ictOkz+px8yFW1+U2Kd/elv2Wtb5whXUwm5QghxGMqvJL6lR3a9xHhKG5uf90Y5qieEArmdiZkU700oGhnBcpKa5BothY40KlOq3Vjg4dcajvErU+lDbTMQ7Dmm+QaOYtGjS4++x8AspQoWB6krqE34fmgq3OLTAKm3Sn4mhdSHD2BGiAQiVG3DGbAozK2YNvPyUzWi5/X6sgdsOl6+kOLt91fbYM4OqLw2qQIn67CL6Ku2VQGamd8j3q72lgw3AvkFxFV2d2kewbdphAR6KsPnwj2canhYKl2pyoxGGxFWjzQmm4t6ZN94MDiFrfQrTnDP/AJnwCzPpCpD9pYi31PwC6AF3L/G/R5lnZTBI73EqGvytx9QdLEVI4NysHkEKKIUgphAM/EVn+1VqHte8+UqB2B3iB3DzVmGBSZZQAMwg4qdtAcEWGhPdCAVrU93YEQzLwSkjcggaxPDFK9wAi0qI1EEgYuFFcHwOvhwT6dXMUAVWmUK+mrCrUE2lRvCCvexRmmVY03CTpcdqR7hlGnX2oKutSIsUM6mrKs1DoBRh5SGiiS5IHIIWUVylNQda5BeYWpLAkN826FHs6S1oRb8KZdE3v1wgr8Qb9yHNci367FLVYSfJBPpmUEwfrxV/svYfPUQ9hJdeQNBwA4mL3hZapK2PInaYYytTaQ2oYeyZglvtNPaEFfgyadZrHTIeALRIzahXGNxBdg8QQ5zW86SBow5g0DnCOJFhvJCrcVjOdxbWtAHrQAesutA13jwRe16BFHEtiS2tE9Lo9BvSy6cblBofQs75s87uc+AWZ9IFedpYnqyDwYFrPQ5Q+aP/AJp7rBY7l9TI2piustPi0IKgVE5tUjv929dRp9JvaES6iJdbfbuQCipeEU8QO5JTo3AjRSvooBOdKnovkRxKjrMvClw9IhAlSnlKg5wgxqi6rZCGpskygke8g6W4RPknUW5hm/QR2CpNdOYge/uAU/yVjTAcXdggeaAB9IgSe5CZocrPGawNIt8VXFt0D6ZNzxSCkXkNGpU9HDOcYaJtJuBA4kkwApaNN1PM4jdYghwv1tKAbaVEMIY2CG2JG871XucpRUMpXUAJJMNG/r4AbygErFCl/WisWBALSSDOovIj81WVXIJjUStchCbp7HwgNDAVyGFYrkGn2OQabTvhWlETM9iL9GeAw9Wi3noL9b7gCR8J7wtByobhaIy025ahExcA+Ovcg8/r04JJ4qqxWqv8TTDr2v171X1sIdYQUrqiVlUi4kHiiq9OLqCEBOzXZqtOTfO28x9Ib1uMbgScPiGB78vPhz8sEPBGZoeTuz5fBYfZtqjDuztPb0hZeh4xjqjKzxTa3503o3zMa2nlDiBvIHdKC49EmFLcLU66p8gsN6QB+88R9z8AXqHo7p5cO4cKrl5fy/8A+KYn7n4GoKii24Rb7Iag3ei6lMnRBGKgBTq1bqlJQw7r23+9LzXSQRtkogBLTp3TntQR82TYCSdw1RFPY9QCXZWj+N7WnwmUPTbdXlPZznUWgAb3uJIEDQHidDogBw2CIf0ojcZBBHEEKbFBonL3lIXw0NFwJvxJ1PUFA3RANibBCZlb0GsLpc5ogfSYXjwBQW1slsjmnjlplnffVBY16raOEpiJfWl1wOixpygx25oVNh8TADYs4wesIvbA6TBubTYB4E+8lBU6cXOg8zuAQV73QTG4lJiqxdA3AWE7+Pu8FLXIggCLnr8VBQs6eAJA4uAJaPGEA+MfGVv1Rf7R1+A7kE4I91KMxN3EWE6Em7nfkhCEEMJE9wTSECtK5NlcgvOTGLcxrXNJkW/2PUtJtDalWq1rXvzAaAiY6pKyHJ2sOb18VcU6+begMFYAJKuKGUzqdPBAuqgalRPqXkiLWncggrtKZlsFNWcCFC12iAnCUy17CBJzNMd4XqOIo5him5rMqUSQ1wawEgkh7hul2l9y80psJLe0a6ahek4jCGi2uwhrnGpRqWmczs13DeejPAT1INDyIEMrN4VfeAV5fy+H7zxP3PwNXqPIt4Ir6f2g0+wF5ry8H7yr9jPwNQU2HozAAutRsPZrnOANPdadDF4nihtg4DO6eET1E6L0TAYfmoBF4m5JAG4AdiDN43ZrTSc8AAh2Xu3nz8li656ZsfAr0bbLiAQ0CCST2715rtWs+lUkE9m5BW7U2iaZMFCt5QEiCBp1pnKqgMxe0RmuRwss66yD0LYpFVs75iFo6lZvPNB9luVvc235rzXkntMsqhs2JPiVunGTO/zQSYiicoMEAmJIgb0KaRNvcrdvOtpOqc054LCGkkdHib6DrVfs3bDTmYW3NyDcOA3NcNYhAG+hbTVRCgn47bNBryw1A10xlP0TEw47rKSi8OAIIIOhBkEdRQMruDozNmBAvEgaAoHGSeAA0aJAHZKsa1ONVXYhyCs3lDORdYQShyxAPKZUKKyBRFiAXKmvaUVzcpr6BQBkLkQaIXIBNk1obuVkMYBp5KgwvshG0XmLD3ILrDVcwNvFTYh4ymNDp1KPYezudk2AH8TR5K7/AGGCwkvblH+INPBBnDUsmOddX79hsaAc7IddpLwQR2pGbHo9EuqMg2EPN0FcytYE9S9NGKdiGYsh5pBooglmvMtBL5Lr9LM4cVjsNsyg4SKjbGNTqbQJIlXOJcKlHEUmAVSwUAGtu0FtYuJMbgDmtwQa70b4prhiAHTD2xwjLZYDl/XjamIH2PwNWl9FrwBiTM+sb7ish6Qj+8656qZ/8bUFnybx1PnW06hABcCJJFxovRdv7RbSAIzBzntYMgBJOgEkENHWvDWVw2rScR/eN8jK9nwdHnKJdWItLgTpGtwgpuUHKanSw4q5ekXmm5pIPTFs0ixGt153yg2g6Wl0OLgHgARAdMAibGxkLU8vq+H+SNY328zXBoj6Q1JGmqxeOxg+Ttc9vTIIa4RMCxzAb0Ae0NoCo3dPCbtj4KirOTHVIcY/UqNz0DqGILHZhqF6tsAmvzf8WvUvLMJg3POkNkSTYdcL1Xk1ynwtGllILagFibtPfu70HpG1HNp0QwGwaJHYN68a29iDzj6lGPUkPLiYbTEGWNGhcRPijcdyqrYgObTENJMvdpHUNXdyjxuHYzBVmicpY4knUki7j228EHnW1toOr1X1XauOm4NAgDwV7yFxr+cNK7mRm1PQi1uEz5LKAr0DkZsw0abnvEPfuOrWjQdup70F3tCvdBVHW1RD6MofEU4QDvuhajrqWo5QPQKCmOanJA1BE90KM1Cnu3qNxQI56RNqPA1K5BV4GrSDekyf+q9nkEfTr0DPqmR/FWqj4qsw2IYGwQJ45QSnc80mA09zAg0uyqWHMnLSaBwqVXCesk/BWQw+G/wzYxd8GDqJixjfG5YtxgeyQNJLRvQ78QzQyg3tSnhyBLqItOrnFogHpbu4cE5owo1qUw2JzZHOkCLhmp1sLLB/KqVhDkbLMucUnQDGt9JNu5BsqeJw4gB1KzSTaLRMOgGDuA1U1bbdFrXMbWLS5lxTll7EBzwRI1ke9YVtTol7aTw0EgusACAXHfrAJTGio5rn82/IzLnJiAKjg1s33khB6h6L8UQzEX3sPaqTlxUB2hVP+HS1/lhSejmrbEAfwe8ruUVIuxtR7AHHLTALvZaWtgyN5/JBWCkBlc8CBBE6W0Wx2ZyhD8OaVSoA5wy5iYDps2OtZXEYQOM1HFzuGg7gEN8hy2BgRpq3XSN6C82/yPYxgLHuPRuSb2uQBvGi87x+VpygkwbncbbgtL8lrmGis4UxMN1idzZNgqdmxWzUbmLnjTgJOkIKmjTLnBrbuJgLQ4TZrKYBcA5/X7I7ApMDRpscGsAa4Cz4knTMHcUFtTHmXaaoGYvE9Ix5IF2ItCGqVdZN+ChZmeQGgk7gP1ZB6Bsms17GED6Itw7BuQXLXa7W0+YYZL4zdTZ08lUtxhw+HylwNQnRpmJB39yzdR5cSSZJ1lB1N0EEagz4FerbBxwr0g8WJs7qdvC8oW85HgsoC8ZiTEDTcUGirCCTu0sgcTUsVJUeSNevcg8Y6yAM1JChe+6SbqN7kEzaiSpWURcmPQI+qonOTXuTc6Brly6EqCjaE8PcLg6Qkp+yUrD0T2hAZgKVTEVGUw4S4gDNpJsJVk/kZX5s1C5tgwxBNqtTmxftVRgK5Y9rhYtcD4OC9GOLHyUSRJGF4X+cSYQZLG8m20ajKb82YA5yDYlrahkDd7IspRQHyVzw76btxExRJt3lXnK3EBuJaZ3VdBxZWAWddiXfIw06F9R09fNhsIJ3UAMJ7QJc+sTE6Nof7qXDN/d+IcTMnDDrHTmJQLqzvk1MSYzYj/1NT8PiD+z6rZsalD/KHFBbcgMQQ6uOLWe9ymq4wgu4yfeVW8hz0q/2GfiKLx9P1j44k+N0DmYjrklStLt8eaHoPDesqTneKAl1SAqpwDHZ7XbBFiZCdisaNAqDH44yUB2FxYFMPOoLvMzCpMVii5xNtZUFXEOdqbcN3ao5QOc5Na8jQkdiQpsoHEpq5S4aiXuAHFAZsXBc48E+yLnr6lssNUDRrEKtwlAMYGhTB57UFiK4O9RYmoCInRAc4U2rVQc96Y5yhc9IHICMyifUOk2GiUFQuKBrimgJrnJMyCQuXKOVyCnBSzZMCUlBI02/XFbZ1QHDstPRwsf966xQqjLEAWNxqSTvWww216XyZtMObm+b6nperrSWRpA1QP5XunEt+8PKp+ao8/zdtt1X3BanlDjMAKtJxca5JqOfzb8opyx4Yw8SHFrp4WWRqPAoU73yVp6zIAtuQTvPqsP1jFE+DR8EmFf8wqfzaX4XJHVmZMNc2biMwtYu07lDhn/Mnj/Fp+TXILnkH/aVv5bfxozbp9bADRDWE66lu5VXIytlqVf5Y/EEbtZ8Yh3XSpnydKABzn3uBH6hJzj41F+3801xv5/knxeOCAd+FqG+ceB/NCVtnXlzp7BCuQhcSEFBiqQbooh7J6iPAz+SIxmqH3OHZ8UDVyRdKAjBUM7oV7hqYZoFnqFTK4FXja2+UFiypbelNRAsrJ7qqAk1Ao6tUIU1k01UDy9dnUJckzoJjVTH1FA590oQPldmXNuEmcaadaDguXc4NyRBVpCulNlA6U0lKkKBQ5JzhTSV0oH50oeVGE4INDySf61/XT/1BG7ZrfOR10mf6lVcmf7Ux9Q+8IvbLvXDrptH4kElNu89v5J1IWlLjDAA4wlpiwQOBUNcSpXFQVquiCnxdL3oKqFcYhshVldiAVckSoOlWeDrS3sVWVNhakFBcNenGohmuTpQSEpqYSm5kEhKSU3MmkoFShyZKQlBNmTXOUWdJmQSZkiZK5AEuXLkHLiuSFAi6VxSIFlLKauQX+w6eQipmb0mkRPSid/DRFYunnqtfYAADWdJKzEq42S32idIAHbqUBVernf3ot7lBkEzoo6lW6AhztEHmvCT5QZAUFV3SQTOQ9ZhuiC+wUdR9igp6jYKYp8Ub9w+KhQcuSrkB+DfIhEIjk/syjUaHPxApOkjKWyOozK0LOStJ3s46h94PHuBQZUphWpfyLfMMxGGd98j3hdU5B4rRvMvP8NVnxKDKykJV5X5IYxutBx7C13uKBq7DxDfao1B90oAF0qWphKg1Y4dohRZDwKBF0KT5K/h7k2pQcNQUEZKVR1XZbGQuQDApUiVAkpCUqaUHFJKVNQLKUJqUIHSr+i2GM3Wus+tJW/P4IFc6yGeVMdFC7VAyISYttwQlqJ2J0QMa6QkzJlJKgAxntnuUKlxftlRIOXLlyDipqE5TEajfDu5Qqekwc247w4DuOqDn1nACC4TO8j4qapjntyw+oLCZcT70JVNh2J+IPs/ZCCw/bNdhEVX98ok8psQ0wKs9ZBHlKp6xlw7Auxntu7UF6OV9czJafHcuPKd1s1Nhns/JZ1u/sKc76KC8/bdOb0QD1ABObtSg4Xpm/63FULvaP63JzdGdp96C5dVwpuWnvJK5Uh071yD/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https://s-media-cache-ak0.pinimg.com/236x/89/b4/ea/89b4ea04afd5ed810f82a9c581814856.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219142" name="Picture 6" descr="http://www.chemistryexplained.com/images/chfa_04_img08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2043" y="1525743"/>
            <a:ext cx="1152128" cy="1488166"/>
          </a:xfrm>
          <a:prstGeom prst="rect">
            <a:avLst/>
          </a:prstGeom>
          <a:noFill/>
          <a:extLst>
            <a:ext uri="{909E8E84-426E-40DD-AFC4-6F175D3DCCD1}">
              <a14:hiddenFill xmlns:a14="http://schemas.microsoft.com/office/drawing/2010/main">
                <a:solidFill>
                  <a:srgbClr val="FFFFFF"/>
                </a:solidFill>
              </a14:hiddenFill>
            </a:ext>
          </a:extLst>
        </p:spPr>
      </p:pic>
      <p:pic>
        <p:nvPicPr>
          <p:cNvPr id="219148" name="Picture 12" descr="http://c85c7a.medialib.glogster.com/media/24/24c58364d8df550354326c4de2f90ce044f835ce1ef720c756b5b44899d60e52/syn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116" y="1584079"/>
            <a:ext cx="1103604" cy="1441942"/>
          </a:xfrm>
          <a:prstGeom prst="rect">
            <a:avLst/>
          </a:prstGeom>
          <a:noFill/>
          <a:extLst>
            <a:ext uri="{909E8E84-426E-40DD-AFC4-6F175D3DCCD1}">
              <a14:hiddenFill xmlns:a14="http://schemas.microsoft.com/office/drawing/2010/main">
                <a:solidFill>
                  <a:srgbClr val="FFFFFF"/>
                </a:solidFill>
              </a14:hiddenFill>
            </a:ext>
          </a:extLst>
        </p:spPr>
      </p:pic>
      <p:pic>
        <p:nvPicPr>
          <p:cNvPr id="219152" name="Picture 16" descr="http://www.learn-math.info/history/photos/Lanczos_2.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866" y="3457367"/>
            <a:ext cx="1132963" cy="145986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http://www.stp.dias.ie/Lochlainn/lor2.jpg"/>
          <p:cNvPicPr/>
          <p:nvPr/>
        </p:nvPicPr>
        <p:blipFill>
          <a:blip r:embed="rId5">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6840398" y="3441540"/>
            <a:ext cx="984165" cy="1392169"/>
          </a:xfrm>
          <a:prstGeom prst="rect">
            <a:avLst/>
          </a:prstGeom>
          <a:noFill/>
          <a:ln>
            <a:noFill/>
          </a:ln>
        </p:spPr>
      </p:pic>
      <p:pic>
        <p:nvPicPr>
          <p:cNvPr id="208900" name="Picture 4" descr="https://coraifeartaigh.files.wordpress.com/2008/07/synge-book.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00210" y="5195174"/>
            <a:ext cx="1051940" cy="155459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http://ecx.images-amazon.com/images/I/5154nqFc2HL._SY373_BO1,204,203,200_.jpg"/>
          <p:cNvPicPr/>
          <p:nvPr/>
        </p:nvPicPr>
        <p:blipFill rotWithShape="1">
          <a:blip r:embed="rId8">
            <a:extLst>
              <a:ext uri="{28A0092B-C50C-407E-A947-70E740481C1C}">
                <a14:useLocalDpi xmlns:a14="http://schemas.microsoft.com/office/drawing/2010/main" val="0"/>
              </a:ext>
            </a:extLst>
          </a:blip>
          <a:srcRect l="33967" t="8266" r="21944" b="6001"/>
          <a:stretch/>
        </p:blipFill>
        <p:spPr bwMode="auto">
          <a:xfrm>
            <a:off x="8138335" y="3429000"/>
            <a:ext cx="892270" cy="1446436"/>
          </a:xfrm>
          <a:prstGeom prst="rect">
            <a:avLst/>
          </a:prstGeom>
          <a:noFill/>
          <a:ln>
            <a:noFill/>
          </a:ln>
          <a:extLst>
            <a:ext uri="{53640926-AAD7-44D8-BBD7-CCE9431645EC}">
              <a14:shadowObscured xmlns:a14="http://schemas.microsoft.com/office/drawing/2010/main"/>
            </a:ext>
          </a:extLst>
        </p:spPr>
      </p:pic>
      <p:pic>
        <p:nvPicPr>
          <p:cNvPr id="208902" name="Picture 6" descr="http://ecx.images-amazon.com/images/I/51-Kr8%2BTYtL._SY344_BO1,204,203,200_.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55660" y="5275580"/>
            <a:ext cx="891373" cy="1447958"/>
          </a:xfrm>
          <a:prstGeom prst="rect">
            <a:avLst/>
          </a:prstGeom>
          <a:noFill/>
          <a:extLst>
            <a:ext uri="{909E8E84-426E-40DD-AFC4-6F175D3DCCD1}">
              <a14:hiddenFill xmlns:a14="http://schemas.microsoft.com/office/drawing/2010/main">
                <a:solidFill>
                  <a:srgbClr val="FFFFFF"/>
                </a:solidFill>
              </a14:hiddenFill>
            </a:ext>
          </a:extLst>
        </p:spPr>
      </p:pic>
      <p:pic>
        <p:nvPicPr>
          <p:cNvPr id="208904" name="Picture 8" descr="http://ecx.images-amazon.com/images/I/31tSiYB2TsL._SX331_BO1,204,203,200_.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42213" y="5244515"/>
            <a:ext cx="930118" cy="1393780"/>
          </a:xfrm>
          <a:prstGeom prst="rect">
            <a:avLst/>
          </a:prstGeom>
          <a:noFill/>
          <a:extLst>
            <a:ext uri="{909E8E84-426E-40DD-AFC4-6F175D3DCCD1}">
              <a14:hiddenFill xmlns:a14="http://schemas.microsoft.com/office/drawing/2010/main">
                <a:solidFill>
                  <a:srgbClr val="FFFFFF"/>
                </a:solidFill>
              </a14:hiddenFill>
            </a:ext>
          </a:extLst>
        </p:spPr>
      </p:pic>
      <p:pic>
        <p:nvPicPr>
          <p:cNvPr id="208906" name="Picture 10" descr="http://ecx.images-amazon.com/images/I/41sNuCRVh1L._SY344_BO1,204,203,200_.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044838" y="1584079"/>
            <a:ext cx="962684" cy="144194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Users\coraifeartaigh\Desktop\https___img_evbuc_com_https%253A%252F%252Fcdn_evbuc_com%252Fimages%252F16219167%252F128667190467%252F1%252Foriginal.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80243" y="89523"/>
            <a:ext cx="1350362" cy="675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1365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tile tx="0" ty="0" sx="100000" sy="100000" flip="none" algn="tl"/>
        </a:blipFill>
        <a:effectLst/>
      </p:bgPr>
    </p:bg>
    <p:spTree>
      <p:nvGrpSpPr>
        <p:cNvPr id="1" name=""/>
        <p:cNvGrpSpPr/>
        <p:nvPr/>
      </p:nvGrpSpPr>
      <p:grpSpPr>
        <a:xfrm>
          <a:off x="0" y="0"/>
          <a:ext cx="0" cy="0"/>
          <a:chOff x="0" y="0"/>
          <a:chExt cx="0" cy="0"/>
        </a:xfrm>
      </p:grpSpPr>
      <p:sp>
        <p:nvSpPr>
          <p:cNvPr id="22530" name="Rectangle 2" descr="Large confetti"/>
          <p:cNvSpPr>
            <a:spLocks noGrp="1" noChangeArrowheads="1"/>
          </p:cNvSpPr>
          <p:nvPr>
            <p:ph type="title"/>
          </p:nvPr>
        </p:nvSpPr>
        <p:spPr>
          <a:xfrm>
            <a:off x="2915816" y="404664"/>
            <a:ext cx="2298068" cy="864096"/>
          </a:xfrm>
        </p:spPr>
        <p:txBody>
          <a:bodyPr/>
          <a:lstStyle/>
          <a:p>
            <a:pPr eaLnBrk="1" hangingPunct="1"/>
            <a:r>
              <a:rPr lang="en-IE" sz="3200" dirty="0" smtClean="0"/>
              <a:t>                                               Overview</a:t>
            </a:r>
            <a:endParaRPr lang="en-GB" sz="3200" dirty="0" smtClean="0"/>
          </a:p>
        </p:txBody>
      </p:sp>
      <p:sp>
        <p:nvSpPr>
          <p:cNvPr id="22531" name="Rectangle 3"/>
          <p:cNvSpPr>
            <a:spLocks noGrp="1" noChangeArrowheads="1"/>
          </p:cNvSpPr>
          <p:nvPr>
            <p:ph type="body" idx="1"/>
          </p:nvPr>
        </p:nvSpPr>
        <p:spPr>
          <a:xfrm>
            <a:off x="-26326" y="1772816"/>
            <a:ext cx="6312826" cy="4901529"/>
          </a:xfrm>
        </p:spPr>
        <p:txBody>
          <a:bodyPr/>
          <a:lstStyle/>
          <a:p>
            <a:pPr eaLnBrk="1" hangingPunct="1"/>
            <a:r>
              <a:rPr lang="en-IE" sz="2000" b="1" dirty="0" smtClean="0"/>
              <a:t>Introduction</a:t>
            </a:r>
            <a:endParaRPr lang="en-IE" sz="1800" i="1" dirty="0" smtClean="0"/>
          </a:p>
          <a:p>
            <a:pPr marL="0" indent="0" eaLnBrk="1" hangingPunct="1">
              <a:buNone/>
            </a:pPr>
            <a:r>
              <a:rPr lang="en-IE" sz="1800" i="1" dirty="0" smtClean="0"/>
              <a:t> </a:t>
            </a:r>
            <a:r>
              <a:rPr lang="en-IE" sz="1800" i="1" dirty="0"/>
              <a:t> </a:t>
            </a:r>
            <a:r>
              <a:rPr lang="en-IE" sz="1800" i="1" dirty="0" smtClean="0"/>
              <a:t>     Einstein’s cosmological considerations </a:t>
            </a:r>
            <a:r>
              <a:rPr lang="en-IE" sz="1800" i="1" dirty="0" smtClean="0"/>
              <a:t>1915-1930</a:t>
            </a:r>
            <a:endParaRPr lang="en-IE" sz="1800" i="1" dirty="0"/>
          </a:p>
          <a:p>
            <a:pPr marL="0" indent="0" eaLnBrk="1" hangingPunct="1">
              <a:buNone/>
            </a:pPr>
            <a:endParaRPr lang="en-IE" sz="1800" dirty="0" smtClean="0"/>
          </a:p>
          <a:p>
            <a:pPr marL="0" indent="0" eaLnBrk="1" hangingPunct="1">
              <a:buNone/>
            </a:pPr>
            <a:r>
              <a:rPr lang="en-IE" sz="2000" b="1" dirty="0" smtClean="0"/>
              <a:t>1.  Einstein’s cosmic model of 1931</a:t>
            </a:r>
            <a:endParaRPr lang="en-IE" sz="2000" b="1" dirty="0"/>
          </a:p>
          <a:p>
            <a:pPr marL="0" indent="0" eaLnBrk="1" hangingPunct="1">
              <a:buNone/>
            </a:pPr>
            <a:r>
              <a:rPr lang="en-IE" sz="1800" i="1" dirty="0" smtClean="0"/>
              <a:t>      Some new observations</a:t>
            </a:r>
          </a:p>
          <a:p>
            <a:pPr marL="0" indent="0" eaLnBrk="1" hangingPunct="1">
              <a:buNone/>
            </a:pPr>
            <a:r>
              <a:rPr lang="en-IE" sz="1800" i="1" dirty="0" smtClean="0"/>
              <a:t>      </a:t>
            </a:r>
            <a:endParaRPr lang="en-IE" sz="2000" i="1" dirty="0" smtClean="0"/>
          </a:p>
          <a:p>
            <a:pPr marL="0" indent="0" eaLnBrk="1" hangingPunct="1">
              <a:buNone/>
            </a:pPr>
            <a:r>
              <a:rPr lang="en-IE" sz="2000" b="1" dirty="0" smtClean="0"/>
              <a:t>2.   Einstein’s steady-state model </a:t>
            </a:r>
          </a:p>
          <a:p>
            <a:pPr marL="0" indent="0" eaLnBrk="1" hangingPunct="1">
              <a:buNone/>
            </a:pPr>
            <a:r>
              <a:rPr lang="en-IE" sz="2000" b="1" dirty="0" smtClean="0"/>
              <a:t>      </a:t>
            </a:r>
            <a:r>
              <a:rPr lang="en-IE" sz="1800" i="1" dirty="0" smtClean="0"/>
              <a:t>Unfinished symphony </a:t>
            </a:r>
            <a:endParaRPr lang="en-IE" sz="1800" i="1" dirty="0"/>
          </a:p>
          <a:p>
            <a:pPr eaLnBrk="1" hangingPunct="1"/>
            <a:endParaRPr lang="en-IE" sz="2000" b="1" dirty="0" smtClean="0"/>
          </a:p>
          <a:p>
            <a:pPr marL="0" indent="0" eaLnBrk="1" hangingPunct="1">
              <a:buNone/>
            </a:pPr>
            <a:r>
              <a:rPr lang="en-IE" sz="2000" b="1" dirty="0" smtClean="0"/>
              <a:t>3.   Einstein’s cosmology </a:t>
            </a:r>
            <a:r>
              <a:rPr lang="en-IE" sz="2000" b="1" dirty="0"/>
              <a:t>review of 1933 </a:t>
            </a:r>
            <a:endParaRPr lang="en-IE" sz="2000" b="1" dirty="0" smtClean="0"/>
          </a:p>
          <a:p>
            <a:pPr marL="0" indent="0" eaLnBrk="1" hangingPunct="1">
              <a:buNone/>
            </a:pPr>
            <a:r>
              <a:rPr lang="en-IE" sz="1800" i="1" dirty="0" smtClean="0"/>
              <a:t>      Further development of the Einstein-de Sitter model</a:t>
            </a:r>
          </a:p>
          <a:p>
            <a:pPr marL="0" indent="0" eaLnBrk="1" hangingPunct="1">
              <a:buNone/>
            </a:pPr>
            <a:r>
              <a:rPr lang="en-IE" sz="1800" i="1" dirty="0" smtClean="0"/>
              <a:t>      </a:t>
            </a:r>
            <a:endParaRPr lang="en-IE" sz="2000" b="1" dirty="0" smtClean="0"/>
          </a:p>
          <a:p>
            <a:pPr eaLnBrk="1" hangingPunct="1"/>
            <a:r>
              <a:rPr lang="en-IE" sz="2000" b="1" dirty="0" smtClean="0"/>
              <a:t>Conclusions</a:t>
            </a:r>
            <a:endParaRPr lang="en-IE" sz="1800" i="1" dirty="0"/>
          </a:p>
          <a:p>
            <a:pPr eaLnBrk="1" hangingPunct="1"/>
            <a:endParaRPr lang="en-IE" sz="1800" b="1" dirty="0" smtClean="0"/>
          </a:p>
          <a:p>
            <a:pPr eaLnBrk="1" hangingPunct="1"/>
            <a:endParaRPr lang="en-IE" sz="2000" b="1" dirty="0"/>
          </a:p>
          <a:p>
            <a:pPr eaLnBrk="1" hangingPunct="1"/>
            <a:endParaRPr lang="en-IE" sz="2000" b="1" dirty="0" smtClean="0"/>
          </a:p>
          <a:p>
            <a:pPr eaLnBrk="1" hangingPunct="1"/>
            <a:endParaRPr lang="en-IE" sz="2000" b="1" dirty="0"/>
          </a:p>
          <a:p>
            <a:pPr eaLnBrk="1" hangingPunct="1"/>
            <a:endParaRPr lang="en-IE" sz="2000" b="1" dirty="0" smtClean="0"/>
          </a:p>
          <a:p>
            <a:pPr marL="0" indent="0" eaLnBrk="1" hangingPunct="1">
              <a:buNone/>
            </a:pPr>
            <a:r>
              <a:rPr lang="en-IE" sz="2000" i="1" dirty="0" smtClean="0"/>
              <a:t>     </a:t>
            </a:r>
            <a:r>
              <a:rPr lang="en-IE" sz="1800" i="1" dirty="0" smtClean="0"/>
              <a:t>       </a:t>
            </a:r>
            <a:r>
              <a:rPr lang="en-IE" sz="1800" b="1" dirty="0" smtClean="0"/>
              <a:t> </a:t>
            </a:r>
          </a:p>
        </p:txBody>
      </p:sp>
      <p:sp>
        <p:nvSpPr>
          <p:cNvPr id="22533" name="Rectangle 14"/>
          <p:cNvSpPr>
            <a:spLocks noChangeArrowheads="1"/>
          </p:cNvSpPr>
          <p:nvPr/>
        </p:nvSpPr>
        <p:spPr bwMode="auto">
          <a:xfrm>
            <a:off x="2686050" y="2305050"/>
            <a:ext cx="9144000" cy="0"/>
          </a:xfrm>
          <a:prstGeom prst="rect">
            <a:avLst/>
          </a:prstGeom>
          <a:noFill/>
          <a:ln w="9525">
            <a:noFill/>
            <a:miter lim="800000"/>
            <a:headEnd/>
            <a:tailEnd/>
          </a:ln>
        </p:spPr>
        <p:txBody>
          <a:bodyPr>
            <a:spAutoFit/>
          </a:bodyPr>
          <a:lstStyle/>
          <a:p>
            <a:endParaRPr lang="en-IE"/>
          </a:p>
        </p:txBody>
      </p:sp>
      <p:sp>
        <p:nvSpPr>
          <p:cNvPr id="2" name="AutoShape 2" descr="data:image/jpeg;base64,/9j/4AAQSkZJRgABAQAAAQABAAD/2wCEAAkGBxQTEhQUExQUFRUXFRcXFxgVFhQUFRUVFBQWFxUUFBQYHCggGBolHBUUITEhJSkrLi4uFx8zODMsNygtLisBCgoKBQUFDgUFDisZExkrKysrKysrKysrKysrKysrKysrKysrKysrKysrKysrKysrKysrKysrKysrKysrKysrK//AABEIAMsA+AMBIgACEQEDEQH/xAAbAAABBQEBAAAAAAAAAAAAAAAEAQIDBQYAB//EAEgQAAEDAgMDCAUJBQYHAQAAAAEAAhEDIQQSMQVBUQYTImFxgZGhByMyscEUJEJScoKy0fAVJWJzkjNDY6LC4TVEg5Ojs/EX/8QAFAEBAAAAAAAAAAAAAAAAAAAAAP/EABQRAQAAAAAAAAAAAAAAAAAAAAD/2gAMAwEAAhEDEQA/AMXs/BGvUbTaJLiBC1mK5CNbRzF3SE2gWPCVmuS1bLXa6CSCCPjPcvRds8oqIpcyXdMtLoAJgCZkhB5FiKUEt4FQlinxFQF7iNCbdiiKBmRIAnyuDUB2xh6wDjPuKsttUyNnsBiOcdF+k0gkyRuBEhAbEb61vf8AhKN2k2cLJEzImLWfME9yDIzdT5zDoAu4TAFrhIKMpzqNzOuYFBzZyu4XTKVPodrgpBOR3afelpsOVg4uQPbSmoBPstv+u9dXFgDvcAlY053nrjwTn0SSwQby74BAr4kx/CP13J+IrE5h9ZzG9zZJ96WlQJcOEknsaIC40TIJ3MdUO+C49HvsgfRrHpu63HjYDKFCJAsdGgd5/QRgwPQY2/SLW2/qclZQFiRq57r8GaDxQB4h0MfG+GjsGqWgIBP1QB4CT5kKXE0v7Ftt9R3fuPgpQJpBouXuuBwmUAmIbFID6TiB3anzSUqNh9qPDqVrjtl131WCnQqODW7mGLWHjCtsDyExz8gFDKANXPa0yR2oMniRNRo7SdykwInjd1uvctn/APmmJzF1StSbIgRmefgrDZPIJlJzC6q5+W9mhomZQecUXeuqdRjwshcS2HO7fgF6tS5F4Zj3OyucXEklz3ESTPs6KapsOk11qdJu8kifMoPMNhUw7EGQ8jKfZE3gQj6ezXmg2WvnnB0SA2GyZPSO4Lf18IYtp1CAqvE0miznAcZcB7ygzFDZkc5mE5tDmiLbwAl+QBoYDEgbm6/1FW1bHYZtjUZ92Xn/AChA1dt0BoKjuxoHvQCVWiSQ09fDwAXKOrtcH2af9TvgAuQWHJVrRVGcwCNesXHuW72vh6fMl3qw8tIBcSCQdTYHiqv0YYSk/GNFUB3q3ZQdM0flK0nL7B/JqeXI19N5hry67IG9u+OKDx+phTmOmu7TuTDh1cupACxUDgOKCsGHSso//UW5NeUBvJ2gBXpuNxm8TwV5yhZmwrjByZ3WBhofmET1iDqqrk0711Ofre/erzbbYwbwZIzPi/RN2u047wg84LoIRNNskwPpDjpIVlsXkpXxTOcY6k1gMHO4gzG4AFaXZ/IUkkurtAkHoscdDxJCDGPpAUi6DOYjzRtDCNz0wdzM57dV6HhfR7hMsPq4l8mSG82wE/0kx3rQYbklhWkObhg60TVe58jskBB4rhwMhNpLifHRWNLAVaj6nN0qjw1oa3KxxvEwCBxK9twWzGU7UqGHpgfVpMHnClxOPZTPrMTSYBrmq02+AJQeQ4bkbjHtcBhntljWDPDPtG5HWjG+jzFudUzGgwOyNu8uIYzqaCt3iOWOCZ/zDH/YmoPFtlW1/SDhh7Daj+ENy+ZKATCejeSDUxMxmPq6Z1dbUnhG7crSh6N8G0DMa1S2W7gwQbkdEKnq+kh0+roWj6Tt/cFXYn0gYp2jaTfuvJ83fBBtmclMCH5vk1MkNyy+XmOEG0Kzo4ajT9mnTYNwaxo9wXkuJ5R41/8AekfZDW+cKte+u726tV0/We4oPZa+0KTT03NEfWc1vvKBr8qMI32sVTtuZL/MBeSfIuMd+qc7CiN6D0DF8vMAz2RXqndDAB4ucFT4v0jN/u8MQP43j3NBWTNAKJ1EILjFcua7ictOkz+px8yFW1+U2Kd/elv2Wtb5whXUwm5QghxGMqvJL6lR3a9xHhKG5uf90Y5qieEArmdiZkU700oGhnBcpKa5BothY40KlOq3Vjg4dcajvErU+lDbTMQ7Dmm+QaOYtGjS4++x8AspQoWB6krqE34fmgq3OLTAKm3Sn4mhdSHD2BGiAQiVG3DGbAozK2YNvPyUzWi5/X6sgdsOl6+kOLt91fbYM4OqLw2qQIn67CL6Ku2VQGamd8j3q72lgw3AvkFxFV2d2kewbdphAR6KsPnwj2canhYKl2pyoxGGxFWjzQmm4t6ZN94MDiFrfQrTnDP/AJnwCzPpCpD9pYi31PwC6AF3L/G/R5lnZTBI73EqGvytx9QdLEVI4NysHkEKKIUgphAM/EVn+1VqHte8+UqB2B3iB3DzVmGBSZZQAMwg4qdtAcEWGhPdCAVrU93YEQzLwSkjcggaxPDFK9wAi0qI1EEgYuFFcHwOvhwT6dXMUAVWmUK+mrCrUE2lRvCCvexRmmVY03CTpcdqR7hlGnX2oKutSIsUM6mrKs1DoBRh5SGiiS5IHIIWUVylNQda5BeYWpLAkN826FHs6S1oRb8KZdE3v1wgr8Qb9yHNci367FLVYSfJBPpmUEwfrxV/svYfPUQ9hJdeQNBwA4mL3hZapK2PInaYYytTaQ2oYeyZglvtNPaEFfgyadZrHTIeALRIzahXGNxBdg8QQ5zW86SBow5g0DnCOJFhvJCrcVjOdxbWtAHrQAesutA13jwRe16BFHEtiS2tE9Lo9BvSy6cblBofQs75s87uc+AWZ9IFedpYnqyDwYFrPQ5Q+aP/AJp7rBY7l9TI2piustPi0IKgVE5tUjv929dRp9JvaES6iJdbfbuQCipeEU8QO5JTo3AjRSvooBOdKnovkRxKjrMvClw9IhAlSnlKg5wgxqi6rZCGpskygke8g6W4RPknUW5hm/QR2CpNdOYge/uAU/yVjTAcXdggeaAB9IgSe5CZocrPGawNIt8VXFt0D6ZNzxSCkXkNGpU9HDOcYaJtJuBA4kkwApaNN1PM4jdYghwv1tKAbaVEMIY2CG2JG871XucpRUMpXUAJJMNG/r4AbygErFCl/WisWBALSSDOovIj81WVXIJjUStchCbp7HwgNDAVyGFYrkGn2OQabTvhWlETM9iL9GeAw9Wi3noL9b7gCR8J7wtByobhaIy025ahExcA+Ovcg8/r04JJ4qqxWqv8TTDr2v171X1sIdYQUrqiVlUi4kHiiq9OLqCEBOzXZqtOTfO28x9Ib1uMbgScPiGB78vPhz8sEPBGZoeTuz5fBYfZtqjDuztPb0hZeh4xjqjKzxTa3503o3zMa2nlDiBvIHdKC49EmFLcLU66p8gsN6QB+88R9z8AXqHo7p5cO4cKrl5fy/8A+KYn7n4GoKii24Rb7Iag3ei6lMnRBGKgBTq1bqlJQw7r23+9LzXSQRtkogBLTp3TntQR82TYCSdw1RFPY9QCXZWj+N7WnwmUPTbdXlPZznUWgAb3uJIEDQHidDogBw2CIf0ojcZBBHEEKbFBonL3lIXw0NFwJvxJ1PUFA3RANibBCZlb0GsLpc5ogfSYXjwBQW1slsjmnjlplnffVBY16raOEpiJfWl1wOixpygx25oVNh8TADYs4wesIvbA6TBubTYB4E+8lBU6cXOg8zuAQV73QTG4lJiqxdA3AWE7+Pu8FLXIggCLnr8VBQs6eAJA4uAJaPGEA+MfGVv1Rf7R1+A7kE4I91KMxN3EWE6Em7nfkhCEEMJE9wTSECtK5NlcgvOTGLcxrXNJkW/2PUtJtDalWq1rXvzAaAiY6pKyHJ2sOb18VcU6+begMFYAJKuKGUzqdPBAuqgalRPqXkiLWncggrtKZlsFNWcCFC12iAnCUy17CBJzNMd4XqOIo5him5rMqUSQ1wawEgkh7hul2l9y80psJLe0a6ahek4jCGi2uwhrnGpRqWmczs13DeejPAT1INDyIEMrN4VfeAV5fy+H7zxP3PwNXqPIt4Ir6f2g0+wF5ry8H7yr9jPwNQU2HozAAutRsPZrnOANPdadDF4nihtg4DO6eET1E6L0TAYfmoBF4m5JAG4AdiDN43ZrTSc8AAh2Xu3nz8li656ZsfAr0bbLiAQ0CCST2715rtWs+lUkE9m5BW7U2iaZMFCt5QEiCBp1pnKqgMxe0RmuRwss66yD0LYpFVs75iFo6lZvPNB9luVvc235rzXkntMsqhs2JPiVunGTO/zQSYiicoMEAmJIgb0KaRNvcrdvOtpOqc054LCGkkdHib6DrVfs3bDTmYW3NyDcOA3NcNYhAG+hbTVRCgn47bNBryw1A10xlP0TEw47rKSi8OAIIIOhBkEdRQMruDozNmBAvEgaAoHGSeAA0aJAHZKsa1ONVXYhyCs3lDORdYQShyxAPKZUKKyBRFiAXKmvaUVzcpr6BQBkLkQaIXIBNk1obuVkMYBp5KgwvshG0XmLD3ILrDVcwNvFTYh4ymNDp1KPYezudk2AH8TR5K7/AGGCwkvblH+INPBBnDUsmOddX79hsaAc7IddpLwQR2pGbHo9EuqMg2EPN0FcytYE9S9NGKdiGYsh5pBooglmvMtBL5Lr9LM4cVjsNsyg4SKjbGNTqbQJIlXOJcKlHEUmAVSwUAGtu0FtYuJMbgDmtwQa70b4prhiAHTD2xwjLZYDl/XjamIH2PwNWl9FrwBiTM+sb7ish6Qj+8656qZ/8bUFnybx1PnW06hABcCJJFxovRdv7RbSAIzBzntYMgBJOgEkENHWvDWVw2rScR/eN8jK9nwdHnKJdWItLgTpGtwgpuUHKanSw4q5ekXmm5pIPTFs0ixGt153yg2g6Wl0OLgHgARAdMAibGxkLU8vq+H+SNY328zXBoj6Q1JGmqxeOxg+Ttc9vTIIa4RMCxzAb0Ae0NoCo3dPCbtj4KirOTHVIcY/UqNz0DqGILHZhqF6tsAmvzf8WvUvLMJg3POkNkSTYdcL1Xk1ynwtGllILagFibtPfu70HpG1HNp0QwGwaJHYN68a29iDzj6lGPUkPLiYbTEGWNGhcRPijcdyqrYgObTENJMvdpHUNXdyjxuHYzBVmicpY4knUki7j228EHnW1toOr1X1XauOm4NAgDwV7yFxr+cNK7mRm1PQi1uEz5LKAr0DkZsw0abnvEPfuOrWjQdup70F3tCvdBVHW1RD6MofEU4QDvuhajrqWo5QPQKCmOanJA1BE90KM1Cnu3qNxQI56RNqPA1K5BV4GrSDekyf+q9nkEfTr0DPqmR/FWqj4qsw2IYGwQJ45QSnc80mA09zAg0uyqWHMnLSaBwqVXCesk/BWQw+G/wzYxd8GDqJixjfG5YtxgeyQNJLRvQ78QzQyg3tSnhyBLqItOrnFogHpbu4cE5owo1qUw2JzZHOkCLhmp1sLLB/KqVhDkbLMucUnQDGt9JNu5BsqeJw4gB1KzSTaLRMOgGDuA1U1bbdFrXMbWLS5lxTll7EBzwRI1ke9YVtTol7aTw0EgusACAXHfrAJTGio5rn82/IzLnJiAKjg1s33khB6h6L8UQzEX3sPaqTlxUB2hVP+HS1/lhSejmrbEAfwe8ruUVIuxtR7AHHLTALvZaWtgyN5/JBWCkBlc8CBBE6W0Wx2ZyhD8OaVSoA5wy5iYDps2OtZXEYQOM1HFzuGg7gEN8hy2BgRpq3XSN6C82/yPYxgLHuPRuSb2uQBvGi87x+VpygkwbncbbgtL8lrmGis4UxMN1idzZNgqdmxWzUbmLnjTgJOkIKmjTLnBrbuJgLQ4TZrKYBcA5/X7I7ApMDRpscGsAa4Cz4knTMHcUFtTHmXaaoGYvE9Ix5IF2ItCGqVdZN+ChZmeQGgk7gP1ZB6Bsms17GED6Itw7BuQXLXa7W0+YYZL4zdTZ08lUtxhw+HylwNQnRpmJB39yzdR5cSSZJ1lB1N0EEagz4FerbBxwr0g8WJs7qdvC8oW85HgsoC8ZiTEDTcUGirCCTu0sgcTUsVJUeSNevcg8Y6yAM1JChe+6SbqN7kEzaiSpWURcmPQI+qonOTXuTc6Brly6EqCjaE8PcLg6Qkp+yUrD0T2hAZgKVTEVGUw4S4gDNpJsJVk/kZX5s1C5tgwxBNqtTmxftVRgK5Y9rhYtcD4OC9GOLHyUSRJGF4X+cSYQZLG8m20ajKb82YA5yDYlrahkDd7IspRQHyVzw76btxExRJt3lXnK3EBuJaZ3VdBxZWAWddiXfIw06F9R09fNhsIJ3UAMJ7QJc+sTE6Nof7qXDN/d+IcTMnDDrHTmJQLqzvk1MSYzYj/1NT8PiD+z6rZsalD/KHFBbcgMQQ6uOLWe9ymq4wgu4yfeVW8hz0q/2GfiKLx9P1j44k+N0DmYjrklStLt8eaHoPDesqTneKAl1SAqpwDHZ7XbBFiZCdisaNAqDH44yUB2FxYFMPOoLvMzCpMVii5xNtZUFXEOdqbcN3ao5QOc5Na8jQkdiQpsoHEpq5S4aiXuAHFAZsXBc48E+yLnr6lssNUDRrEKtwlAMYGhTB57UFiK4O9RYmoCInRAc4U2rVQc96Y5yhc9IHICMyifUOk2GiUFQuKBrimgJrnJMyCQuXKOVyCnBSzZMCUlBI02/XFbZ1QHDstPRwsf966xQqjLEAWNxqSTvWww216XyZtMObm+b6nperrSWRpA1QP5XunEt+8PKp+ao8/zdtt1X3BanlDjMAKtJxca5JqOfzb8opyx4Yw8SHFrp4WWRqPAoU73yVp6zIAtuQTvPqsP1jFE+DR8EmFf8wqfzaX4XJHVmZMNc2biMwtYu07lDhn/Mnj/Fp+TXILnkH/aVv5bfxozbp9bADRDWE66lu5VXIytlqVf5Y/EEbtZ8Yh3XSpnydKABzn3uBH6hJzj41F+3801xv5/knxeOCAd+FqG+ceB/NCVtnXlzp7BCuQhcSEFBiqQbooh7J6iPAz+SIxmqH3OHZ8UDVyRdKAjBUM7oV7hqYZoFnqFTK4FXja2+UFiypbelNRAsrJ7qqAk1Ao6tUIU1k01UDy9dnUJckzoJjVTH1FA590oQPldmXNuEmcaadaDguXc4NyRBVpCulNlA6U0lKkKBQ5JzhTSV0oH50oeVGE4INDySf61/XT/1BG7ZrfOR10mf6lVcmf7Ux9Q+8IvbLvXDrptH4kElNu89v5J1IWlLjDAA4wlpiwQOBUNcSpXFQVquiCnxdL3oKqFcYhshVldiAVckSoOlWeDrS3sVWVNhakFBcNenGohmuTpQSEpqYSm5kEhKSU3MmkoFShyZKQlBNmTXOUWdJmQSZkiZK5AEuXLkHLiuSFAi6VxSIFlLKauQX+w6eQipmb0mkRPSid/DRFYunnqtfYAADWdJKzEq42S32idIAHbqUBVernf3ot7lBkEzoo6lW6AhztEHmvCT5QZAUFV3SQTOQ9ZhuiC+wUdR9igp6jYKYp8Ub9w+KhQcuSrkB+DfIhEIjk/syjUaHPxApOkjKWyOozK0LOStJ3s46h94PHuBQZUphWpfyLfMMxGGd98j3hdU5B4rRvMvP8NVnxKDKykJV5X5IYxutBx7C13uKBq7DxDfao1B90oAF0qWphKg1Y4dohRZDwKBF0KT5K/h7k2pQcNQUEZKVR1XZbGQuQDApUiVAkpCUqaUHFJKVNQLKUJqUIHSr+i2GM3Wus+tJW/P4IFc6yGeVMdFC7VAyISYttwQlqJ2J0QMa6QkzJlJKgAxntnuUKlxftlRIOXLlyDipqE5TEajfDu5Qqekwc247w4DuOqDn1nACC4TO8j4qapjntyw+oLCZcT70JVNh2J+IPs/ZCCw/bNdhEVX98ok8psQ0wKs9ZBHlKp6xlw7Auxntu7UF6OV9czJafHcuPKd1s1Nhns/JZ1u/sKc76KC8/bdOb0QD1ABObtSg4Xpm/63FULvaP63JzdGdp96C5dVwpuWnvJK5Uh071yD/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11972" name="Picture 4" descr="http://www.ielts-exam.net/images/listening/blackboar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1520474"/>
            <a:ext cx="2857500" cy="208597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084168" y="3806768"/>
            <a:ext cx="2705356" cy="369332"/>
          </a:xfrm>
          <a:prstGeom prst="rect">
            <a:avLst/>
          </a:prstGeom>
          <a:noFill/>
        </p:spPr>
        <p:txBody>
          <a:bodyPr wrap="none" rtlCol="0">
            <a:spAutoFit/>
          </a:bodyPr>
          <a:lstStyle/>
          <a:p>
            <a:r>
              <a:rPr lang="en-GB" sz="1600" i="1" dirty="0" smtClean="0"/>
              <a:t>The Oxford blackboard (1931</a:t>
            </a:r>
            <a:r>
              <a:rPr lang="en-GB" sz="1800" i="1" dirty="0" smtClean="0"/>
              <a:t>)</a:t>
            </a:r>
            <a:endParaRPr lang="en-GB" sz="1800" i="1" dirty="0"/>
          </a:p>
        </p:txBody>
      </p:sp>
      <p:pic>
        <p:nvPicPr>
          <p:cNvPr id="10" name="Picture 9" descr="C:\Users\coraifeartaigh\Desktop\EdS\figures\fig 2a.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1327" y="4444672"/>
            <a:ext cx="1945016" cy="2224688"/>
          </a:xfrm>
          <a:prstGeom prst="rect">
            <a:avLst/>
          </a:prstGeom>
          <a:noFill/>
          <a:ln>
            <a:noFill/>
          </a:ln>
        </p:spPr>
      </p:pic>
    </p:spTree>
    <p:extLst>
      <p:ext uri="{BB962C8B-B14F-4D97-AF65-F5344CB8AC3E}">
        <p14:creationId xmlns:p14="http://schemas.microsoft.com/office/powerpoint/2010/main" val="12831365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686075" y="608385"/>
            <a:ext cx="6048672" cy="762000"/>
          </a:xfrm>
        </p:spPr>
        <p:txBody>
          <a:bodyPr/>
          <a:lstStyle/>
          <a:p>
            <a:pPr eaLnBrk="1" hangingPunct="1"/>
            <a:r>
              <a:rPr lang="en-IE" sz="3200" dirty="0" smtClean="0"/>
              <a:t>Einstein’s cosmology (</a:t>
            </a:r>
            <a:r>
              <a:rPr lang="en-IE" sz="3200" dirty="0" smtClean="0"/>
              <a:t>1915-1930</a:t>
            </a:r>
            <a:r>
              <a:rPr lang="en-IE" sz="3200" dirty="0" smtClean="0"/>
              <a:t>) </a:t>
            </a:r>
            <a:endParaRPr lang="en-US" sz="3200" dirty="0" smtClean="0"/>
          </a:p>
        </p:txBody>
      </p:sp>
      <p:sp>
        <p:nvSpPr>
          <p:cNvPr id="28675" name="Rectangle 3"/>
          <p:cNvSpPr>
            <a:spLocks noGrp="1" noChangeArrowheads="1"/>
          </p:cNvSpPr>
          <p:nvPr>
            <p:ph type="body" idx="1"/>
          </p:nvPr>
        </p:nvSpPr>
        <p:spPr>
          <a:xfrm>
            <a:off x="0" y="1268760"/>
            <a:ext cx="6500495" cy="5589240"/>
          </a:xfrm>
        </p:spPr>
        <p:txBody>
          <a:bodyPr/>
          <a:lstStyle/>
          <a:p>
            <a:pPr eaLnBrk="1" hangingPunct="1"/>
            <a:endParaRPr lang="en-IE" sz="2000" b="1" dirty="0" smtClean="0"/>
          </a:p>
          <a:p>
            <a:pPr eaLnBrk="1" hangingPunct="1"/>
            <a:r>
              <a:rPr lang="en-IE" sz="2000" b="1" dirty="0" smtClean="0"/>
              <a:t>The general theory of relativity (1915, 1916)</a:t>
            </a:r>
          </a:p>
          <a:p>
            <a:pPr marL="0" indent="0" eaLnBrk="1" hangingPunct="1">
              <a:buNone/>
            </a:pPr>
            <a:r>
              <a:rPr lang="en-IE" sz="1800" i="1" dirty="0"/>
              <a:t>       </a:t>
            </a:r>
            <a:r>
              <a:rPr lang="en-IE" sz="1800" i="1" dirty="0" smtClean="0"/>
              <a:t>A relation between </a:t>
            </a:r>
            <a:r>
              <a:rPr lang="en-IE" sz="1800" i="1" dirty="0" err="1" smtClean="0"/>
              <a:t>spacetime</a:t>
            </a:r>
            <a:r>
              <a:rPr lang="en-IE" sz="1800" i="1" dirty="0" smtClean="0"/>
              <a:t> and matter</a:t>
            </a:r>
            <a:endParaRPr lang="en-IE" sz="1800" b="1" dirty="0"/>
          </a:p>
          <a:p>
            <a:pPr marL="0" indent="0" eaLnBrk="1" hangingPunct="1">
              <a:buNone/>
            </a:pPr>
            <a:r>
              <a:rPr lang="en-IE" sz="1800" dirty="0"/>
              <a:t>       </a:t>
            </a:r>
            <a:r>
              <a:rPr lang="en-IE" sz="1800" i="1" dirty="0"/>
              <a:t>Gravity  = curvature of </a:t>
            </a:r>
            <a:r>
              <a:rPr lang="en-IE" sz="1800" i="1" dirty="0" err="1" smtClean="0"/>
              <a:t>spacetime</a:t>
            </a:r>
            <a:endParaRPr lang="en-IE" sz="1800" i="1" dirty="0"/>
          </a:p>
          <a:p>
            <a:pPr marL="0" indent="0" eaLnBrk="1" hangingPunct="1">
              <a:buNone/>
            </a:pPr>
            <a:r>
              <a:rPr lang="en-IE" sz="1800" i="1" dirty="0" smtClean="0"/>
              <a:t>       </a:t>
            </a:r>
          </a:p>
          <a:p>
            <a:pPr eaLnBrk="1" hangingPunct="1"/>
            <a:r>
              <a:rPr lang="en-IE" sz="2000" b="1" dirty="0" smtClean="0"/>
              <a:t>Principles</a:t>
            </a:r>
            <a:endParaRPr lang="en-IE" sz="1800" i="1" dirty="0" smtClean="0"/>
          </a:p>
          <a:p>
            <a:pPr marL="0" indent="0" eaLnBrk="1" hangingPunct="1">
              <a:buNone/>
            </a:pPr>
            <a:r>
              <a:rPr lang="en-IE" sz="1800" i="1" dirty="0" smtClean="0"/>
              <a:t>       Principle of equivalence </a:t>
            </a:r>
          </a:p>
          <a:p>
            <a:pPr marL="0" indent="0" eaLnBrk="1" hangingPunct="1">
              <a:buNone/>
            </a:pPr>
            <a:r>
              <a:rPr lang="en-IE" sz="1800" i="1" dirty="0"/>
              <a:t> </a:t>
            </a:r>
            <a:r>
              <a:rPr lang="en-IE" sz="1800" i="1" dirty="0" smtClean="0"/>
              <a:t>      Mach’s principle: no inertia relative to space</a:t>
            </a:r>
          </a:p>
          <a:p>
            <a:pPr marL="0" indent="0" eaLnBrk="1" hangingPunct="1">
              <a:buNone/>
            </a:pPr>
            <a:r>
              <a:rPr lang="en-IE" sz="1800" i="1" dirty="0" smtClean="0"/>
              <a:t>      Matter has a primary role, space has a derived one</a:t>
            </a:r>
          </a:p>
          <a:p>
            <a:pPr marL="0" indent="0" eaLnBrk="1" hangingPunct="1">
              <a:buNone/>
            </a:pPr>
            <a:r>
              <a:rPr lang="en-IE" sz="1800" i="1" dirty="0" smtClean="0"/>
              <a:t>       </a:t>
            </a:r>
            <a:endParaRPr lang="en-IE" sz="1800" dirty="0" smtClean="0"/>
          </a:p>
          <a:p>
            <a:pPr eaLnBrk="1" hangingPunct="1"/>
            <a:r>
              <a:rPr lang="en-IE" sz="2000" b="1" dirty="0"/>
              <a:t>A</a:t>
            </a:r>
            <a:r>
              <a:rPr lang="en-IE" sz="2000" b="1" dirty="0" smtClean="0"/>
              <a:t> burning question: a consistent model of the </a:t>
            </a:r>
            <a:r>
              <a:rPr lang="en-IE" sz="2000" b="1" dirty="0" smtClean="0"/>
              <a:t>Cosmos?</a:t>
            </a:r>
            <a:endParaRPr lang="en-IE" sz="1800" i="1" dirty="0" smtClean="0"/>
          </a:p>
          <a:p>
            <a:pPr marL="0" indent="0" eaLnBrk="1" hangingPunct="1">
              <a:buNone/>
            </a:pPr>
            <a:r>
              <a:rPr lang="en-IE" sz="1800" i="1" dirty="0" smtClean="0"/>
              <a:t>      “</a:t>
            </a:r>
            <a:r>
              <a:rPr lang="en-IE" sz="1800" i="1" dirty="0"/>
              <a:t>C</a:t>
            </a:r>
            <a:r>
              <a:rPr lang="en-IE" sz="1800" i="1" dirty="0" smtClean="0"/>
              <a:t>an relativity be followed through to the finish</a:t>
            </a:r>
            <a:r>
              <a:rPr lang="en-IE" sz="1800" i="1" dirty="0" smtClean="0"/>
              <a:t>?”(1918)</a:t>
            </a:r>
            <a:endParaRPr lang="en-IE" sz="1800" i="1" dirty="0"/>
          </a:p>
          <a:p>
            <a:pPr marL="0" indent="0" eaLnBrk="1" hangingPunct="1">
              <a:buNone/>
            </a:pPr>
            <a:endParaRPr lang="en-IE" sz="2000" b="1" dirty="0" smtClean="0"/>
          </a:p>
          <a:p>
            <a:pPr eaLnBrk="1" hangingPunct="1"/>
            <a:r>
              <a:rPr lang="en-IE" sz="2000" b="1" dirty="0" smtClean="0"/>
              <a:t>Cosmological considerations (1917)</a:t>
            </a:r>
          </a:p>
          <a:p>
            <a:pPr marL="0" indent="0" eaLnBrk="1" hangingPunct="1">
              <a:buNone/>
            </a:pPr>
            <a:r>
              <a:rPr lang="en-IE" sz="2000" i="1" dirty="0" smtClean="0"/>
              <a:t>     </a:t>
            </a:r>
            <a:r>
              <a:rPr lang="en-IE" sz="1800" i="1" dirty="0" smtClean="0"/>
              <a:t>Result </a:t>
            </a:r>
            <a:r>
              <a:rPr lang="en-IE" sz="1800" i="1" dirty="0"/>
              <a:t>of long deliberation s </a:t>
            </a:r>
            <a:r>
              <a:rPr lang="en-IE" sz="1800" i="1" dirty="0" smtClean="0"/>
              <a:t>:“</a:t>
            </a:r>
            <a:r>
              <a:rPr lang="en-IE" sz="1800" i="1" dirty="0"/>
              <a:t>A rough and winding road” </a:t>
            </a:r>
            <a:endParaRPr lang="en-IE" sz="2000" b="1" dirty="0" smtClean="0"/>
          </a:p>
        </p:txBody>
      </p:sp>
      <p:pic>
        <p:nvPicPr>
          <p:cNvPr id="8" name="Picture 18" descr="C:\Documents and Settings\coraifeartaigh\My Documents\Science and Society\Einstein\fg 1 einstei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52320" y="1624406"/>
            <a:ext cx="1377023" cy="201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Object 2"/>
          <p:cNvGraphicFramePr>
            <a:graphicFrameLocks noChangeAspect="1"/>
          </p:cNvGraphicFramePr>
          <p:nvPr>
            <p:extLst>
              <p:ext uri="{D42A27DB-BD31-4B8C-83A1-F6EECF244321}">
                <p14:modId xmlns:p14="http://schemas.microsoft.com/office/powerpoint/2010/main" val="3794223040"/>
              </p:ext>
            </p:extLst>
          </p:nvPr>
        </p:nvGraphicFramePr>
        <p:xfrm>
          <a:off x="6642593" y="4793729"/>
          <a:ext cx="2483550" cy="1830140"/>
        </p:xfrm>
        <a:graphic>
          <a:graphicData uri="http://schemas.openxmlformats.org/presentationml/2006/ole">
            <mc:AlternateContent xmlns:mc="http://schemas.openxmlformats.org/markup-compatibility/2006">
              <mc:Choice xmlns:v="urn:schemas-microsoft-com:vml" Requires="v">
                <p:oleObj spid="_x0000_s208709" name="Photo Editor Photo" r:id="rId5" imgW="2390476" imgH="1762371" progId="">
                  <p:embed/>
                </p:oleObj>
              </mc:Choice>
              <mc:Fallback>
                <p:oleObj name="Photo Editor Photo" r:id="rId5" imgW="2390476" imgH="1762371" progId="">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42593" y="4793729"/>
                        <a:ext cx="2483550" cy="1830140"/>
                      </a:xfrm>
                      <a:prstGeom prst="rect">
                        <a:avLst/>
                      </a:prstGeom>
                      <a:noFill/>
                      <a:ln>
                        <a:noFill/>
                      </a:ln>
                      <a:effectLst/>
                    </p:spPr>
                  </p:pic>
                </p:oleObj>
              </mc:Fallback>
            </mc:AlternateContent>
          </a:graphicData>
        </a:graphic>
      </p:graphicFrame>
      <p:sp>
        <p:nvSpPr>
          <p:cNvPr id="2" name="TextBox 1"/>
          <p:cNvSpPr txBox="1"/>
          <p:nvPr/>
        </p:nvSpPr>
        <p:spPr>
          <a:xfrm>
            <a:off x="8316416" y="908720"/>
            <a:ext cx="184731" cy="461665"/>
          </a:xfrm>
          <a:prstGeom prst="rect">
            <a:avLst/>
          </a:prstGeom>
          <a:noFill/>
        </p:spPr>
        <p:txBody>
          <a:bodyPr wrap="none" rtlCol="0">
            <a:spAutoFit/>
          </a:bodyPr>
          <a:lstStyle/>
          <a:p>
            <a:endParaRPr lang="en-GB" dirty="0"/>
          </a:p>
        </p:txBody>
      </p:sp>
      <p:pic>
        <p:nvPicPr>
          <p:cNvPr id="208239" name="Picture 367" descr="http://file.scirp.org/Html/2-4500132%5C1fcc94ca-019a-4f84-88d6-adbe12e5f20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08104" y="2731920"/>
            <a:ext cx="1319703" cy="34298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http://upload.wikimedia.org/math/e/7/8/e78702a2c722e9f2a996f8f96b3b554e.png"/>
          <p:cNvPicPr/>
          <p:nvPr/>
        </p:nvPicPr>
        <p:blipFill rotWithShape="1">
          <a:blip r:embed="rId8">
            <a:extLst>
              <a:ext uri="{28A0092B-C50C-407E-A947-70E740481C1C}">
                <a14:useLocalDpi xmlns:a14="http://schemas.microsoft.com/office/drawing/2010/main" val="0"/>
              </a:ext>
            </a:extLst>
          </a:blip>
          <a:srcRect r="29167" b="-2451"/>
          <a:stretch/>
        </p:blipFill>
        <p:spPr bwMode="auto">
          <a:xfrm>
            <a:off x="4765935" y="2388347"/>
            <a:ext cx="2593975" cy="23368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Rectangle 3"/>
              <p:cNvSpPr/>
              <p:nvPr/>
            </p:nvSpPr>
            <p:spPr>
              <a:xfrm>
                <a:off x="6372200" y="3859780"/>
                <a:ext cx="2673361" cy="55335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sz="1600" i="1">
                              <a:latin typeface="Cambria Math"/>
                            </a:rPr>
                          </m:ctrlPr>
                        </m:sSubPr>
                        <m:e>
                          <m:r>
                            <a:rPr lang="en-IE" sz="1600" b="1" i="1">
                              <a:latin typeface="Cambria Math"/>
                            </a:rPr>
                            <m:t>𝑹</m:t>
                          </m:r>
                        </m:e>
                        <m:sub>
                          <m:r>
                            <a:rPr lang="en-IE" sz="1600" i="1">
                              <a:latin typeface="Cambria Math"/>
                            </a:rPr>
                            <m:t>𝜇𝜈</m:t>
                          </m:r>
                        </m:sub>
                      </m:sSub>
                      <m:r>
                        <a:rPr lang="en-IE" sz="1600" i="1">
                          <a:latin typeface="Cambria Math"/>
                        </a:rPr>
                        <m:t> − </m:t>
                      </m:r>
                      <m:f>
                        <m:fPr>
                          <m:ctrlPr>
                            <a:rPr lang="en-GB" sz="1600" i="1">
                              <a:latin typeface="Cambria Math"/>
                            </a:rPr>
                          </m:ctrlPr>
                        </m:fPr>
                        <m:num>
                          <m:r>
                            <a:rPr lang="en-IE" sz="1600" i="1">
                              <a:latin typeface="Cambria Math"/>
                            </a:rPr>
                            <m:t>1</m:t>
                          </m:r>
                        </m:num>
                        <m:den>
                          <m:r>
                            <a:rPr lang="en-IE" sz="1600" i="1">
                              <a:latin typeface="Cambria Math"/>
                            </a:rPr>
                            <m:t>2</m:t>
                          </m:r>
                        </m:den>
                      </m:f>
                      <m:sSub>
                        <m:sSubPr>
                          <m:ctrlPr>
                            <a:rPr lang="en-GB" sz="1600" i="1">
                              <a:latin typeface="Cambria Math"/>
                            </a:rPr>
                          </m:ctrlPr>
                        </m:sSubPr>
                        <m:e>
                          <m:r>
                            <a:rPr lang="en-IE" sz="1600" i="1">
                              <a:latin typeface="Cambria Math"/>
                            </a:rPr>
                            <m:t>𝑔</m:t>
                          </m:r>
                        </m:e>
                        <m:sub>
                          <m:r>
                            <a:rPr lang="en-IE" sz="1600" i="1">
                              <a:latin typeface="Cambria Math"/>
                            </a:rPr>
                            <m:t>𝜇𝜈</m:t>
                          </m:r>
                        </m:sub>
                      </m:sSub>
                      <m:r>
                        <a:rPr lang="en-IE" sz="1600" b="1" i="1">
                          <a:latin typeface="Cambria Math"/>
                        </a:rPr>
                        <m:t>𝑹</m:t>
                      </m:r>
                      <m:r>
                        <a:rPr lang="en-IE" sz="1600" i="1">
                          <a:latin typeface="Cambria Math"/>
                        </a:rPr>
                        <m:t>   = </m:t>
                      </m:r>
                      <m:r>
                        <a:rPr lang="en-GB" sz="1600" i="1">
                          <a:latin typeface="Cambria Math"/>
                        </a:rPr>
                        <m:t> </m:t>
                      </m:r>
                      <m:r>
                        <a:rPr lang="en-IE" sz="1600" i="1">
                          <a:latin typeface="Cambria Math"/>
                        </a:rPr>
                        <m:t>−</m:t>
                      </m:r>
                      <m:r>
                        <a:rPr lang="en-IE" sz="1600" i="1">
                          <a:latin typeface="Cambria Math"/>
                        </a:rPr>
                        <m:t>𝜅</m:t>
                      </m:r>
                      <m:r>
                        <a:rPr lang="en-IE" sz="1600" i="1">
                          <a:latin typeface="Cambria Math"/>
                        </a:rPr>
                        <m:t>  </m:t>
                      </m:r>
                      <m:sSub>
                        <m:sSubPr>
                          <m:ctrlPr>
                            <a:rPr lang="en-GB" sz="1600" i="1">
                              <a:latin typeface="Cambria Math"/>
                            </a:rPr>
                          </m:ctrlPr>
                        </m:sSubPr>
                        <m:e>
                          <m:r>
                            <a:rPr lang="en-IE" sz="1600" b="1" i="1">
                              <a:latin typeface="Cambria Math"/>
                            </a:rPr>
                            <m:t>𝑻</m:t>
                          </m:r>
                        </m:e>
                        <m:sub>
                          <m:r>
                            <a:rPr lang="en-IE" sz="1600" i="1">
                              <a:latin typeface="Cambria Math"/>
                            </a:rPr>
                            <m:t>𝜇𝜈</m:t>
                          </m:r>
                        </m:sub>
                      </m:sSub>
                    </m:oMath>
                  </m:oMathPara>
                </a14:m>
                <a:endParaRPr lang="en-GB" sz="1600" dirty="0"/>
              </a:p>
            </p:txBody>
          </p:sp>
        </mc:Choice>
        <mc:Fallback xmlns="">
          <p:sp>
            <p:nvSpPr>
              <p:cNvPr id="4" name="Rectangle 3"/>
              <p:cNvSpPr>
                <a:spLocks noRot="1" noChangeAspect="1" noMove="1" noResize="1" noEditPoints="1" noAdjustHandles="1" noChangeArrowheads="1" noChangeShapeType="1" noTextEdit="1"/>
              </p:cNvSpPr>
              <p:nvPr/>
            </p:nvSpPr>
            <p:spPr>
              <a:xfrm>
                <a:off x="6372200" y="3859780"/>
                <a:ext cx="2673361" cy="553357"/>
              </a:xfrm>
              <a:prstGeom prst="rect">
                <a:avLst/>
              </a:prstGeom>
              <a:blipFill rotWithShape="1">
                <a:blip r:embed="rId9"/>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0041324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187624" y="620688"/>
            <a:ext cx="7008178" cy="762000"/>
          </a:xfrm>
        </p:spPr>
        <p:txBody>
          <a:bodyPr/>
          <a:lstStyle/>
          <a:p>
            <a:pPr eaLnBrk="1" hangingPunct="1"/>
            <a:r>
              <a:rPr lang="en-IE" sz="3200" dirty="0"/>
              <a:t> </a:t>
            </a:r>
            <a:r>
              <a:rPr lang="en-IE" sz="3200" dirty="0" smtClean="0"/>
              <a:t>Einstein’s model of the </a:t>
            </a:r>
            <a:r>
              <a:rPr lang="en-IE" sz="3200" dirty="0"/>
              <a:t>S</a:t>
            </a:r>
            <a:r>
              <a:rPr lang="en-IE" sz="3200" dirty="0" smtClean="0"/>
              <a:t>tatic Universe  </a:t>
            </a:r>
            <a:endParaRPr lang="en-US" sz="3200" dirty="0" smtClean="0"/>
          </a:p>
        </p:txBody>
      </p:sp>
      <p:sp>
        <p:nvSpPr>
          <p:cNvPr id="28675" name="Rectangle 3"/>
          <p:cNvSpPr>
            <a:spLocks noGrp="1" noChangeArrowheads="1"/>
          </p:cNvSpPr>
          <p:nvPr>
            <p:ph type="body" idx="1"/>
          </p:nvPr>
        </p:nvSpPr>
        <p:spPr>
          <a:xfrm>
            <a:off x="0" y="1268760"/>
            <a:ext cx="6228184" cy="5701296"/>
          </a:xfrm>
        </p:spPr>
        <p:txBody>
          <a:bodyPr/>
          <a:lstStyle/>
          <a:p>
            <a:pPr eaLnBrk="1" hangingPunct="1">
              <a:buNone/>
            </a:pPr>
            <a:endParaRPr lang="en-IE" sz="2000" i="1" dirty="0" smtClean="0"/>
          </a:p>
          <a:p>
            <a:pPr eaLnBrk="1" hangingPunct="1"/>
            <a:r>
              <a:rPr lang="en-IE" sz="2000" b="1" dirty="0" smtClean="0"/>
              <a:t>Apply general relativity to the Universe (1917)</a:t>
            </a:r>
          </a:p>
          <a:p>
            <a:pPr marL="0" indent="0" eaLnBrk="1" hangingPunct="1">
              <a:buNone/>
            </a:pPr>
            <a:r>
              <a:rPr lang="en-IE" sz="2000" i="1" dirty="0" smtClean="0"/>
              <a:t>      </a:t>
            </a:r>
            <a:r>
              <a:rPr lang="en-IE" sz="1800" i="1" dirty="0" smtClean="0"/>
              <a:t>Ultimate </a:t>
            </a:r>
            <a:r>
              <a:rPr lang="en-IE" sz="1800" i="1" dirty="0"/>
              <a:t>test for new theory of </a:t>
            </a:r>
            <a:r>
              <a:rPr lang="en-IE" sz="1800" i="1" dirty="0" smtClean="0"/>
              <a:t>gravitation</a:t>
            </a:r>
          </a:p>
          <a:p>
            <a:pPr marL="0" indent="0" eaLnBrk="1" hangingPunct="1">
              <a:buNone/>
            </a:pPr>
            <a:endParaRPr lang="en-IE" sz="1800" i="1" dirty="0" smtClean="0"/>
          </a:p>
          <a:p>
            <a:pPr eaLnBrk="1" hangingPunct="1"/>
            <a:r>
              <a:rPr lang="en-IE" sz="2000" b="1" dirty="0" smtClean="0"/>
              <a:t>Assumptions</a:t>
            </a:r>
          </a:p>
          <a:p>
            <a:pPr marL="0" indent="0" eaLnBrk="1" hangingPunct="1">
              <a:buNone/>
            </a:pPr>
            <a:r>
              <a:rPr lang="en-IE" sz="1800" i="1" dirty="0" smtClean="0"/>
              <a:t>    Static universe (small velocities of the stars)</a:t>
            </a:r>
          </a:p>
          <a:p>
            <a:pPr marL="0" indent="0" eaLnBrk="1" hangingPunct="1">
              <a:buNone/>
            </a:pPr>
            <a:r>
              <a:rPr lang="en-IE" sz="1800" i="1" dirty="0" smtClean="0"/>
              <a:t>   Mach’s </a:t>
            </a:r>
            <a:r>
              <a:rPr lang="en-IE" sz="1800" i="1" dirty="0"/>
              <a:t>principle </a:t>
            </a:r>
            <a:r>
              <a:rPr lang="en-IE" sz="1800" i="1" dirty="0" smtClean="0"/>
              <a:t>(metric tensor to vanish at infinity</a:t>
            </a:r>
            <a:r>
              <a:rPr lang="en-IE" sz="1800" i="1" dirty="0" smtClean="0"/>
              <a:t>)</a:t>
            </a:r>
          </a:p>
          <a:p>
            <a:pPr marL="0" indent="0" eaLnBrk="1" hangingPunct="1">
              <a:buNone/>
            </a:pPr>
            <a:r>
              <a:rPr lang="en-IE" sz="1800" i="1" dirty="0" smtClean="0"/>
              <a:t>  Isotropy </a:t>
            </a:r>
            <a:r>
              <a:rPr lang="en-IE" sz="1800" i="1" dirty="0"/>
              <a:t>and homogeneity (simplicity) </a:t>
            </a:r>
          </a:p>
          <a:p>
            <a:pPr marL="0" indent="0" eaLnBrk="1" hangingPunct="1">
              <a:buNone/>
            </a:pPr>
            <a:endParaRPr lang="en-IE" sz="1800" i="1" dirty="0" smtClean="0"/>
          </a:p>
          <a:p>
            <a:pPr eaLnBrk="1" hangingPunct="1"/>
            <a:r>
              <a:rPr lang="en-IE" sz="2000" b="1" dirty="0" smtClean="0"/>
              <a:t>Boundary problem</a:t>
            </a:r>
          </a:p>
          <a:p>
            <a:pPr marL="0" indent="0" eaLnBrk="1" hangingPunct="1">
              <a:buNone/>
            </a:pPr>
            <a:r>
              <a:rPr lang="en-IE" sz="1800" i="1" dirty="0" smtClean="0"/>
              <a:t>      A cosmos of closed curvature</a:t>
            </a:r>
          </a:p>
          <a:p>
            <a:pPr marL="0" indent="0" eaLnBrk="1" hangingPunct="1">
              <a:buNone/>
            </a:pPr>
            <a:r>
              <a:rPr lang="en-IE" sz="1800" i="1" dirty="0" smtClean="0"/>
              <a:t>      No consistent solution</a:t>
            </a:r>
          </a:p>
          <a:p>
            <a:pPr marL="0" indent="0" eaLnBrk="1" hangingPunct="1">
              <a:buNone/>
            </a:pPr>
            <a:r>
              <a:rPr lang="en-GB" sz="1600" dirty="0" smtClean="0"/>
              <a:t>			</a:t>
            </a:r>
            <a:endParaRPr lang="en-IE" sz="1600" b="1" dirty="0" smtClean="0"/>
          </a:p>
          <a:p>
            <a:pPr eaLnBrk="1" hangingPunct="1"/>
            <a:r>
              <a:rPr lang="en-IE" sz="2000" b="1" dirty="0"/>
              <a:t>F</a:t>
            </a:r>
            <a:r>
              <a:rPr lang="en-IE" sz="2000" b="1" dirty="0" smtClean="0"/>
              <a:t>ield equations </a:t>
            </a:r>
            <a:r>
              <a:rPr lang="en-IE" sz="2000" b="1" dirty="0" smtClean="0"/>
              <a:t>modified! </a:t>
            </a:r>
            <a:endParaRPr lang="en-IE" sz="1600" b="1" dirty="0" smtClean="0"/>
          </a:p>
          <a:p>
            <a:pPr marL="0" indent="0" eaLnBrk="1" hangingPunct="1">
              <a:buNone/>
            </a:pPr>
            <a:r>
              <a:rPr lang="en-IE" sz="1800" i="1" dirty="0" smtClean="0"/>
              <a:t>      Additional </a:t>
            </a:r>
            <a:r>
              <a:rPr lang="en-IE" sz="1800" i="1" dirty="0"/>
              <a:t>term in </a:t>
            </a:r>
            <a:r>
              <a:rPr lang="en-IE" sz="1800" i="1" dirty="0" smtClean="0"/>
              <a:t>GFE</a:t>
            </a:r>
            <a:r>
              <a:rPr lang="en-GB" sz="1800" i="1" dirty="0" smtClean="0">
                <a:cs typeface="Times New Roman" pitchFamily="18" charset="0"/>
              </a:rPr>
              <a:t> (1916)</a:t>
            </a:r>
          </a:p>
          <a:p>
            <a:pPr marL="0" indent="0" eaLnBrk="1" hangingPunct="1">
              <a:buNone/>
            </a:pPr>
            <a:r>
              <a:rPr lang="en-IE" sz="1800" i="1" dirty="0" smtClean="0"/>
              <a:t>      </a:t>
            </a:r>
            <a:r>
              <a:rPr lang="en-IE" sz="1800" i="1" dirty="0"/>
              <a:t>R</a:t>
            </a:r>
            <a:r>
              <a:rPr lang="en-IE" sz="1800" i="1" dirty="0" smtClean="0"/>
              <a:t>adius and density defined by </a:t>
            </a:r>
            <a:r>
              <a:rPr lang="en-GB" sz="1800" dirty="0"/>
              <a:t>λ</a:t>
            </a:r>
            <a:endParaRPr lang="en-IE" sz="1800" i="1" dirty="0" smtClean="0"/>
          </a:p>
        </p:txBody>
      </p:sp>
      <p:pic>
        <p:nvPicPr>
          <p:cNvPr id="19" name="Picture 18"/>
          <p:cNvPicPr/>
          <p:nvPr/>
        </p:nvPicPr>
        <p:blipFill rotWithShape="1">
          <a:blip r:embed="rId3"/>
          <a:srcRect l="9979" t="28176" r="52265" b="36341"/>
          <a:stretch/>
        </p:blipFill>
        <p:spPr bwMode="auto">
          <a:xfrm>
            <a:off x="5868650" y="1556792"/>
            <a:ext cx="3056890" cy="1824142"/>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8" name="TextBox 17"/>
              <p:cNvSpPr txBox="1"/>
              <p:nvPr/>
            </p:nvSpPr>
            <p:spPr>
              <a:xfrm>
                <a:off x="3635896" y="6062444"/>
                <a:ext cx="3309689" cy="55335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a:latin typeface="Cambria Math"/>
                            </a:rPr>
                          </m:ctrlPr>
                        </m:sSubPr>
                        <m:e>
                          <m:r>
                            <a:rPr lang="en-IE" sz="1600" b="1" i="1">
                              <a:latin typeface="Cambria Math"/>
                            </a:rPr>
                            <m:t>𝑹</m:t>
                          </m:r>
                        </m:e>
                        <m:sub>
                          <m:r>
                            <a:rPr lang="en-IE" sz="1600" i="1">
                              <a:latin typeface="Cambria Math"/>
                            </a:rPr>
                            <m:t>𝜇𝜈</m:t>
                          </m:r>
                        </m:sub>
                      </m:sSub>
                      <m:r>
                        <a:rPr lang="en-IE" sz="1600" i="1">
                          <a:latin typeface="Cambria Math"/>
                        </a:rPr>
                        <m:t> − </m:t>
                      </m:r>
                      <m:f>
                        <m:fPr>
                          <m:ctrlPr>
                            <a:rPr lang="en-GB" sz="1600" i="1">
                              <a:latin typeface="Cambria Math"/>
                            </a:rPr>
                          </m:ctrlPr>
                        </m:fPr>
                        <m:num>
                          <m:r>
                            <a:rPr lang="en-IE" sz="1600" i="1">
                              <a:latin typeface="Cambria Math"/>
                            </a:rPr>
                            <m:t>1</m:t>
                          </m:r>
                        </m:num>
                        <m:den>
                          <m:r>
                            <a:rPr lang="en-IE" sz="1600" i="1">
                              <a:latin typeface="Cambria Math"/>
                            </a:rPr>
                            <m:t>2</m:t>
                          </m:r>
                        </m:den>
                      </m:f>
                      <m:sSub>
                        <m:sSubPr>
                          <m:ctrlPr>
                            <a:rPr lang="en-GB" sz="1600" i="1">
                              <a:latin typeface="Cambria Math"/>
                            </a:rPr>
                          </m:ctrlPr>
                        </m:sSubPr>
                        <m:e>
                          <m:r>
                            <a:rPr lang="en-IE" sz="1600" i="1">
                              <a:latin typeface="Cambria Math"/>
                            </a:rPr>
                            <m:t>𝑔</m:t>
                          </m:r>
                        </m:e>
                        <m:sub>
                          <m:r>
                            <a:rPr lang="en-IE" sz="1600" i="1">
                              <a:latin typeface="Cambria Math"/>
                            </a:rPr>
                            <m:t>𝜇𝜈</m:t>
                          </m:r>
                        </m:sub>
                      </m:sSub>
                      <m:r>
                        <a:rPr lang="en-IE" sz="1600" b="1" i="1">
                          <a:latin typeface="Cambria Math"/>
                        </a:rPr>
                        <m:t>𝑹</m:t>
                      </m:r>
                      <m:r>
                        <a:rPr lang="en-IE" sz="1600" i="1">
                          <a:latin typeface="Cambria Math"/>
                        </a:rPr>
                        <m:t> −  </m:t>
                      </m:r>
                      <m:r>
                        <a:rPr lang="en-IE" sz="1600" i="1">
                          <a:latin typeface="Cambria Math"/>
                        </a:rPr>
                        <m:t>𝜆</m:t>
                      </m:r>
                      <m:sSub>
                        <m:sSubPr>
                          <m:ctrlPr>
                            <a:rPr lang="en-GB" sz="1600" i="1">
                              <a:latin typeface="Cambria Math"/>
                            </a:rPr>
                          </m:ctrlPr>
                        </m:sSubPr>
                        <m:e>
                          <m:r>
                            <a:rPr lang="en-IE" sz="1600" i="1">
                              <a:latin typeface="Cambria Math"/>
                            </a:rPr>
                            <m:t>𝑔</m:t>
                          </m:r>
                        </m:e>
                        <m:sub>
                          <m:r>
                            <a:rPr lang="en-IE" sz="1600" i="1">
                              <a:latin typeface="Cambria Math"/>
                            </a:rPr>
                            <m:t>𝜇𝜈</m:t>
                          </m:r>
                        </m:sub>
                      </m:sSub>
                      <m:r>
                        <a:rPr lang="en-IE" sz="1600" i="1">
                          <a:latin typeface="Cambria Math"/>
                        </a:rPr>
                        <m:t>  = − </m:t>
                      </m:r>
                      <m:r>
                        <a:rPr lang="en-IE" sz="1600" i="1">
                          <a:latin typeface="Cambria Math"/>
                        </a:rPr>
                        <m:t>𝜅</m:t>
                      </m:r>
                      <m:r>
                        <a:rPr lang="en-IE" sz="1600" i="1">
                          <a:latin typeface="Cambria Math"/>
                        </a:rPr>
                        <m:t>  </m:t>
                      </m:r>
                      <m:sSub>
                        <m:sSubPr>
                          <m:ctrlPr>
                            <a:rPr lang="en-GB" sz="1600" i="1">
                              <a:latin typeface="Cambria Math"/>
                            </a:rPr>
                          </m:ctrlPr>
                        </m:sSubPr>
                        <m:e>
                          <m:r>
                            <a:rPr lang="en-IE" sz="1600" b="1" i="1">
                              <a:latin typeface="Cambria Math"/>
                            </a:rPr>
                            <m:t>𝑻</m:t>
                          </m:r>
                        </m:e>
                        <m:sub>
                          <m:r>
                            <a:rPr lang="en-IE" sz="1600" i="1">
                              <a:latin typeface="Cambria Math"/>
                            </a:rPr>
                            <m:t>𝜇𝜈</m:t>
                          </m:r>
                        </m:sub>
                      </m:sSub>
                    </m:oMath>
                  </m:oMathPara>
                </a14:m>
                <a:endParaRPr lang="en-GB" sz="1600" dirty="0"/>
              </a:p>
            </p:txBody>
          </p:sp>
        </mc:Choice>
        <mc:Fallback xmlns="">
          <p:sp>
            <p:nvSpPr>
              <p:cNvPr id="18" name="TextBox 17"/>
              <p:cNvSpPr txBox="1">
                <a:spLocks noRot="1" noChangeAspect="1" noMove="1" noResize="1" noEditPoints="1" noAdjustHandles="1" noChangeArrowheads="1" noChangeShapeType="1" noTextEdit="1"/>
              </p:cNvSpPr>
              <p:nvPr/>
            </p:nvSpPr>
            <p:spPr>
              <a:xfrm>
                <a:off x="3635896" y="6062444"/>
                <a:ext cx="3309689" cy="553357"/>
              </a:xfrm>
              <a:prstGeom prst="rect">
                <a:avLst/>
              </a:prstGeom>
              <a:blipFill rotWithShape="1">
                <a:blip r:embed="rId4"/>
                <a:stretch>
                  <a:fillRect/>
                </a:stretch>
              </a:blipFill>
            </p:spPr>
            <p:txBody>
              <a:bodyPr/>
              <a:lstStyle/>
              <a:p>
                <a:r>
                  <a:rPr lang="en-GB">
                    <a:noFill/>
                  </a:rPr>
                  <a:t> </a:t>
                </a:r>
              </a:p>
            </p:txBody>
          </p:sp>
        </mc:Fallback>
      </mc:AlternateContent>
      <p:pic>
        <p:nvPicPr>
          <p:cNvPr id="10" name="Picture 9"/>
          <p:cNvPicPr/>
          <p:nvPr/>
        </p:nvPicPr>
        <p:blipFill rotWithShape="1">
          <a:blip r:embed="rId5"/>
          <a:srcRect l="23639" t="68167" r="67659" b="27217"/>
          <a:stretch/>
        </p:blipFill>
        <p:spPr bwMode="auto">
          <a:xfrm>
            <a:off x="7238362" y="6061922"/>
            <a:ext cx="1467764" cy="513714"/>
          </a:xfrm>
          <a:prstGeom prst="rect">
            <a:avLst/>
          </a:prstGeom>
          <a:ln>
            <a:noFill/>
          </a:ln>
          <a:extLst>
            <a:ext uri="{53640926-AAD7-44D8-BBD7-CCE9431645EC}">
              <a14:shadowObscured xmlns:a14="http://schemas.microsoft.com/office/drawing/2010/main"/>
            </a:ext>
          </a:extLst>
        </p:spPr>
      </p:pic>
      <p:pic>
        <p:nvPicPr>
          <p:cNvPr id="208898" name="Picture 2" descr="http://www.muylinux.com/wp-content/uploads/2012/05/fedora18-spherical-cow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63165" y="3612611"/>
            <a:ext cx="2115383" cy="161206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2" name="Rectangle 1"/>
              <p:cNvSpPr/>
              <p:nvPr/>
            </p:nvSpPr>
            <p:spPr>
              <a:xfrm>
                <a:off x="3635896" y="5224680"/>
                <a:ext cx="2673361" cy="55335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sz="1600" i="1">
                              <a:latin typeface="Cambria Math"/>
                            </a:rPr>
                          </m:ctrlPr>
                        </m:sSubPr>
                        <m:e>
                          <m:r>
                            <a:rPr lang="en-IE" sz="1600" b="1" i="1">
                              <a:latin typeface="Cambria Math"/>
                            </a:rPr>
                            <m:t>𝑹</m:t>
                          </m:r>
                        </m:e>
                        <m:sub>
                          <m:r>
                            <a:rPr lang="en-IE" sz="1600" i="1">
                              <a:latin typeface="Cambria Math"/>
                            </a:rPr>
                            <m:t>𝜇𝜈</m:t>
                          </m:r>
                        </m:sub>
                      </m:sSub>
                      <m:r>
                        <a:rPr lang="en-IE" sz="1600" i="1">
                          <a:latin typeface="Cambria Math"/>
                        </a:rPr>
                        <m:t> − </m:t>
                      </m:r>
                      <m:f>
                        <m:fPr>
                          <m:ctrlPr>
                            <a:rPr lang="en-GB" sz="1600" i="1">
                              <a:latin typeface="Cambria Math"/>
                            </a:rPr>
                          </m:ctrlPr>
                        </m:fPr>
                        <m:num>
                          <m:r>
                            <a:rPr lang="en-IE" sz="1600" i="1">
                              <a:latin typeface="Cambria Math"/>
                            </a:rPr>
                            <m:t>1</m:t>
                          </m:r>
                        </m:num>
                        <m:den>
                          <m:r>
                            <a:rPr lang="en-IE" sz="1600" i="1">
                              <a:latin typeface="Cambria Math"/>
                            </a:rPr>
                            <m:t>2</m:t>
                          </m:r>
                        </m:den>
                      </m:f>
                      <m:sSub>
                        <m:sSubPr>
                          <m:ctrlPr>
                            <a:rPr lang="en-GB" sz="1600" i="1">
                              <a:latin typeface="Cambria Math"/>
                            </a:rPr>
                          </m:ctrlPr>
                        </m:sSubPr>
                        <m:e>
                          <m:r>
                            <a:rPr lang="en-IE" sz="1600" i="1">
                              <a:latin typeface="Cambria Math"/>
                            </a:rPr>
                            <m:t>𝑔</m:t>
                          </m:r>
                        </m:e>
                        <m:sub>
                          <m:r>
                            <a:rPr lang="en-IE" sz="1600" i="1">
                              <a:latin typeface="Cambria Math"/>
                            </a:rPr>
                            <m:t>𝜇𝜈</m:t>
                          </m:r>
                        </m:sub>
                      </m:sSub>
                      <m:r>
                        <a:rPr lang="en-IE" sz="1600" b="1" i="1">
                          <a:latin typeface="Cambria Math"/>
                        </a:rPr>
                        <m:t>𝑹</m:t>
                      </m:r>
                      <m:r>
                        <a:rPr lang="en-IE" sz="1600" i="1">
                          <a:latin typeface="Cambria Math"/>
                        </a:rPr>
                        <m:t>   = </m:t>
                      </m:r>
                      <m:r>
                        <a:rPr lang="en-GB" sz="1600" i="1">
                          <a:latin typeface="Cambria Math"/>
                        </a:rPr>
                        <m:t> </m:t>
                      </m:r>
                      <m:r>
                        <a:rPr lang="en-IE" sz="1600" i="1">
                          <a:latin typeface="Cambria Math"/>
                        </a:rPr>
                        <m:t>−</m:t>
                      </m:r>
                      <m:r>
                        <a:rPr lang="en-IE" sz="1600" i="1">
                          <a:latin typeface="Cambria Math"/>
                        </a:rPr>
                        <m:t>𝜅</m:t>
                      </m:r>
                      <m:r>
                        <a:rPr lang="en-IE" sz="1600" i="1">
                          <a:latin typeface="Cambria Math"/>
                        </a:rPr>
                        <m:t>  </m:t>
                      </m:r>
                      <m:sSub>
                        <m:sSubPr>
                          <m:ctrlPr>
                            <a:rPr lang="en-GB" sz="1600" i="1">
                              <a:latin typeface="Cambria Math"/>
                            </a:rPr>
                          </m:ctrlPr>
                        </m:sSubPr>
                        <m:e>
                          <m:r>
                            <a:rPr lang="en-IE" sz="1600" b="1" i="1">
                              <a:latin typeface="Cambria Math"/>
                            </a:rPr>
                            <m:t>𝑻</m:t>
                          </m:r>
                        </m:e>
                        <m:sub>
                          <m:r>
                            <a:rPr lang="en-IE" sz="1600" i="1">
                              <a:latin typeface="Cambria Math"/>
                            </a:rPr>
                            <m:t>𝜇𝜈</m:t>
                          </m:r>
                        </m:sub>
                      </m:sSub>
                    </m:oMath>
                  </m:oMathPara>
                </a14:m>
                <a:endParaRPr lang="en-GB" sz="1600" dirty="0"/>
              </a:p>
            </p:txBody>
          </p:sp>
        </mc:Choice>
        <mc:Fallback>
          <p:sp>
            <p:nvSpPr>
              <p:cNvPr id="2" name="Rectangle 1"/>
              <p:cNvSpPr>
                <a:spLocks noRot="1" noChangeAspect="1" noMove="1" noResize="1" noEditPoints="1" noAdjustHandles="1" noChangeArrowheads="1" noChangeShapeType="1" noTextEdit="1"/>
              </p:cNvSpPr>
              <p:nvPr/>
            </p:nvSpPr>
            <p:spPr>
              <a:xfrm>
                <a:off x="3635896" y="5224680"/>
                <a:ext cx="2673361" cy="553357"/>
              </a:xfrm>
              <a:prstGeom prst="rect">
                <a:avLst/>
              </a:prstGeom>
              <a:blipFill rotWithShape="1">
                <a:blip r:embed="rId7"/>
                <a:stretch>
                  <a:fillRect/>
                </a:stretch>
              </a:blipFill>
            </p:spPr>
            <p:txBody>
              <a:bodyPr/>
              <a:lstStyle/>
              <a:p>
                <a:r>
                  <a:rPr lang="en-GB">
                    <a:noFill/>
                  </a:rPr>
                  <a:t> </a:t>
                </a:r>
              </a:p>
            </p:txBody>
          </p:sp>
        </mc:Fallback>
      </mc:AlternateContent>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093" y="2844804"/>
            <a:ext cx="8640960" cy="1728192"/>
          </a:xfrm>
        </p:spPr>
        <p:txBody>
          <a:bodyPr/>
          <a:lstStyle/>
          <a:p>
            <a:pPr marL="0" indent="0">
              <a:buNone/>
            </a:pPr>
            <a:r>
              <a:rPr lang="en-IE" sz="2000" dirty="0" smtClean="0"/>
              <a:t>“The </a:t>
            </a:r>
            <a:r>
              <a:rPr lang="en-IE" sz="2000" dirty="0"/>
              <a:t>most important fact that we draw from experience as to the distribution of matter is that the relative velocities of the stars are very small compared with the velocity of </a:t>
            </a:r>
            <a:r>
              <a:rPr lang="en-IE" sz="2000" dirty="0" smtClean="0"/>
              <a:t>light….. </a:t>
            </a:r>
            <a:r>
              <a:rPr lang="en-IE" sz="2000" dirty="0"/>
              <a:t>There is a system of reference </a:t>
            </a:r>
            <a:r>
              <a:rPr lang="en-IE" sz="2000" dirty="0" smtClean="0"/>
              <a:t>relative </a:t>
            </a:r>
            <a:r>
              <a:rPr lang="en-IE" sz="2000" dirty="0"/>
              <a:t>to which matter may be looked upon as being permanently at </a:t>
            </a:r>
            <a:r>
              <a:rPr lang="en-IE" sz="2000" dirty="0" smtClean="0"/>
              <a:t>rest ”</a:t>
            </a:r>
            <a:endParaRPr lang="en-GB" sz="2000" dirty="0"/>
          </a:p>
        </p:txBody>
      </p:sp>
      <p:sp>
        <p:nvSpPr>
          <p:cNvPr id="4" name="Rectangle 3"/>
          <p:cNvSpPr/>
          <p:nvPr/>
        </p:nvSpPr>
        <p:spPr>
          <a:xfrm>
            <a:off x="167810" y="607648"/>
            <a:ext cx="8784976" cy="707886"/>
          </a:xfrm>
          <a:prstGeom prst="rect">
            <a:avLst/>
          </a:prstGeom>
        </p:spPr>
        <p:txBody>
          <a:bodyPr wrap="square">
            <a:spAutoFit/>
          </a:bodyPr>
          <a:lstStyle/>
          <a:p>
            <a:r>
              <a:rPr lang="en-IE" sz="2000" b="1" dirty="0" smtClean="0"/>
              <a:t>“</a:t>
            </a:r>
            <a:r>
              <a:rPr lang="en-IE" sz="2000" b="1" dirty="0"/>
              <a:t>In a consistent theory of relativity, there can be no inertia relative to “space”, but only an inertia of masses </a:t>
            </a:r>
            <a:r>
              <a:rPr lang="en-IE" sz="2000" b="1" dirty="0" smtClean="0"/>
              <a:t>relative </a:t>
            </a:r>
            <a:r>
              <a:rPr lang="en-IE" sz="2000" b="1" dirty="0"/>
              <a:t>to one another” </a:t>
            </a:r>
            <a:endParaRPr lang="en-GB" sz="2000" b="1" dirty="0"/>
          </a:p>
        </p:txBody>
      </p:sp>
      <p:sp>
        <p:nvSpPr>
          <p:cNvPr id="5" name="Rectangle 4"/>
          <p:cNvSpPr/>
          <p:nvPr/>
        </p:nvSpPr>
        <p:spPr>
          <a:xfrm>
            <a:off x="196928" y="1361194"/>
            <a:ext cx="8568952" cy="1323439"/>
          </a:xfrm>
          <a:prstGeom prst="rect">
            <a:avLst/>
          </a:prstGeom>
        </p:spPr>
        <p:txBody>
          <a:bodyPr wrap="square">
            <a:spAutoFit/>
          </a:bodyPr>
          <a:lstStyle/>
          <a:p>
            <a:r>
              <a:rPr lang="en-IE" sz="2000" dirty="0" smtClean="0"/>
              <a:t>“I </a:t>
            </a:r>
            <a:r>
              <a:rPr lang="en-IE" sz="2000" dirty="0"/>
              <a:t>have not succeeding in formulating boundary conditions for spatial infinity. Nevertheless, there is still a way out…for if it were possible to regard the universe as a </a:t>
            </a:r>
            <a:r>
              <a:rPr lang="en-IE" sz="2000" dirty="0" smtClean="0"/>
              <a:t>continuum </a:t>
            </a:r>
            <a:r>
              <a:rPr lang="en-IE" sz="2000" dirty="0"/>
              <a:t>which is finite (closed) with respect to is spatial dimensions, we should have no need at all of any such boundary conditions</a:t>
            </a:r>
            <a:r>
              <a:rPr lang="en-IE" sz="2000" dirty="0" smtClean="0"/>
              <a:t>”</a:t>
            </a:r>
            <a:endParaRPr lang="en-GB" sz="2000" dirty="0"/>
          </a:p>
        </p:txBody>
      </p:sp>
      <p:sp>
        <p:nvSpPr>
          <p:cNvPr id="6" name="TextBox 5"/>
          <p:cNvSpPr txBox="1"/>
          <p:nvPr/>
        </p:nvSpPr>
        <p:spPr>
          <a:xfrm>
            <a:off x="2295201" y="104610"/>
            <a:ext cx="4426212" cy="461665"/>
          </a:xfrm>
          <a:prstGeom prst="rect">
            <a:avLst/>
          </a:prstGeom>
          <a:noFill/>
        </p:spPr>
        <p:txBody>
          <a:bodyPr wrap="none" rtlCol="0">
            <a:spAutoFit/>
          </a:bodyPr>
          <a:lstStyle/>
          <a:p>
            <a:r>
              <a:rPr lang="en-GB" b="1" u="sng" dirty="0" smtClean="0"/>
              <a:t>Some key quotes (</a:t>
            </a:r>
            <a:r>
              <a:rPr lang="en-GB" b="1" u="sng" smtClean="0"/>
              <a:t>Einstein 1917)</a:t>
            </a:r>
            <a:endParaRPr lang="en-GB" b="1" u="sng" dirty="0"/>
          </a:p>
        </p:txBody>
      </p:sp>
      <p:sp>
        <p:nvSpPr>
          <p:cNvPr id="7" name="Rectangle 6"/>
          <p:cNvSpPr/>
          <p:nvPr/>
        </p:nvSpPr>
        <p:spPr>
          <a:xfrm>
            <a:off x="844732" y="6149335"/>
            <a:ext cx="7056784" cy="400110"/>
          </a:xfrm>
          <a:prstGeom prst="rect">
            <a:avLst/>
          </a:prstGeom>
        </p:spPr>
        <p:txBody>
          <a:bodyPr wrap="square">
            <a:spAutoFit/>
          </a:bodyPr>
          <a:lstStyle/>
          <a:p>
            <a:r>
              <a:rPr lang="en-GB" sz="2000" b="1" i="1" dirty="0" err="1" smtClean="0"/>
              <a:t>Schroedinger’s</a:t>
            </a:r>
            <a:r>
              <a:rPr lang="en-GB" sz="2000" b="1" i="1" dirty="0" smtClean="0"/>
              <a:t> comment (1918): Einstein’s response (1918)</a:t>
            </a:r>
            <a:endParaRPr lang="en-GB" sz="2000" b="1" i="1" dirty="0"/>
          </a:p>
        </p:txBody>
      </p:sp>
      <mc:AlternateContent xmlns:mc="http://schemas.openxmlformats.org/markup-compatibility/2006" xmlns:a14="http://schemas.microsoft.com/office/drawing/2010/main">
        <mc:Choice Requires="a14">
          <p:sp>
            <p:nvSpPr>
              <p:cNvPr id="9" name="Rectangle 8"/>
              <p:cNvSpPr/>
              <p:nvPr/>
            </p:nvSpPr>
            <p:spPr>
              <a:xfrm>
                <a:off x="-4805" y="4365104"/>
                <a:ext cx="8755858" cy="1392048"/>
              </a:xfrm>
              <a:prstGeom prst="rect">
                <a:avLst/>
              </a:prstGeom>
            </p:spPr>
            <p:txBody>
              <a:bodyPr wrap="square">
                <a:spAutoFit/>
              </a:bodyPr>
              <a:lstStyle/>
              <a:p>
                <a:pPr marL="0" indent="0">
                  <a:buNone/>
                </a:pPr>
                <a:r>
                  <a:rPr lang="en-IE" sz="2000" b="1" dirty="0" smtClean="0"/>
                  <a:t>“However</a:t>
                </a:r>
                <a:r>
                  <a:rPr lang="en-IE" sz="2000" b="1" dirty="0"/>
                  <a:t>, the system of equations ..allows a readily suggested extension which is compatible with the relativity postulate</a:t>
                </a:r>
                <a:r>
                  <a:rPr lang="en-IE" sz="2000" dirty="0"/>
                  <a:t>... For on the left hand side of the field equation…we may add the fundamental tensor </a:t>
                </a:r>
                <a14:m>
                  <m:oMath xmlns:m="http://schemas.openxmlformats.org/officeDocument/2006/math">
                    <m:sSub>
                      <m:sSubPr>
                        <m:ctrlPr>
                          <a:rPr lang="en-GB" sz="2000" i="1">
                            <a:latin typeface="Cambria Math"/>
                          </a:rPr>
                        </m:ctrlPr>
                      </m:sSubPr>
                      <m:e>
                        <m:r>
                          <m:rPr>
                            <m:sty m:val="p"/>
                          </m:rPr>
                          <a:rPr lang="en-IE" sz="2000" i="0">
                            <a:latin typeface="Cambria Math"/>
                          </a:rPr>
                          <m:t>g</m:t>
                        </m:r>
                      </m:e>
                      <m:sub>
                        <m:r>
                          <m:rPr>
                            <m:sty m:val="p"/>
                          </m:rPr>
                          <a:rPr lang="en-IE" sz="2000" i="0">
                            <a:latin typeface="Cambria Math"/>
                          </a:rPr>
                          <m:t>μν</m:t>
                        </m:r>
                      </m:sub>
                    </m:sSub>
                  </m:oMath>
                </a14:m>
                <a:r>
                  <a:rPr lang="en-IE" sz="2000" dirty="0"/>
                  <a:t> , multiplied by a universal constant , </a:t>
                </a:r>
                <a14:m>
                  <m:oMath xmlns:m="http://schemas.openxmlformats.org/officeDocument/2006/math">
                    <m:r>
                      <a:rPr lang="en-IE" sz="2000" i="0">
                        <a:latin typeface="Cambria Math"/>
                      </a:rPr>
                      <m:t>− </m:t>
                    </m:r>
                    <m:r>
                      <m:rPr>
                        <m:sty m:val="p"/>
                      </m:rPr>
                      <a:rPr lang="en-IE" sz="2000" i="0">
                        <a:latin typeface="Cambria Math"/>
                      </a:rPr>
                      <m:t>λ</m:t>
                    </m:r>
                  </m:oMath>
                </a14:m>
                <a:r>
                  <a:rPr lang="en-IE" sz="2000" dirty="0"/>
                  <a:t>, at present unknown, without destroying the general covariance ”</a:t>
                </a:r>
                <a:endParaRPr lang="en-GB" sz="2000" dirty="0"/>
              </a:p>
            </p:txBody>
          </p:sp>
        </mc:Choice>
        <mc:Fallback xmlns="">
          <p:sp>
            <p:nvSpPr>
              <p:cNvPr id="9" name="Rectangle 8"/>
              <p:cNvSpPr>
                <a:spLocks noRot="1" noChangeAspect="1" noMove="1" noResize="1" noEditPoints="1" noAdjustHandles="1" noChangeArrowheads="1" noChangeShapeType="1" noTextEdit="1"/>
              </p:cNvSpPr>
              <p:nvPr/>
            </p:nvSpPr>
            <p:spPr>
              <a:xfrm>
                <a:off x="-4805" y="4365104"/>
                <a:ext cx="8755858" cy="1392048"/>
              </a:xfrm>
              <a:prstGeom prst="rect">
                <a:avLst/>
              </a:prstGeom>
              <a:blipFill rotWithShape="1">
                <a:blip r:embed="rId2"/>
                <a:stretch>
                  <a:fillRect l="-696" t="-2193" r="-557" b="-4386"/>
                </a:stretch>
              </a:blipFill>
            </p:spPr>
            <p:txBody>
              <a:bodyPr/>
              <a:lstStyle/>
              <a:p>
                <a:r>
                  <a:rPr lang="en-GB">
                    <a:noFill/>
                  </a:rPr>
                  <a:t> </a:t>
                </a:r>
              </a:p>
            </p:txBody>
          </p:sp>
        </mc:Fallback>
      </mc:AlternateContent>
    </p:spTree>
    <p:extLst>
      <p:ext uri="{BB962C8B-B14F-4D97-AF65-F5344CB8AC3E}">
        <p14:creationId xmlns:p14="http://schemas.microsoft.com/office/powerpoint/2010/main" val="217470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619672" y="620688"/>
            <a:ext cx="5143734" cy="762000"/>
          </a:xfrm>
        </p:spPr>
        <p:txBody>
          <a:bodyPr/>
          <a:lstStyle/>
          <a:p>
            <a:pPr eaLnBrk="1" hangingPunct="1"/>
            <a:r>
              <a:rPr lang="en-IE" sz="3200" dirty="0"/>
              <a:t> </a:t>
            </a:r>
            <a:r>
              <a:rPr lang="en-IE" sz="3200" dirty="0" smtClean="0"/>
              <a:t> Einstein vs de Sitter </a:t>
            </a:r>
            <a:endParaRPr lang="en-US" sz="3200" dirty="0" smtClean="0"/>
          </a:p>
        </p:txBody>
      </p:sp>
      <p:sp>
        <p:nvSpPr>
          <p:cNvPr id="28675" name="Rectangle 3"/>
          <p:cNvSpPr>
            <a:spLocks noGrp="1" noChangeArrowheads="1"/>
          </p:cNvSpPr>
          <p:nvPr>
            <p:ph type="body" idx="1"/>
          </p:nvPr>
        </p:nvSpPr>
        <p:spPr>
          <a:xfrm>
            <a:off x="0" y="1484784"/>
            <a:ext cx="6569586" cy="4808959"/>
          </a:xfrm>
        </p:spPr>
        <p:txBody>
          <a:bodyPr/>
          <a:lstStyle/>
          <a:p>
            <a:pPr eaLnBrk="1" hangingPunct="1">
              <a:buNone/>
            </a:pPr>
            <a:endParaRPr lang="en-IE" sz="1800" i="1" dirty="0" smtClean="0"/>
          </a:p>
          <a:p>
            <a:pPr eaLnBrk="1" hangingPunct="1"/>
            <a:r>
              <a:rPr lang="en-IE" sz="1800" b="1" dirty="0" smtClean="0"/>
              <a:t>Alternative solution of the GFE</a:t>
            </a:r>
          </a:p>
          <a:p>
            <a:pPr marL="0" indent="0" eaLnBrk="1" hangingPunct="1">
              <a:buNone/>
            </a:pPr>
            <a:r>
              <a:rPr lang="en-IE" sz="1800" b="1" dirty="0" smtClean="0"/>
              <a:t>      </a:t>
            </a:r>
            <a:r>
              <a:rPr lang="en-IE" sz="1800" i="1" dirty="0"/>
              <a:t>A universe empty of matter </a:t>
            </a:r>
            <a:r>
              <a:rPr lang="en-IE" sz="1800" i="1" dirty="0" smtClean="0"/>
              <a:t>(1917)</a:t>
            </a:r>
            <a:endParaRPr lang="en-IE" sz="1800" i="1" dirty="0"/>
          </a:p>
          <a:p>
            <a:pPr marL="0" indent="0" eaLnBrk="1" hangingPunct="1">
              <a:buNone/>
            </a:pPr>
            <a:r>
              <a:rPr lang="en-IE" sz="1800" i="1" dirty="0" smtClean="0"/>
              <a:t>        </a:t>
            </a:r>
            <a:endParaRPr lang="en-IE" sz="1800" b="1" dirty="0" smtClean="0"/>
          </a:p>
          <a:p>
            <a:pPr eaLnBrk="1" hangingPunct="1"/>
            <a:r>
              <a:rPr lang="en-IE" sz="2000" b="1" dirty="0" smtClean="0"/>
              <a:t>Solution B</a:t>
            </a:r>
            <a:endParaRPr lang="en-IE" sz="2000" b="1" dirty="0"/>
          </a:p>
          <a:p>
            <a:pPr marL="0" indent="0" eaLnBrk="1" hangingPunct="1">
              <a:buNone/>
            </a:pPr>
            <a:r>
              <a:rPr lang="en-IE" sz="1800" b="1" dirty="0"/>
              <a:t> </a:t>
            </a:r>
            <a:r>
              <a:rPr lang="en-IE" sz="1800" b="1" dirty="0" smtClean="0"/>
              <a:t>     </a:t>
            </a:r>
            <a:r>
              <a:rPr lang="en-IE" sz="1800" i="1" dirty="0" smtClean="0"/>
              <a:t>Cosmic </a:t>
            </a:r>
            <a:r>
              <a:rPr lang="en-IE" sz="1800" i="1" dirty="0"/>
              <a:t>constant </a:t>
            </a:r>
            <a:r>
              <a:rPr lang="en-IE" sz="1800" i="1" dirty="0" smtClean="0"/>
              <a:t>proportional to curvature </a:t>
            </a:r>
            <a:r>
              <a:rPr lang="en-IE" sz="1800" i="1" dirty="0"/>
              <a:t>of </a:t>
            </a:r>
            <a:r>
              <a:rPr lang="en-IE" sz="1800" i="1" dirty="0" smtClean="0"/>
              <a:t>space</a:t>
            </a:r>
          </a:p>
          <a:p>
            <a:pPr eaLnBrk="1" hangingPunct="1"/>
            <a:endParaRPr lang="en-IE" sz="1800" i="1" dirty="0"/>
          </a:p>
          <a:p>
            <a:pPr eaLnBrk="1" hangingPunct="1"/>
            <a:r>
              <a:rPr lang="en-IE" sz="1800" b="1" dirty="0"/>
              <a:t>Disliked by </a:t>
            </a:r>
            <a:r>
              <a:rPr lang="en-IE" sz="1800" b="1" dirty="0" smtClean="0"/>
              <a:t>Einstein </a:t>
            </a:r>
            <a:endParaRPr lang="en-IE" sz="1800" b="1" dirty="0"/>
          </a:p>
          <a:p>
            <a:pPr marL="0" indent="0" eaLnBrk="1" hangingPunct="1">
              <a:buNone/>
            </a:pPr>
            <a:r>
              <a:rPr lang="en-IE" sz="1800" i="1" dirty="0" smtClean="0"/>
              <a:t>      Problems </a:t>
            </a:r>
            <a:r>
              <a:rPr lang="en-IE" sz="1800" i="1" dirty="0"/>
              <a:t>with singularities</a:t>
            </a:r>
            <a:r>
              <a:rPr lang="en-IE" sz="1800" i="1" dirty="0" smtClean="0"/>
              <a:t>? (1918)</a:t>
            </a:r>
          </a:p>
          <a:p>
            <a:pPr marL="0" indent="0" eaLnBrk="1" hangingPunct="1">
              <a:buNone/>
            </a:pPr>
            <a:r>
              <a:rPr lang="en-IE" sz="1800" i="1" dirty="0" smtClean="0"/>
              <a:t>     Conflict </a:t>
            </a:r>
            <a:r>
              <a:rPr lang="en-IE" sz="1800" i="1" dirty="0"/>
              <a:t>with Mach’s principle</a:t>
            </a:r>
          </a:p>
          <a:p>
            <a:pPr marL="0" indent="0" eaLnBrk="1" hangingPunct="1">
              <a:buNone/>
            </a:pPr>
            <a:endParaRPr lang="en-IE" sz="1800" i="1" dirty="0"/>
          </a:p>
          <a:p>
            <a:pPr eaLnBrk="1" hangingPunct="1"/>
            <a:r>
              <a:rPr lang="en-IE" sz="1800" b="1" dirty="0" smtClean="0"/>
              <a:t>The de Sitter confusion</a:t>
            </a:r>
          </a:p>
          <a:p>
            <a:pPr marL="0" indent="0" eaLnBrk="1" hangingPunct="1">
              <a:buNone/>
            </a:pPr>
            <a:r>
              <a:rPr lang="en-IE" sz="1800" i="1" dirty="0" smtClean="0"/>
              <a:t>     Static or non-static - a matter of co-ordinates? </a:t>
            </a:r>
          </a:p>
          <a:p>
            <a:pPr marL="0" indent="0" eaLnBrk="1" hangingPunct="1">
              <a:buNone/>
            </a:pPr>
            <a:r>
              <a:rPr lang="en-IE" sz="1800" i="1" dirty="0"/>
              <a:t> </a:t>
            </a:r>
            <a:r>
              <a:rPr lang="en-IE" sz="1800" i="1" dirty="0" smtClean="0"/>
              <a:t>    Weyl , </a:t>
            </a:r>
            <a:r>
              <a:rPr lang="en-IE" sz="1800" i="1" dirty="0" err="1" smtClean="0"/>
              <a:t>Lanczos</a:t>
            </a:r>
            <a:r>
              <a:rPr lang="en-IE" sz="1800" i="1" dirty="0"/>
              <a:t>,</a:t>
            </a:r>
            <a:r>
              <a:rPr lang="en-IE" sz="1800" i="1" dirty="0" smtClean="0"/>
              <a:t> </a:t>
            </a:r>
            <a:r>
              <a:rPr lang="en-IE" sz="1800" i="1" dirty="0" err="1" smtClean="0"/>
              <a:t>Lema</a:t>
            </a:r>
            <a:r>
              <a:rPr lang="en-IE" sz="1800" i="1" dirty="0" err="1" smtClean="0">
                <a:cs typeface="Lao UI"/>
              </a:rPr>
              <a:t>î</a:t>
            </a:r>
            <a:r>
              <a:rPr lang="en-IE" sz="1800" i="1" dirty="0" err="1" smtClean="0"/>
              <a:t>tre</a:t>
            </a:r>
            <a:r>
              <a:rPr lang="en-IE" sz="1800" i="1" dirty="0" smtClean="0"/>
              <a:t> </a:t>
            </a:r>
          </a:p>
          <a:p>
            <a:pPr marL="0" indent="0" eaLnBrk="1" hangingPunct="1">
              <a:buNone/>
            </a:pPr>
            <a:r>
              <a:rPr lang="en-IE" sz="1800" i="1" dirty="0" smtClean="0"/>
              <a:t>     </a:t>
            </a:r>
            <a:endParaRPr lang="en-IE" sz="1800" i="1" dirty="0"/>
          </a:p>
          <a:p>
            <a:pPr marL="0" indent="0" eaLnBrk="1" hangingPunct="1">
              <a:buNone/>
            </a:pPr>
            <a:endParaRPr lang="en-IE" sz="1800" i="1" dirty="0" smtClean="0"/>
          </a:p>
          <a:p>
            <a:pPr eaLnBrk="1" hangingPunct="1"/>
            <a:endParaRPr lang="en-IE" sz="1800" i="1" dirty="0"/>
          </a:p>
        </p:txBody>
      </p:sp>
      <p:pic>
        <p:nvPicPr>
          <p:cNvPr id="208898" name="Picture 2" descr="http://www.phys-astro.sonoma.edu/BruceMedalists/deSitter/deSitt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80312" y="620688"/>
            <a:ext cx="1455880" cy="19184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p:nvPr/>
        </p:nvPicPr>
        <p:blipFill rotWithShape="1">
          <a:blip r:embed="rId4"/>
          <a:srcRect l="12713" t="22946" r="23721" b="8630"/>
          <a:stretch/>
        </p:blipFill>
        <p:spPr bwMode="auto">
          <a:xfrm>
            <a:off x="5546558" y="3140968"/>
            <a:ext cx="3597442" cy="3152775"/>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3" name="Rectangle 2"/>
              <p:cNvSpPr/>
              <p:nvPr/>
            </p:nvSpPr>
            <p:spPr>
              <a:xfrm>
                <a:off x="3837089" y="3573016"/>
                <a:ext cx="968534"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1600" i="1">
                          <a:latin typeface="Cambria Math"/>
                        </a:rPr>
                        <m:t>𝜆</m:t>
                      </m:r>
                      <m:r>
                        <a:rPr lang="en-GB" sz="1600" i="1">
                          <a:latin typeface="Cambria Math"/>
                        </a:rPr>
                        <m:t>=</m:t>
                      </m:r>
                      <m:f>
                        <m:fPr>
                          <m:type m:val="lin"/>
                          <m:ctrlPr>
                            <a:rPr lang="en-GB" sz="1600" i="1">
                              <a:latin typeface="Cambria Math"/>
                            </a:rPr>
                          </m:ctrlPr>
                        </m:fPr>
                        <m:num>
                          <m:r>
                            <a:rPr lang="en-GB" sz="1600" i="1">
                              <a:latin typeface="Cambria Math"/>
                            </a:rPr>
                            <m:t>3</m:t>
                          </m:r>
                        </m:num>
                        <m:den>
                          <m:r>
                            <a:rPr lang="en-GB" sz="1600" i="1">
                              <a:latin typeface="Cambria Math"/>
                            </a:rPr>
                            <m:t>𝑅</m:t>
                          </m:r>
                        </m:den>
                      </m:f>
                    </m:oMath>
                  </m:oMathPara>
                </a14:m>
                <a:endParaRPr lang="en-GB" sz="1600" dirty="0"/>
              </a:p>
            </p:txBody>
          </p:sp>
        </mc:Choice>
        <mc:Fallback xmlns="">
          <p:sp>
            <p:nvSpPr>
              <p:cNvPr id="3" name="Rectangle 2"/>
              <p:cNvSpPr>
                <a:spLocks noRot="1" noChangeAspect="1" noMove="1" noResize="1" noEditPoints="1" noAdjustHandles="1" noChangeArrowheads="1" noChangeShapeType="1" noTextEdit="1"/>
              </p:cNvSpPr>
              <p:nvPr/>
            </p:nvSpPr>
            <p:spPr>
              <a:xfrm>
                <a:off x="3837089" y="3573016"/>
                <a:ext cx="968534" cy="338554"/>
              </a:xfrm>
              <a:prstGeom prst="rect">
                <a:avLst/>
              </a:prstGeom>
              <a:blipFill rotWithShape="1">
                <a:blip r:embed="rId5"/>
                <a:stretch>
                  <a:fillRect t="-100000" r="-39623" b="-164286"/>
                </a:stretch>
              </a:blipFill>
            </p:spPr>
            <p:txBody>
              <a:bodyPr/>
              <a:lstStyle/>
              <a:p>
                <a:r>
                  <a:rPr lang="en-GB">
                    <a:noFill/>
                  </a:rPr>
                  <a:t> </a:t>
                </a:r>
              </a:p>
            </p:txBody>
          </p:sp>
        </mc:Fallback>
      </mc:AlternateContent>
      <p:sp>
        <p:nvSpPr>
          <p:cNvPr id="4" name="TextBox 3"/>
          <p:cNvSpPr txBox="1"/>
          <p:nvPr/>
        </p:nvSpPr>
        <p:spPr>
          <a:xfrm>
            <a:off x="2095329" y="6345119"/>
            <a:ext cx="4452053" cy="400110"/>
          </a:xfrm>
          <a:prstGeom prst="rect">
            <a:avLst/>
          </a:prstGeom>
          <a:noFill/>
        </p:spPr>
        <p:txBody>
          <a:bodyPr wrap="none" rtlCol="0">
            <a:spAutoFit/>
          </a:bodyPr>
          <a:lstStyle/>
          <a:p>
            <a:r>
              <a:rPr lang="en-IE" sz="2000" b="1" i="1" dirty="0"/>
              <a:t>Prediction of redshifts  – </a:t>
            </a:r>
            <a:r>
              <a:rPr lang="en-IE" sz="2000" b="1" i="1" dirty="0" err="1"/>
              <a:t>Slipher</a:t>
            </a:r>
            <a:r>
              <a:rPr lang="en-IE" sz="2000" b="1" i="1" dirty="0"/>
              <a:t> effect? </a:t>
            </a:r>
          </a:p>
        </p:txBody>
      </p:sp>
    </p:spTree>
    <p:extLst>
      <p:ext uri="{BB962C8B-B14F-4D97-AF65-F5344CB8AC3E}">
        <p14:creationId xmlns:p14="http://schemas.microsoft.com/office/powerpoint/2010/main" val="1290262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a:xfrm>
            <a:off x="1547664" y="548680"/>
            <a:ext cx="5112568" cy="834008"/>
          </a:xfrm>
        </p:spPr>
        <p:txBody>
          <a:bodyPr/>
          <a:lstStyle/>
          <a:p>
            <a:pPr eaLnBrk="1" hangingPunct="1"/>
            <a:r>
              <a:rPr lang="en-IE" sz="3200" dirty="0"/>
              <a:t> </a:t>
            </a:r>
            <a:r>
              <a:rPr lang="en-IE" sz="3200" dirty="0" smtClean="0"/>
              <a:t>Einstein vs Friedman </a:t>
            </a:r>
            <a:endParaRPr lang="en-US" sz="3200" dirty="0" smtClean="0"/>
          </a:p>
        </p:txBody>
      </p:sp>
      <p:sp>
        <p:nvSpPr>
          <p:cNvPr id="28675" name="Rectangle 3"/>
          <p:cNvSpPr>
            <a:spLocks noGrp="1" noChangeArrowheads="1"/>
          </p:cNvSpPr>
          <p:nvPr>
            <p:ph type="body" idx="1"/>
          </p:nvPr>
        </p:nvSpPr>
        <p:spPr>
          <a:xfrm>
            <a:off x="-36512" y="1655210"/>
            <a:ext cx="6696744" cy="5283762"/>
          </a:xfrm>
        </p:spPr>
        <p:txBody>
          <a:bodyPr/>
          <a:lstStyle/>
          <a:p>
            <a:pPr eaLnBrk="1" hangingPunct="1"/>
            <a:r>
              <a:rPr lang="en-IE" sz="2000" b="1" dirty="0"/>
              <a:t>A</a:t>
            </a:r>
            <a:r>
              <a:rPr lang="en-IE" sz="2000" b="1" dirty="0" smtClean="0"/>
              <a:t>llow time-varying solutions (1922)</a:t>
            </a:r>
            <a:endParaRPr lang="en-IE" sz="1800" i="1" dirty="0" smtClean="0"/>
          </a:p>
          <a:p>
            <a:pPr marL="0" indent="0" eaLnBrk="1" hangingPunct="1">
              <a:buNone/>
            </a:pPr>
            <a:r>
              <a:rPr lang="en-IE" sz="1800" i="1" dirty="0" smtClean="0"/>
              <a:t>       Assume homogeneity, isotropy, positive curvature </a:t>
            </a:r>
          </a:p>
          <a:p>
            <a:pPr marL="0" indent="0" eaLnBrk="1" hangingPunct="1">
              <a:buNone/>
            </a:pPr>
            <a:r>
              <a:rPr lang="en-IE" sz="1800" i="1" dirty="0" smtClean="0"/>
              <a:t>      Two </a:t>
            </a:r>
            <a:r>
              <a:rPr lang="en-IE" sz="1800" i="1" dirty="0"/>
              <a:t>independent differential equations from GFE</a:t>
            </a:r>
            <a:endParaRPr lang="en-IE" sz="1800" i="1" dirty="0" smtClean="0"/>
          </a:p>
          <a:p>
            <a:pPr eaLnBrk="1" hangingPunct="1"/>
            <a:endParaRPr lang="en-IE" sz="1800" b="1" dirty="0" smtClean="0"/>
          </a:p>
          <a:p>
            <a:pPr eaLnBrk="1" hangingPunct="1"/>
            <a:r>
              <a:rPr lang="en-IE" sz="2000" b="1" dirty="0"/>
              <a:t>Evolving </a:t>
            </a:r>
            <a:r>
              <a:rPr lang="en-IE" sz="2000" b="1" dirty="0" smtClean="0"/>
              <a:t>universes </a:t>
            </a:r>
          </a:p>
          <a:p>
            <a:pPr marL="0" indent="0" eaLnBrk="1" hangingPunct="1">
              <a:buNone/>
            </a:pPr>
            <a:r>
              <a:rPr lang="en-IE" sz="1800" i="1" dirty="0"/>
              <a:t> </a:t>
            </a:r>
            <a:r>
              <a:rPr lang="en-IE" sz="1800" i="1" dirty="0" smtClean="0"/>
              <a:t>     Density </a:t>
            </a:r>
            <a:r>
              <a:rPr lang="en-IE" sz="1800" i="1" dirty="0"/>
              <a:t>of matter varies over </a:t>
            </a:r>
            <a:r>
              <a:rPr lang="en-IE" sz="1800" i="1" dirty="0" smtClean="0"/>
              <a:t>time </a:t>
            </a:r>
          </a:p>
          <a:p>
            <a:pPr marL="0" indent="0" eaLnBrk="1" hangingPunct="1">
              <a:buNone/>
            </a:pPr>
            <a:endParaRPr lang="en-IE" sz="1800" i="1" dirty="0"/>
          </a:p>
          <a:p>
            <a:pPr eaLnBrk="1" hangingPunct="1"/>
            <a:r>
              <a:rPr lang="en-IE" sz="2000" b="1" dirty="0" smtClean="0"/>
              <a:t>Overlooked by community</a:t>
            </a:r>
          </a:p>
          <a:p>
            <a:pPr marL="0" indent="0" eaLnBrk="1" hangingPunct="1">
              <a:buNone/>
            </a:pPr>
            <a:r>
              <a:rPr lang="en-IE" sz="2000" i="1" dirty="0" smtClean="0"/>
              <a:t>      </a:t>
            </a:r>
            <a:r>
              <a:rPr lang="en-IE" sz="1800" i="1" dirty="0" smtClean="0"/>
              <a:t>Considered </a:t>
            </a:r>
            <a:r>
              <a:rPr lang="en-IE" sz="1800" i="1" dirty="0"/>
              <a:t>‘suspicious’ by Einstein</a:t>
            </a:r>
          </a:p>
          <a:p>
            <a:pPr marL="0" indent="0" eaLnBrk="1" hangingPunct="1">
              <a:buNone/>
            </a:pPr>
            <a:r>
              <a:rPr lang="en-IE" sz="1800" i="1" dirty="0"/>
              <a:t>     </a:t>
            </a:r>
            <a:r>
              <a:rPr lang="en-IE" sz="1800" i="1" dirty="0" smtClean="0"/>
              <a:t>  Mathematical </a:t>
            </a:r>
            <a:r>
              <a:rPr lang="en-IE" sz="1800" i="1" dirty="0"/>
              <a:t>correction, later retracted</a:t>
            </a:r>
          </a:p>
          <a:p>
            <a:pPr marL="0" indent="0" eaLnBrk="1" hangingPunct="1">
              <a:buNone/>
            </a:pPr>
            <a:r>
              <a:rPr lang="en-IE" sz="1800" i="1" dirty="0"/>
              <a:t>     “</a:t>
            </a:r>
            <a:r>
              <a:rPr lang="en-IE" sz="1800" i="1" strike="sngStrike" dirty="0"/>
              <a:t>To this a physical reality can hardly be ascribed</a:t>
            </a:r>
            <a:r>
              <a:rPr lang="en-IE" sz="1800" i="1" dirty="0"/>
              <a:t>”</a:t>
            </a:r>
          </a:p>
          <a:p>
            <a:pPr eaLnBrk="1" hangingPunct="1"/>
            <a:endParaRPr lang="en-IE" sz="1800" b="1" dirty="0" smtClean="0"/>
          </a:p>
          <a:p>
            <a:pPr eaLnBrk="1" hangingPunct="1"/>
            <a:r>
              <a:rPr lang="en-IE" sz="2000" b="1" dirty="0"/>
              <a:t>Negative spatial curvature (1924)</a:t>
            </a:r>
          </a:p>
          <a:p>
            <a:pPr marL="0" indent="0" eaLnBrk="1" hangingPunct="1">
              <a:buNone/>
            </a:pPr>
            <a:r>
              <a:rPr lang="en-IE" sz="1800" i="1" dirty="0" smtClean="0"/>
              <a:t>      Cosmic </a:t>
            </a:r>
            <a:r>
              <a:rPr lang="en-IE" sz="1800" i="1" dirty="0"/>
              <a:t>evolution, geometry depends on </a:t>
            </a:r>
            <a:r>
              <a:rPr lang="en-IE" sz="1800" i="1" dirty="0" smtClean="0"/>
              <a:t>matter</a:t>
            </a:r>
          </a:p>
          <a:p>
            <a:pPr marL="0" indent="0" eaLnBrk="1" hangingPunct="1">
              <a:buNone/>
            </a:pPr>
            <a:r>
              <a:rPr lang="en-IE" sz="1800" i="1" dirty="0" smtClean="0"/>
              <a:t>     Overlooked by community</a:t>
            </a:r>
            <a:endParaRPr lang="en-IE" sz="1800" i="1" dirty="0"/>
          </a:p>
          <a:p>
            <a:pPr marL="0" indent="0" eaLnBrk="1" hangingPunct="1">
              <a:buNone/>
            </a:pPr>
            <a:r>
              <a:rPr lang="en-IE" sz="1800" i="1" dirty="0" smtClean="0"/>
              <a:t>        </a:t>
            </a:r>
            <a:endParaRPr lang="en-IE" sz="2000" b="1" dirty="0" smtClean="0"/>
          </a:p>
          <a:p>
            <a:pPr marL="0" indent="0" eaLnBrk="1" hangingPunct="1">
              <a:buNone/>
            </a:pPr>
            <a:r>
              <a:rPr lang="en-IE" sz="1800" i="1" dirty="0" smtClean="0"/>
              <a:t>      </a:t>
            </a:r>
            <a:endParaRPr lang="en-IE" sz="1800" i="1" strike="sngStrike" dirty="0" smtClean="0"/>
          </a:p>
        </p:txBody>
      </p:sp>
      <p:pic>
        <p:nvPicPr>
          <p:cNvPr id="149508" name="Picture 4" descr="http://ts4.mm.bing.net/images/thumbnail.aspx?q=4659069557014735&amp;id=5b23e93350a710efc5ad75a46fdf7ca6"/>
          <p:cNvPicPr>
            <a:picLocks noChangeAspect="1" noChangeArrowheads="1"/>
          </p:cNvPicPr>
          <p:nvPr/>
        </p:nvPicPr>
        <p:blipFill>
          <a:blip r:embed="rId3" cstate="print"/>
          <a:srcRect/>
          <a:stretch>
            <a:fillRect/>
          </a:stretch>
        </p:blipFill>
        <p:spPr bwMode="auto">
          <a:xfrm>
            <a:off x="7676019" y="734479"/>
            <a:ext cx="1117923" cy="1656183"/>
          </a:xfrm>
          <a:prstGeom prst="rect">
            <a:avLst/>
          </a:prstGeom>
          <a:noFill/>
        </p:spPr>
      </p:pic>
      <p:sp>
        <p:nvSpPr>
          <p:cNvPr id="6" name="TextBox 5"/>
          <p:cNvSpPr txBox="1"/>
          <p:nvPr/>
        </p:nvSpPr>
        <p:spPr>
          <a:xfrm>
            <a:off x="7252788" y="2607150"/>
            <a:ext cx="1914641" cy="584775"/>
          </a:xfrm>
          <a:prstGeom prst="rect">
            <a:avLst/>
          </a:prstGeom>
          <a:noFill/>
        </p:spPr>
        <p:txBody>
          <a:bodyPr wrap="square" rtlCol="0">
            <a:spAutoFit/>
          </a:bodyPr>
          <a:lstStyle/>
          <a:p>
            <a:r>
              <a:rPr lang="en-US" sz="1600" i="1" dirty="0" smtClean="0"/>
              <a:t>Alexander Friedman</a:t>
            </a:r>
          </a:p>
          <a:p>
            <a:r>
              <a:rPr lang="en-US" sz="1600" i="1" dirty="0" smtClean="0"/>
              <a:t>     (1888 -1925)</a:t>
            </a:r>
            <a:endParaRPr lang="en-US" sz="1600" i="1" dirty="0"/>
          </a:p>
        </p:txBody>
      </p:sp>
      <p:pic>
        <p:nvPicPr>
          <p:cNvPr id="7" name="Picture 6"/>
          <p:cNvPicPr/>
          <p:nvPr/>
        </p:nvPicPr>
        <p:blipFill rotWithShape="1">
          <a:blip r:embed="rId4"/>
          <a:srcRect l="36918" t="34146" r="37971" b="55211"/>
          <a:stretch/>
        </p:blipFill>
        <p:spPr bwMode="auto">
          <a:xfrm>
            <a:off x="5672249" y="2481343"/>
            <a:ext cx="1492039" cy="658585"/>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4"/>
          <a:srcRect l="36918" t="48780" r="37971" b="38803"/>
          <a:stretch/>
        </p:blipFill>
        <p:spPr bwMode="auto">
          <a:xfrm>
            <a:off x="5659240" y="1655210"/>
            <a:ext cx="1505048" cy="720080"/>
          </a:xfrm>
          <a:prstGeom prst="rect">
            <a:avLst/>
          </a:prstGeom>
          <a:ln>
            <a:noFill/>
          </a:ln>
          <a:extLst>
            <a:ext uri="{53640926-AAD7-44D8-BBD7-CCE9431645EC}">
              <a14:shadowObscured xmlns:a14="http://schemas.microsoft.com/office/drawing/2010/main"/>
            </a:ext>
          </a:extLst>
        </p:spPr>
      </p:pic>
      <p:pic>
        <p:nvPicPr>
          <p:cNvPr id="10" name="Picture 9"/>
          <p:cNvPicPr/>
          <p:nvPr/>
        </p:nvPicPr>
        <p:blipFill rotWithShape="1">
          <a:blip r:embed="rId5"/>
          <a:srcRect l="32333" t="20985" r="33442" b="63212"/>
          <a:stretch/>
        </p:blipFill>
        <p:spPr bwMode="auto">
          <a:xfrm>
            <a:off x="4035467" y="3429000"/>
            <a:ext cx="2048701" cy="581025"/>
          </a:xfrm>
          <a:prstGeom prst="rect">
            <a:avLst/>
          </a:prstGeom>
          <a:ln>
            <a:noFill/>
          </a:ln>
          <a:extLst>
            <a:ext uri="{53640926-AAD7-44D8-BBD7-CCE9431645EC}">
              <a14:shadowObscured xmlns:a14="http://schemas.microsoft.com/office/drawing/2010/main"/>
            </a:ext>
          </a:extLst>
        </p:spPr>
      </p:pic>
      <p:pic>
        <p:nvPicPr>
          <p:cNvPr id="11" name="Picture 10"/>
          <p:cNvPicPr/>
          <p:nvPr/>
        </p:nvPicPr>
        <p:blipFill rotWithShape="1">
          <a:blip r:embed="rId5"/>
          <a:srcRect l="31167" t="50259" r="34606" b="33420"/>
          <a:stretch/>
        </p:blipFill>
        <p:spPr bwMode="auto">
          <a:xfrm>
            <a:off x="4011638" y="4174544"/>
            <a:ext cx="2144538" cy="567462"/>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6"/>
          <a:srcRect l="23294" t="16408" r="24626" b="10603"/>
          <a:stretch/>
        </p:blipFill>
        <p:spPr bwMode="auto">
          <a:xfrm>
            <a:off x="6535414" y="3898224"/>
            <a:ext cx="2608586" cy="2945085"/>
          </a:xfrm>
          <a:prstGeom prst="rect">
            <a:avLst/>
          </a:prstGeom>
          <a:ln>
            <a:no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descr="Large confetti"/>
          <p:cNvSpPr>
            <a:spLocks noGrp="1" noChangeArrowheads="1"/>
          </p:cNvSpPr>
          <p:nvPr>
            <p:ph type="title"/>
          </p:nvPr>
        </p:nvSpPr>
        <p:spPr>
          <a:xfrm>
            <a:off x="1043608" y="764704"/>
            <a:ext cx="6480720" cy="782960"/>
          </a:xfrm>
        </p:spPr>
        <p:txBody>
          <a:bodyPr/>
          <a:lstStyle/>
          <a:p>
            <a:pPr eaLnBrk="1" hangingPunct="1"/>
            <a:r>
              <a:rPr lang="en-GB" sz="3200" dirty="0"/>
              <a:t> </a:t>
            </a:r>
            <a:r>
              <a:rPr lang="en-GB" sz="3200" dirty="0" smtClean="0"/>
              <a:t>    Einstein vs </a:t>
            </a:r>
            <a:r>
              <a:rPr lang="en-GB" sz="3200" dirty="0" err="1" smtClean="0"/>
              <a:t>Lemaître</a:t>
            </a:r>
            <a:r>
              <a:rPr lang="en-IE" sz="3200" dirty="0"/>
              <a:t> </a:t>
            </a:r>
            <a:r>
              <a:rPr lang="en-IE" sz="3200" dirty="0" smtClean="0"/>
              <a:t>(1927)</a:t>
            </a:r>
            <a:endParaRPr lang="en-GB" sz="3200" dirty="0" smtClean="0"/>
          </a:p>
        </p:txBody>
      </p:sp>
      <p:sp>
        <p:nvSpPr>
          <p:cNvPr id="2052" name="Rectangle 4"/>
          <p:cNvSpPr>
            <a:spLocks noGrp="1" noChangeArrowheads="1"/>
          </p:cNvSpPr>
          <p:nvPr>
            <p:ph type="body" sz="half" idx="2"/>
          </p:nvPr>
        </p:nvSpPr>
        <p:spPr>
          <a:xfrm>
            <a:off x="0" y="1569467"/>
            <a:ext cx="5784941" cy="5288533"/>
          </a:xfrm>
        </p:spPr>
        <p:txBody>
          <a:bodyPr/>
          <a:lstStyle/>
          <a:p>
            <a:pPr marL="0" indent="0" eaLnBrk="1" hangingPunct="1">
              <a:buNone/>
            </a:pPr>
            <a:endParaRPr lang="en-IE" sz="2000" b="1" i="1" u="sng" dirty="0" smtClean="0"/>
          </a:p>
          <a:p>
            <a:pPr eaLnBrk="1" hangingPunct="1"/>
            <a:r>
              <a:rPr lang="en-IE" sz="2000" b="1" dirty="0" smtClean="0"/>
              <a:t>Expanding model </a:t>
            </a:r>
            <a:r>
              <a:rPr lang="en-IE" sz="2000" b="1" dirty="0"/>
              <a:t>of the </a:t>
            </a:r>
            <a:r>
              <a:rPr lang="en-IE" sz="2000" b="1" dirty="0" smtClean="0"/>
              <a:t>Universe from GR</a:t>
            </a:r>
            <a:endParaRPr lang="en-IE" sz="2000" i="1" dirty="0"/>
          </a:p>
          <a:p>
            <a:pPr marL="0" indent="0" eaLnBrk="1" hangingPunct="1">
              <a:buNone/>
            </a:pPr>
            <a:r>
              <a:rPr lang="en-IE" sz="2000" i="1" dirty="0"/>
              <a:t>      </a:t>
            </a:r>
            <a:r>
              <a:rPr lang="en-IE" sz="1800" i="1" dirty="0"/>
              <a:t>Similar but not identical to Friedman 1922</a:t>
            </a:r>
          </a:p>
          <a:p>
            <a:pPr marL="0" indent="0" eaLnBrk="1" hangingPunct="1">
              <a:buNone/>
            </a:pPr>
            <a:r>
              <a:rPr lang="en-IE" sz="1800" i="1" dirty="0"/>
              <a:t>      Starts from static Einstein </a:t>
            </a:r>
            <a:r>
              <a:rPr lang="en-IE" sz="1800" i="1" dirty="0" smtClean="0"/>
              <a:t>Universe </a:t>
            </a:r>
            <a:endParaRPr lang="en-IE" sz="1800" dirty="0"/>
          </a:p>
          <a:p>
            <a:pPr marL="0" indent="0" eaLnBrk="1" hangingPunct="1">
              <a:buNone/>
            </a:pPr>
            <a:endParaRPr lang="en-IE" sz="2000" b="1" dirty="0" smtClean="0"/>
          </a:p>
          <a:p>
            <a:pPr eaLnBrk="1" hangingPunct="1"/>
            <a:r>
              <a:rPr lang="en-IE" sz="2000" b="1" dirty="0" smtClean="0"/>
              <a:t>Redshifts of galaxies  =  expansion of metric</a:t>
            </a:r>
            <a:r>
              <a:rPr lang="en-IE" sz="2000" i="1" dirty="0" smtClean="0"/>
              <a:t>? </a:t>
            </a:r>
            <a:r>
              <a:rPr lang="en-IE" sz="1800" i="1" dirty="0" smtClean="0"/>
              <a:t>Redshifts from </a:t>
            </a:r>
            <a:r>
              <a:rPr lang="en-IE" sz="1800" i="1" dirty="0" err="1" smtClean="0"/>
              <a:t>Slipher</a:t>
            </a:r>
            <a:r>
              <a:rPr lang="en-IE" sz="1800" i="1" dirty="0" smtClean="0"/>
              <a:t>, distances from Hubble </a:t>
            </a:r>
          </a:p>
          <a:p>
            <a:pPr marL="0" indent="0" eaLnBrk="1" hangingPunct="1">
              <a:buNone/>
            </a:pPr>
            <a:r>
              <a:rPr lang="en-IE" sz="1800" i="1" dirty="0" smtClean="0"/>
              <a:t>                             </a:t>
            </a:r>
            <a:r>
              <a:rPr lang="en-US" sz="1800" i="1" dirty="0" smtClean="0"/>
              <a:t>H = 585 </a:t>
            </a:r>
            <a:r>
              <a:rPr lang="en-IE" sz="1800" i="1" dirty="0" smtClean="0"/>
              <a:t>kms</a:t>
            </a:r>
            <a:r>
              <a:rPr lang="en-IE" sz="1800" i="1" baseline="30000" dirty="0" smtClean="0"/>
              <a:t>-1</a:t>
            </a:r>
            <a:r>
              <a:rPr lang="en-IE" sz="1800" i="1" dirty="0" smtClean="0"/>
              <a:t>Mpc</a:t>
            </a:r>
            <a:r>
              <a:rPr lang="en-IE" sz="1800" i="1" baseline="30000" dirty="0" smtClean="0"/>
              <a:t>-1</a:t>
            </a:r>
            <a:endParaRPr lang="en-IE" sz="1800" i="1" dirty="0" smtClean="0"/>
          </a:p>
          <a:p>
            <a:pPr marL="0" indent="0" eaLnBrk="1" hangingPunct="1">
              <a:buNone/>
            </a:pPr>
            <a:endParaRPr lang="en-IE" sz="1800" b="1" dirty="0"/>
          </a:p>
          <a:p>
            <a:r>
              <a:rPr lang="en-IE" sz="2000" b="1" dirty="0"/>
              <a:t>Ignored by </a:t>
            </a:r>
            <a:r>
              <a:rPr lang="en-IE" sz="2000" b="1" dirty="0" smtClean="0"/>
              <a:t>community</a:t>
            </a:r>
          </a:p>
          <a:p>
            <a:pPr marL="0" indent="0">
              <a:buNone/>
            </a:pPr>
            <a:r>
              <a:rPr lang="en-US" sz="1800" i="1" dirty="0" smtClean="0"/>
              <a:t>      Belgian </a:t>
            </a:r>
            <a:r>
              <a:rPr lang="en-US" sz="1800" i="1" dirty="0"/>
              <a:t>journal (in French)</a:t>
            </a:r>
          </a:p>
          <a:p>
            <a:pPr marL="0" indent="0">
              <a:buNone/>
            </a:pPr>
            <a:r>
              <a:rPr lang="en-US" sz="1800" i="1" dirty="0"/>
              <a:t>     </a:t>
            </a:r>
            <a:r>
              <a:rPr lang="en-US" sz="1800" i="1" dirty="0" smtClean="0"/>
              <a:t>Rejected </a:t>
            </a:r>
            <a:r>
              <a:rPr lang="en-US" sz="1800" i="1" dirty="0"/>
              <a:t>by Einstein:“</a:t>
            </a:r>
            <a:r>
              <a:rPr lang="en-US" sz="1800" i="1" dirty="0" err="1"/>
              <a:t>Votre</a:t>
            </a:r>
            <a:r>
              <a:rPr lang="en-US" sz="1800" i="1" dirty="0"/>
              <a:t> physique </a:t>
            </a:r>
            <a:r>
              <a:rPr lang="en-US" sz="1800" i="1" dirty="0" err="1"/>
              <a:t>est</a:t>
            </a:r>
            <a:r>
              <a:rPr lang="en-US" sz="1800" i="1" dirty="0"/>
              <a:t> abominable” </a:t>
            </a:r>
          </a:p>
          <a:p>
            <a:pPr marL="0" indent="0">
              <a:buNone/>
            </a:pPr>
            <a:endParaRPr lang="en-IE" sz="2000" b="1" dirty="0" smtClean="0"/>
          </a:p>
          <a:p>
            <a:r>
              <a:rPr lang="en-GB" sz="2000" b="1" dirty="0" err="1" smtClean="0"/>
              <a:t>Lemaître’s</a:t>
            </a:r>
            <a:r>
              <a:rPr lang="en-GB" sz="2000" b="1" smtClean="0"/>
              <a:t> recollection (1958)</a:t>
            </a:r>
            <a:endParaRPr lang="en-IE" sz="2000" b="1" dirty="0" smtClean="0"/>
          </a:p>
          <a:p>
            <a:pPr marL="0" indent="0">
              <a:buNone/>
            </a:pPr>
            <a:r>
              <a:rPr lang="en-US" sz="1800" i="1" dirty="0" smtClean="0"/>
              <a:t>    “Einstein not up-to-date with astronomy” </a:t>
            </a:r>
            <a:endParaRPr lang="en-US" sz="2000" b="1" dirty="0"/>
          </a:p>
        </p:txBody>
      </p:sp>
      <p:graphicFrame>
        <p:nvGraphicFramePr>
          <p:cNvPr id="2050" name="Object 5"/>
          <p:cNvGraphicFramePr>
            <a:graphicFrameLocks noGrp="1" noChangeAspect="1"/>
          </p:cNvGraphicFramePr>
          <p:nvPr>
            <p:ph type="body" sz="half" idx="1"/>
            <p:extLst>
              <p:ext uri="{D42A27DB-BD31-4B8C-83A1-F6EECF244321}">
                <p14:modId xmlns:p14="http://schemas.microsoft.com/office/powerpoint/2010/main" val="2546351846"/>
              </p:ext>
            </p:extLst>
          </p:nvPr>
        </p:nvGraphicFramePr>
        <p:xfrm>
          <a:off x="7418412" y="404664"/>
          <a:ext cx="1503505" cy="2200250"/>
        </p:xfrm>
        <a:graphic>
          <a:graphicData uri="http://schemas.openxmlformats.org/presentationml/2006/ole">
            <mc:AlternateContent xmlns:mc="http://schemas.openxmlformats.org/markup-compatibility/2006">
              <mc:Choice xmlns:v="urn:schemas-microsoft-com:vml" Requires="v">
                <p:oleObj spid="_x0000_s208918" name="Photo Editor Photo" r:id="rId3" imgW="13076190" imgH="19133333" progId="">
                  <p:embed/>
                </p:oleObj>
              </mc:Choice>
              <mc:Fallback>
                <p:oleObj name="Photo Editor Photo" r:id="rId3" imgW="13076190" imgH="19133333" progId="">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18412" y="404664"/>
                        <a:ext cx="1503505" cy="2200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3" name="Rectangle 6"/>
          <p:cNvSpPr>
            <a:spLocks noChangeArrowheads="1"/>
          </p:cNvSpPr>
          <p:nvPr/>
        </p:nvSpPr>
        <p:spPr bwMode="auto">
          <a:xfrm>
            <a:off x="7199036" y="2874422"/>
            <a:ext cx="1915076" cy="338554"/>
          </a:xfrm>
          <a:prstGeom prst="rect">
            <a:avLst/>
          </a:prstGeom>
          <a:noFill/>
          <a:ln w="9525">
            <a:noFill/>
            <a:miter lim="800000"/>
            <a:headEnd/>
            <a:tailEnd/>
          </a:ln>
        </p:spPr>
        <p:txBody>
          <a:bodyPr wrap="none">
            <a:spAutoFit/>
          </a:bodyPr>
          <a:lstStyle/>
          <a:p>
            <a:r>
              <a:rPr lang="en-IE" sz="1600" i="1" dirty="0"/>
              <a:t>Fr Georges </a:t>
            </a:r>
            <a:r>
              <a:rPr lang="en-GB" sz="1600" i="1" dirty="0" err="1"/>
              <a:t>Lemaître</a:t>
            </a:r>
            <a:endParaRPr lang="en-GB" sz="1600" i="1" dirty="0"/>
          </a:p>
        </p:txBody>
      </p:sp>
      <p:pic>
        <p:nvPicPr>
          <p:cNvPr id="154649" name="Picture 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81950" y="4293096"/>
            <a:ext cx="3332162" cy="2395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p:nvPr/>
        </p:nvPicPr>
        <p:blipFill rotWithShape="1">
          <a:blip r:embed="rId6"/>
          <a:srcRect l="39268" t="33038" r="40765" b="59863"/>
          <a:stretch/>
        </p:blipFill>
        <p:spPr bwMode="auto">
          <a:xfrm>
            <a:off x="5394252" y="1772816"/>
            <a:ext cx="1482004" cy="633029"/>
          </a:xfrm>
          <a:prstGeom prst="rect">
            <a:avLst/>
          </a:prstGeom>
          <a:ln>
            <a:noFill/>
          </a:ln>
          <a:extLst>
            <a:ext uri="{53640926-AAD7-44D8-BBD7-CCE9431645EC}">
              <a14:shadowObscured xmlns:a14="http://schemas.microsoft.com/office/drawing/2010/main"/>
            </a:ext>
          </a:extLst>
        </p:spPr>
      </p:pic>
      <p:pic>
        <p:nvPicPr>
          <p:cNvPr id="9" name="Picture 8"/>
          <p:cNvPicPr/>
          <p:nvPr/>
        </p:nvPicPr>
        <p:blipFill rotWithShape="1">
          <a:blip r:embed="rId6"/>
          <a:srcRect l="37603" t="41690" r="38769" b="51876"/>
          <a:stretch/>
        </p:blipFill>
        <p:spPr bwMode="auto">
          <a:xfrm>
            <a:off x="5377868" y="2636912"/>
            <a:ext cx="1570396" cy="576064"/>
          </a:xfrm>
          <a:prstGeom prst="rect">
            <a:avLst/>
          </a:prstGeom>
          <a:ln>
            <a:no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descr="Large confetti"/>
          <p:cNvSpPr>
            <a:spLocks noGrp="1" noChangeArrowheads="1"/>
          </p:cNvSpPr>
          <p:nvPr>
            <p:ph type="title"/>
          </p:nvPr>
        </p:nvSpPr>
        <p:spPr>
          <a:xfrm>
            <a:off x="1835696" y="620688"/>
            <a:ext cx="4961880" cy="710952"/>
          </a:xfrm>
        </p:spPr>
        <p:txBody>
          <a:bodyPr/>
          <a:lstStyle/>
          <a:p>
            <a:pPr eaLnBrk="1" hangingPunct="1"/>
            <a:r>
              <a:rPr lang="en-IE" sz="3200" dirty="0" smtClean="0"/>
              <a:t>    Hubble’s  law   (1929) </a:t>
            </a:r>
            <a:endParaRPr lang="en-GB" sz="3200" dirty="0" smtClean="0"/>
          </a:p>
        </p:txBody>
      </p:sp>
      <p:sp>
        <p:nvSpPr>
          <p:cNvPr id="9" name="Content Placeholder 8"/>
          <p:cNvSpPr>
            <a:spLocks noGrp="1"/>
          </p:cNvSpPr>
          <p:nvPr>
            <p:ph idx="1"/>
          </p:nvPr>
        </p:nvSpPr>
        <p:spPr>
          <a:xfrm>
            <a:off x="31851" y="1874913"/>
            <a:ext cx="5724128" cy="4970386"/>
          </a:xfrm>
        </p:spPr>
        <p:txBody>
          <a:bodyPr/>
          <a:lstStyle/>
          <a:p>
            <a:r>
              <a:rPr lang="en-US" sz="2000" b="1" dirty="0"/>
              <a:t>A</a:t>
            </a:r>
            <a:r>
              <a:rPr lang="en-US" sz="2000" b="1" dirty="0" smtClean="0"/>
              <a:t> redshift/distance relation for the nebulae?</a:t>
            </a:r>
            <a:endParaRPr lang="en-US" sz="1800" i="1" dirty="0" smtClean="0"/>
          </a:p>
          <a:p>
            <a:pPr marL="0" indent="0">
              <a:buNone/>
            </a:pPr>
            <a:r>
              <a:rPr lang="en-US" sz="1800" i="1" dirty="0" smtClean="0"/>
              <a:t>     Motivation</a:t>
            </a:r>
            <a:r>
              <a:rPr lang="en-US" sz="1800" i="1" dirty="0"/>
              <a:t>: establishing distances of all nebulae</a:t>
            </a:r>
            <a:endParaRPr lang="en-US" sz="1800" i="1" dirty="0" smtClean="0"/>
          </a:p>
          <a:p>
            <a:pPr marL="0" indent="0">
              <a:buNone/>
            </a:pPr>
            <a:endParaRPr lang="en-US" sz="2000" dirty="0" smtClean="0"/>
          </a:p>
          <a:p>
            <a:r>
              <a:rPr lang="en-US" sz="2000" b="1" dirty="0"/>
              <a:t>L</a:t>
            </a:r>
            <a:r>
              <a:rPr lang="en-US" sz="2000" b="1" dirty="0" smtClean="0"/>
              <a:t>inear relation (Hubble, 1929)</a:t>
            </a:r>
            <a:endParaRPr lang="en-US" sz="1800" i="1" dirty="0"/>
          </a:p>
          <a:p>
            <a:pPr marL="0" indent="0">
              <a:buNone/>
            </a:pPr>
            <a:r>
              <a:rPr lang="en-US" sz="2000" b="1" dirty="0"/>
              <a:t> </a:t>
            </a:r>
            <a:r>
              <a:rPr lang="en-US" sz="2000" b="1" dirty="0" smtClean="0"/>
              <a:t>    </a:t>
            </a:r>
            <a:r>
              <a:rPr lang="en-US" sz="1800" i="1" dirty="0" smtClean="0"/>
              <a:t>20 redshifts </a:t>
            </a:r>
            <a:r>
              <a:rPr lang="en-US" sz="1800" i="1" dirty="0"/>
              <a:t>from </a:t>
            </a:r>
            <a:r>
              <a:rPr lang="en-US" sz="1800" i="1" dirty="0" err="1"/>
              <a:t>Slipher</a:t>
            </a:r>
            <a:r>
              <a:rPr lang="en-US" sz="1800" i="1" dirty="0"/>
              <a:t>: not </a:t>
            </a:r>
            <a:r>
              <a:rPr lang="en-US" sz="1800" i="1" dirty="0" smtClean="0"/>
              <a:t>acknowledged</a:t>
            </a:r>
          </a:p>
          <a:p>
            <a:pPr marL="0" indent="0">
              <a:buNone/>
            </a:pPr>
            <a:r>
              <a:rPr lang="en-US" sz="1800" i="1" dirty="0" smtClean="0"/>
              <a:t>     Most important data point not shown (8Mpc, 4000 km/s)</a:t>
            </a:r>
            <a:endParaRPr lang="en-US" sz="1800" i="1" dirty="0"/>
          </a:p>
          <a:p>
            <a:pPr marL="0" indent="0">
              <a:buNone/>
            </a:pPr>
            <a:endParaRPr lang="en-US" sz="2400" i="1" dirty="0" smtClean="0"/>
          </a:p>
          <a:p>
            <a:r>
              <a:rPr lang="en-US" sz="2000" b="1" dirty="0" smtClean="0"/>
              <a:t>Landmark result in astronomy</a:t>
            </a:r>
          </a:p>
          <a:p>
            <a:pPr marL="0" indent="0">
              <a:buNone/>
            </a:pPr>
            <a:r>
              <a:rPr lang="en-US" sz="1800" i="1" dirty="0" smtClean="0"/>
              <a:t>      </a:t>
            </a:r>
            <a:r>
              <a:rPr lang="en-IE" sz="1800" i="1" dirty="0"/>
              <a:t>H = 500 </a:t>
            </a:r>
            <a:r>
              <a:rPr lang="en-IE" sz="1800" i="1" dirty="0" smtClean="0"/>
              <a:t>kms</a:t>
            </a:r>
            <a:r>
              <a:rPr lang="en-IE" sz="1800" i="1" baseline="30000" dirty="0" smtClean="0"/>
              <a:t>-1 </a:t>
            </a:r>
            <a:r>
              <a:rPr lang="en-IE" sz="1800" i="1" dirty="0" smtClean="0"/>
              <a:t>Mpc</a:t>
            </a:r>
            <a:r>
              <a:rPr lang="en-IE" sz="1800" i="1" baseline="30000" dirty="0" smtClean="0"/>
              <a:t>-1</a:t>
            </a:r>
            <a:r>
              <a:rPr lang="en-GB" sz="1800" dirty="0" smtClean="0"/>
              <a:t> </a:t>
            </a:r>
            <a:endParaRPr lang="en-US" sz="1800" b="1" dirty="0" smtClean="0"/>
          </a:p>
          <a:p>
            <a:endParaRPr lang="en-US" sz="2000" b="1" dirty="0" smtClean="0"/>
          </a:p>
          <a:p>
            <a:r>
              <a:rPr lang="en-US" sz="2000" b="1" dirty="0" smtClean="0"/>
              <a:t>Not the expanding universe!</a:t>
            </a:r>
          </a:p>
          <a:p>
            <a:pPr marL="0" indent="0">
              <a:buNone/>
            </a:pPr>
            <a:r>
              <a:rPr lang="en-US" sz="1800" i="1" dirty="0" smtClean="0"/>
              <a:t>     Astronomy, not cosmology</a:t>
            </a:r>
          </a:p>
          <a:p>
            <a:pPr marL="0" indent="0">
              <a:buNone/>
            </a:pPr>
            <a:r>
              <a:rPr lang="en-US" sz="2000" b="1" dirty="0" smtClean="0"/>
              <a:t>      </a:t>
            </a:r>
            <a:endParaRPr lang="en-US" sz="2400" dirty="0" smtClean="0"/>
          </a:p>
          <a:p>
            <a:pPr marL="0" indent="0">
              <a:buNone/>
            </a:pPr>
            <a:r>
              <a:rPr lang="en-US" sz="2000" i="1" dirty="0" smtClean="0"/>
              <a:t>             </a:t>
            </a:r>
            <a:endParaRPr lang="en-US" sz="2400" dirty="0" smtClean="0"/>
          </a:p>
          <a:p>
            <a:pPr marL="0" indent="0">
              <a:buNone/>
            </a:pPr>
            <a:endParaRPr lang="en-US" sz="2400" dirty="0"/>
          </a:p>
        </p:txBody>
      </p:sp>
      <p:pic>
        <p:nvPicPr>
          <p:cNvPr id="931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6216" y="4032568"/>
            <a:ext cx="2423972" cy="282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cstate="print"/>
          <a:srcRect/>
          <a:stretch>
            <a:fillRect/>
          </a:stretch>
        </p:blipFill>
        <p:spPr bwMode="auto">
          <a:xfrm>
            <a:off x="7619358" y="44624"/>
            <a:ext cx="1158800" cy="1248929"/>
          </a:xfrm>
          <a:prstGeom prst="rect">
            <a:avLst/>
          </a:prstGeom>
          <a:noFill/>
          <a:ln w="9525">
            <a:noFill/>
            <a:miter lim="800000"/>
            <a:headEnd/>
            <a:tailEnd/>
          </a:ln>
        </p:spPr>
      </p:pic>
      <p:pic>
        <p:nvPicPr>
          <p:cNvPr id="7" name="Picture 13"/>
          <p:cNvPicPr>
            <a:picLocks noChangeAspect="1" noChangeArrowheads="1"/>
          </p:cNvPicPr>
          <p:nvPr/>
        </p:nvPicPr>
        <p:blipFill>
          <a:blip r:embed="rId5" cstate="print"/>
          <a:srcRect/>
          <a:stretch>
            <a:fillRect/>
          </a:stretch>
        </p:blipFill>
        <p:spPr bwMode="auto">
          <a:xfrm>
            <a:off x="6024258" y="1556792"/>
            <a:ext cx="3054030" cy="22905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138237" y="620688"/>
            <a:ext cx="5350704" cy="782960"/>
          </a:xfrm>
        </p:spPr>
        <p:txBody>
          <a:bodyPr/>
          <a:lstStyle/>
          <a:p>
            <a:pPr eaLnBrk="1" hangingPunct="1"/>
            <a:r>
              <a:rPr lang="en-IE" sz="3200" dirty="0"/>
              <a:t>  </a:t>
            </a:r>
            <a:r>
              <a:rPr lang="en-IE" sz="3200" dirty="0" smtClean="0"/>
              <a:t>    The watershed</a:t>
            </a:r>
            <a:endParaRPr lang="en-GB" sz="3200" dirty="0" smtClean="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54811" y="31101"/>
            <a:ext cx="1875272"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71985" y="1861826"/>
            <a:ext cx="6336704" cy="4585871"/>
          </a:xfrm>
          <a:prstGeom prst="rect">
            <a:avLst/>
          </a:prstGeom>
        </p:spPr>
        <p:txBody>
          <a:bodyPr wrap="square">
            <a:spAutoFit/>
          </a:bodyPr>
          <a:lstStyle/>
          <a:p>
            <a:pPr marL="342900" indent="-342900">
              <a:buFont typeface="Wingdings" panose="05000000000000000000" pitchFamily="2" charset="2"/>
              <a:buChar char="§"/>
            </a:pPr>
            <a:r>
              <a:rPr lang="en-US" sz="2000" b="1" dirty="0" smtClean="0"/>
              <a:t>RAS meeting  </a:t>
            </a:r>
            <a:r>
              <a:rPr lang="en-US" sz="2000" b="1" dirty="0"/>
              <a:t>(</a:t>
            </a:r>
            <a:r>
              <a:rPr lang="en-US" sz="2000" b="1" dirty="0" smtClean="0"/>
              <a:t>1930)</a:t>
            </a:r>
            <a:r>
              <a:rPr lang="en-US" sz="1800" i="1" dirty="0" smtClean="0"/>
              <a:t> </a:t>
            </a:r>
          </a:p>
          <a:p>
            <a:r>
              <a:rPr lang="en-US" sz="1800" i="1" dirty="0" smtClean="0"/>
              <a:t>      If </a:t>
            </a:r>
            <a:r>
              <a:rPr lang="en-US" sz="1800" i="1" dirty="0"/>
              <a:t>redshifts are velocities, and if effect is non-local</a:t>
            </a:r>
            <a:r>
              <a:rPr lang="en-US" sz="2000" b="1" dirty="0"/>
              <a:t> </a:t>
            </a:r>
          </a:p>
          <a:p>
            <a:r>
              <a:rPr lang="en-US" sz="2000" i="1" dirty="0"/>
              <a:t>     </a:t>
            </a:r>
            <a:r>
              <a:rPr lang="en-US" sz="1800" i="1" dirty="0"/>
              <a:t>Hubble’s law = expansion of space? (</a:t>
            </a:r>
            <a:r>
              <a:rPr lang="en-US" sz="1800" i="1" dirty="0" err="1"/>
              <a:t>Edd</a:t>
            </a:r>
            <a:r>
              <a:rPr lang="en-US" sz="1800" i="1" dirty="0"/>
              <a:t>., de Sitter)</a:t>
            </a:r>
          </a:p>
          <a:p>
            <a:pPr marL="342900" indent="-342900">
              <a:buFont typeface="Wingdings" panose="05000000000000000000" pitchFamily="2" charset="2"/>
              <a:buChar char="§"/>
            </a:pPr>
            <a:endParaRPr lang="en-US" sz="1800" i="1" dirty="0" smtClean="0"/>
          </a:p>
          <a:p>
            <a:pPr marL="342900" indent="-342900">
              <a:buFont typeface="Wingdings" panose="05000000000000000000" pitchFamily="2" charset="2"/>
              <a:buChar char="§"/>
            </a:pPr>
            <a:r>
              <a:rPr lang="en-US" sz="2000" b="1" dirty="0" smtClean="0"/>
              <a:t>Dynamic model required</a:t>
            </a:r>
          </a:p>
          <a:p>
            <a:r>
              <a:rPr lang="en-US" sz="1800" i="1" dirty="0" smtClean="0"/>
              <a:t>     “Motion </a:t>
            </a:r>
            <a:r>
              <a:rPr lang="en-US" sz="1800" i="1" dirty="0"/>
              <a:t>in Einstein’s model or matter in de </a:t>
            </a:r>
            <a:r>
              <a:rPr lang="en-US" sz="1800" i="1" dirty="0" smtClean="0"/>
              <a:t>Sitter’s?”</a:t>
            </a:r>
          </a:p>
          <a:p>
            <a:r>
              <a:rPr lang="en-US" sz="1800" i="1" dirty="0" smtClean="0"/>
              <a:t>       </a:t>
            </a:r>
            <a:endParaRPr lang="en-US" sz="2000" b="1" dirty="0"/>
          </a:p>
          <a:p>
            <a:pPr marL="342900" indent="-342900">
              <a:buFont typeface="Wingdings" panose="05000000000000000000" pitchFamily="2" charset="2"/>
              <a:buChar char="§"/>
            </a:pPr>
            <a:r>
              <a:rPr lang="en-GB" sz="2000" b="1" dirty="0" err="1" smtClean="0"/>
              <a:t>Lemaître’s</a:t>
            </a:r>
            <a:r>
              <a:rPr lang="en-GB" sz="2000" b="1" dirty="0" smtClean="0"/>
              <a:t>  intervention</a:t>
            </a:r>
            <a:endParaRPr lang="en-US" sz="1800" i="1" dirty="0" smtClean="0"/>
          </a:p>
          <a:p>
            <a:r>
              <a:rPr lang="en-GB" sz="1800" i="1" dirty="0" smtClean="0"/>
              <a:t>      1927 expanding model republished in English (1931)</a:t>
            </a:r>
          </a:p>
          <a:p>
            <a:r>
              <a:rPr lang="en-GB" sz="1800" i="1" dirty="0" smtClean="0"/>
              <a:t>      Observational section omitted (rightly</a:t>
            </a:r>
            <a:r>
              <a:rPr lang="en-GB" sz="1800" i="1" dirty="0"/>
              <a:t>) </a:t>
            </a:r>
            <a:endParaRPr lang="en-US" sz="1800" i="1" dirty="0"/>
          </a:p>
          <a:p>
            <a:endParaRPr lang="en-US" sz="1800" i="1" dirty="0" smtClean="0"/>
          </a:p>
          <a:p>
            <a:pPr marL="342900" indent="-342900">
              <a:lnSpc>
                <a:spcPct val="150000"/>
              </a:lnSpc>
              <a:buFont typeface="Wingdings" panose="05000000000000000000" pitchFamily="2" charset="2"/>
              <a:buChar char="§"/>
            </a:pPr>
            <a:r>
              <a:rPr lang="en-GB" sz="2000" b="1" dirty="0" err="1" smtClean="0"/>
              <a:t>Lemaître</a:t>
            </a:r>
            <a:r>
              <a:rPr lang="en-GB" sz="2000" b="1" dirty="0" smtClean="0"/>
              <a:t> model circulated</a:t>
            </a:r>
            <a:endParaRPr lang="en-US" sz="2000" b="1" dirty="0" smtClean="0"/>
          </a:p>
          <a:p>
            <a:r>
              <a:rPr lang="en-US" sz="1800" i="1" dirty="0" smtClean="0"/>
              <a:t>      Time-varying radius, density of matter</a:t>
            </a:r>
            <a:endParaRPr lang="en-GB" sz="1800" i="1" dirty="0" smtClean="0"/>
          </a:p>
          <a:p>
            <a:r>
              <a:rPr lang="en-GB" sz="1800" i="1" dirty="0" smtClean="0"/>
              <a:t>      Friedman 1922 models become known</a:t>
            </a:r>
          </a:p>
          <a:p>
            <a:r>
              <a:rPr lang="en-GB" sz="1800" i="1" dirty="0" smtClean="0"/>
              <a:t>     Positive curvature</a:t>
            </a:r>
            <a:endParaRPr lang="en-GB" sz="1800" i="1" dirty="0"/>
          </a:p>
        </p:txBody>
      </p:sp>
      <p:pic>
        <p:nvPicPr>
          <p:cNvPr id="7" name="Picture 2" descr="http://www.astb.se/cassiopeiabloggen/wp-content/uploads/2012/06/C0010943-Einstein_and_Eddington_1930-SP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13859" y="2569906"/>
            <a:ext cx="2016224" cy="2163155"/>
          </a:xfrm>
          <a:prstGeom prst="rect">
            <a:avLst/>
          </a:prstGeom>
          <a:noFill/>
          <a:extLst>
            <a:ext uri="{909E8E84-426E-40DD-AFC4-6F175D3DCCD1}">
              <a14:hiddenFill xmlns:a14="http://schemas.microsoft.com/office/drawing/2010/main">
                <a:solidFill>
                  <a:srgbClr val="FFFFFF"/>
                </a:solidFill>
              </a14:hiddenFill>
            </a:ext>
          </a:extLst>
        </p:spPr>
      </p:pic>
      <p:pic>
        <p:nvPicPr>
          <p:cNvPr id="209922" name="Picture 2" descr="http://www.interactions.org/quantumuniverse/qu2006/images/discovering_image_0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1183" y="4866016"/>
            <a:ext cx="2633531" cy="1975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27518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259632" y="194226"/>
            <a:ext cx="7344816" cy="1143000"/>
          </a:xfrm>
        </p:spPr>
        <p:txBody>
          <a:bodyPr/>
          <a:lstStyle/>
          <a:p>
            <a:pPr eaLnBrk="1" hangingPunct="1"/>
            <a:r>
              <a:rPr lang="en-IE" sz="3200" dirty="0" smtClean="0"/>
              <a:t>Models of the evolving universe (1930 -) </a:t>
            </a:r>
            <a:endParaRPr lang="en-GB" sz="3200" dirty="0" smtClean="0"/>
          </a:p>
        </p:txBody>
      </p:sp>
      <p:sp>
        <p:nvSpPr>
          <p:cNvPr id="8" name="TextBox 7"/>
          <p:cNvSpPr txBox="1"/>
          <p:nvPr/>
        </p:nvSpPr>
        <p:spPr>
          <a:xfrm>
            <a:off x="5458634" y="5857126"/>
            <a:ext cx="3587544" cy="646331"/>
          </a:xfrm>
          <a:prstGeom prst="rect">
            <a:avLst/>
          </a:prstGeom>
          <a:noFill/>
        </p:spPr>
        <p:txBody>
          <a:bodyPr wrap="square" rtlCol="0">
            <a:spAutoFit/>
          </a:bodyPr>
          <a:lstStyle/>
          <a:p>
            <a:r>
              <a:rPr lang="en-US" sz="1800" b="1" i="1" u="sng" dirty="0" smtClean="0"/>
              <a:t>If</a:t>
            </a:r>
            <a:r>
              <a:rPr lang="en-US" sz="1800" b="1" i="1" dirty="0" smtClean="0"/>
              <a:t> redshifts represent expansion…</a:t>
            </a:r>
          </a:p>
          <a:p>
            <a:r>
              <a:rPr lang="en-US" sz="1800" b="1" i="1" dirty="0" smtClean="0"/>
              <a:t>I</a:t>
            </a:r>
            <a:r>
              <a:rPr lang="en-US" sz="1800" b="1" i="1" u="sng" dirty="0" smtClean="0"/>
              <a:t>f </a:t>
            </a:r>
            <a:r>
              <a:rPr lang="en-US" sz="1800" b="1" i="1" dirty="0" smtClean="0"/>
              <a:t>effect is global…</a:t>
            </a:r>
            <a:endParaRPr lang="en-US" sz="1800" b="1" i="1" dirty="0"/>
          </a:p>
        </p:txBody>
      </p:sp>
      <p:sp>
        <p:nvSpPr>
          <p:cNvPr id="3" name="Rectangle 2"/>
          <p:cNvSpPr/>
          <p:nvPr/>
        </p:nvSpPr>
        <p:spPr>
          <a:xfrm>
            <a:off x="15721" y="1484784"/>
            <a:ext cx="6336704" cy="5232202"/>
          </a:xfrm>
          <a:prstGeom prst="rect">
            <a:avLst/>
          </a:prstGeom>
        </p:spPr>
        <p:txBody>
          <a:bodyPr wrap="square">
            <a:spAutoFit/>
          </a:bodyPr>
          <a:lstStyle/>
          <a:p>
            <a:r>
              <a:rPr lang="en-US" sz="2000" i="1" dirty="0" smtClean="0"/>
              <a:t> </a:t>
            </a:r>
            <a:endParaRPr lang="en-US" sz="2000" i="1" dirty="0"/>
          </a:p>
          <a:p>
            <a:pPr marL="342900" indent="-342900">
              <a:buFont typeface="Wingdings" panose="05000000000000000000" pitchFamily="2" charset="2"/>
              <a:buChar char="§"/>
            </a:pPr>
            <a:r>
              <a:rPr lang="en-US" sz="2000" b="1" dirty="0" err="1"/>
              <a:t>Tolman</a:t>
            </a:r>
            <a:r>
              <a:rPr lang="en-US" sz="2000" b="1" dirty="0"/>
              <a:t> (1930, 31) </a:t>
            </a:r>
            <a:r>
              <a:rPr lang="en-US" sz="2000" i="1" dirty="0"/>
              <a:t> </a:t>
            </a:r>
          </a:p>
          <a:p>
            <a:r>
              <a:rPr lang="en-US" sz="2000" i="1" dirty="0"/>
              <a:t>      </a:t>
            </a:r>
            <a:r>
              <a:rPr lang="en-US" sz="1800" i="1" dirty="0"/>
              <a:t>Expansion caused by annihilation of matter ?</a:t>
            </a:r>
          </a:p>
          <a:p>
            <a:pPr marL="342900" indent="-342900">
              <a:buFont typeface="Wingdings" panose="05000000000000000000" pitchFamily="2" charset="2"/>
              <a:buChar char="§"/>
            </a:pPr>
            <a:endParaRPr lang="en-US" sz="2000" b="1" dirty="0" smtClean="0"/>
          </a:p>
          <a:p>
            <a:pPr marL="342900" indent="-342900">
              <a:buFont typeface="Wingdings" panose="05000000000000000000" pitchFamily="2" charset="2"/>
              <a:buChar char="§"/>
            </a:pPr>
            <a:r>
              <a:rPr lang="en-US" sz="2000" b="1" dirty="0" smtClean="0"/>
              <a:t>Eddington  </a:t>
            </a:r>
            <a:r>
              <a:rPr lang="en-US" sz="2000" b="1" dirty="0"/>
              <a:t>(</a:t>
            </a:r>
            <a:r>
              <a:rPr lang="en-US" sz="2000" b="1" dirty="0" smtClean="0"/>
              <a:t>1930, 31)</a:t>
            </a:r>
          </a:p>
          <a:p>
            <a:r>
              <a:rPr lang="en-US" i="1" dirty="0" smtClean="0"/>
              <a:t>     </a:t>
            </a:r>
            <a:r>
              <a:rPr lang="en-US" sz="1800" i="1" dirty="0" smtClean="0"/>
              <a:t>On the instability of the Einstein universe</a:t>
            </a:r>
          </a:p>
          <a:p>
            <a:r>
              <a:rPr lang="en-US" sz="1800" i="1" dirty="0" smtClean="0"/>
              <a:t>      </a:t>
            </a:r>
            <a:r>
              <a:rPr lang="en-GB" sz="1800" i="1" dirty="0"/>
              <a:t>Expansion caused by condensation? </a:t>
            </a:r>
            <a:endParaRPr lang="en-US" sz="1800" i="1" dirty="0"/>
          </a:p>
          <a:p>
            <a:pPr eaLnBrk="1" hangingPunct="1"/>
            <a:endParaRPr lang="en-US" sz="2000" b="1" dirty="0" smtClean="0"/>
          </a:p>
          <a:p>
            <a:pPr marL="342900" indent="-342900" eaLnBrk="1" hangingPunct="1">
              <a:buFont typeface="Wingdings" panose="05000000000000000000" pitchFamily="2" charset="2"/>
              <a:buChar char="§"/>
            </a:pPr>
            <a:r>
              <a:rPr lang="en-US" sz="2000" b="1" dirty="0" smtClean="0"/>
              <a:t>de Sitter (1930, 31)</a:t>
            </a:r>
          </a:p>
          <a:p>
            <a:pPr eaLnBrk="1" hangingPunct="1"/>
            <a:r>
              <a:rPr lang="en-US" sz="2000" i="1" dirty="0" smtClean="0"/>
              <a:t>     </a:t>
            </a:r>
            <a:r>
              <a:rPr lang="en-US" sz="1800" i="1" dirty="0" smtClean="0"/>
              <a:t>Variety of expanding models</a:t>
            </a:r>
            <a:endParaRPr lang="en-US" sz="1800" b="1" dirty="0" smtClean="0"/>
          </a:p>
          <a:p>
            <a:pPr marL="342900" indent="-342900" eaLnBrk="1" hangingPunct="1">
              <a:buFont typeface="Wingdings" panose="05000000000000000000" pitchFamily="2" charset="2"/>
              <a:buChar char="§"/>
            </a:pPr>
            <a:endParaRPr lang="en-US" sz="1800" i="1" dirty="0"/>
          </a:p>
          <a:p>
            <a:pPr marL="342900" indent="-342900" eaLnBrk="1" hangingPunct="1">
              <a:buFont typeface="Wingdings" panose="05000000000000000000" pitchFamily="2" charset="2"/>
              <a:buChar char="§"/>
            </a:pPr>
            <a:r>
              <a:rPr lang="en-US" sz="2000" b="1" dirty="0" err="1" smtClean="0"/>
              <a:t>Heckmann</a:t>
            </a:r>
            <a:r>
              <a:rPr lang="en-US" sz="2000" b="1" dirty="0" smtClean="0"/>
              <a:t> (1931,32)</a:t>
            </a:r>
          </a:p>
          <a:p>
            <a:pPr eaLnBrk="1" hangingPunct="1"/>
            <a:r>
              <a:rPr lang="en-US" sz="1800" i="1" dirty="0" smtClean="0"/>
              <a:t>     Spatial curvature (not translated)</a:t>
            </a:r>
          </a:p>
          <a:p>
            <a:endParaRPr lang="en-US" sz="1800" i="1" dirty="0"/>
          </a:p>
          <a:p>
            <a:pPr marL="342900" indent="-342900">
              <a:buFont typeface="Wingdings" panose="05000000000000000000" pitchFamily="2" charset="2"/>
              <a:buChar char="§"/>
            </a:pPr>
            <a:r>
              <a:rPr lang="en-US" sz="2000" b="1" dirty="0" smtClean="0"/>
              <a:t>Einstein (1931, 32</a:t>
            </a:r>
            <a:r>
              <a:rPr lang="en-US" sz="2000" b="1" dirty="0"/>
              <a:t>) JMK </a:t>
            </a:r>
          </a:p>
          <a:p>
            <a:r>
              <a:rPr lang="en-US" sz="2000" i="1" dirty="0" smtClean="0"/>
              <a:t>     </a:t>
            </a:r>
            <a:r>
              <a:rPr lang="en-US" sz="1800" i="1" dirty="0" smtClean="0"/>
              <a:t>Friedman-Einstein model   </a:t>
            </a:r>
            <a:r>
              <a:rPr lang="en-IE" sz="1800" i="1" dirty="0"/>
              <a:t>λ </a:t>
            </a:r>
            <a:r>
              <a:rPr lang="en-US" sz="1800" i="1" dirty="0"/>
              <a:t>= </a:t>
            </a:r>
            <a:r>
              <a:rPr lang="en-US" sz="1800" i="1" dirty="0" smtClean="0"/>
              <a:t>0, k = 1</a:t>
            </a:r>
          </a:p>
          <a:p>
            <a:r>
              <a:rPr lang="en-US" sz="1800" i="1" dirty="0" smtClean="0"/>
              <a:t>      Einstein-de Sitter model     </a:t>
            </a:r>
            <a:r>
              <a:rPr lang="en-IE" sz="1800" i="1" dirty="0" smtClean="0"/>
              <a:t>λ </a:t>
            </a:r>
            <a:r>
              <a:rPr lang="en-US" sz="1800" i="1" dirty="0"/>
              <a:t>= </a:t>
            </a:r>
            <a:r>
              <a:rPr lang="en-US" sz="1800" i="1" dirty="0" smtClean="0"/>
              <a:t>0, k = 0</a:t>
            </a:r>
            <a:endParaRPr lang="en-US" sz="1800" i="1" dirty="0"/>
          </a:p>
        </p:txBody>
      </p:sp>
      <p:pic>
        <p:nvPicPr>
          <p:cNvPr id="151554" name="Picture 2" descr="http://upload.wikimedia.org/wikipedia/commons/2/24/Arthur_Stanley_Eddingt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40066" y="1646716"/>
            <a:ext cx="1518764" cy="1944216"/>
          </a:xfrm>
          <a:prstGeom prst="rect">
            <a:avLst/>
          </a:prstGeom>
          <a:noFill/>
          <a:extLst>
            <a:ext uri="{909E8E84-426E-40DD-AFC4-6F175D3DCCD1}">
              <a14:hiddenFill xmlns:a14="http://schemas.microsoft.com/office/drawing/2010/main">
                <a:solidFill>
                  <a:srgbClr val="FFFFFF"/>
                </a:solidFill>
              </a14:hiddenFill>
            </a:ext>
          </a:extLst>
        </p:spPr>
      </p:pic>
      <p:pic>
        <p:nvPicPr>
          <p:cNvPr id="151556" name="Picture 4" descr="http://www.phys-astro.sonoma.edu/BruceMedalists/deSitter/deSitt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1473" y="3759533"/>
            <a:ext cx="1540852" cy="2032063"/>
          </a:xfrm>
          <a:prstGeom prst="rect">
            <a:avLst/>
          </a:prstGeom>
          <a:noFill/>
          <a:extLst>
            <a:ext uri="{909E8E84-426E-40DD-AFC4-6F175D3DCCD1}">
              <a14:hiddenFill xmlns:a14="http://schemas.microsoft.com/office/drawing/2010/main">
                <a:solidFill>
                  <a:srgbClr val="FFFFFF"/>
                </a:solidFill>
              </a14:hiddenFill>
            </a:ext>
          </a:extLst>
        </p:spPr>
      </p:pic>
      <p:pic>
        <p:nvPicPr>
          <p:cNvPr id="151560" name="Picture 8" descr="http://osulibrary.oregonstate.edu/specialcollections/coll/pauling/catalogue/09/1931i.27-tolman-150w.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32134" y="1630207"/>
            <a:ext cx="1523292" cy="19772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http://media.npr.org/programs/totn/features/2007/03/einstein200-2052642bb3632af91c8561af7389ab09dce7a7fc-s6-c3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32592" y="3803982"/>
            <a:ext cx="1622834" cy="1987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1463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152525" y="188640"/>
            <a:ext cx="5387508" cy="1143000"/>
          </a:xfrm>
        </p:spPr>
        <p:txBody>
          <a:bodyPr/>
          <a:lstStyle/>
          <a:p>
            <a:pPr eaLnBrk="1" hangingPunct="1"/>
            <a:r>
              <a:rPr lang="en-IE" sz="3200" dirty="0" smtClean="0"/>
              <a:t>  Einstein’s </a:t>
            </a:r>
            <a:r>
              <a:rPr lang="en-IE" sz="3200" dirty="0"/>
              <a:t>1931 </a:t>
            </a:r>
            <a:r>
              <a:rPr lang="en-IE" sz="3200" dirty="0" smtClean="0"/>
              <a:t>model  (</a:t>
            </a:r>
            <a:r>
              <a:rPr lang="en-IE" sz="3200" i="1" dirty="0" smtClean="0"/>
              <a:t>F-E</a:t>
            </a:r>
            <a:r>
              <a:rPr lang="en-IE" sz="3200" dirty="0" smtClean="0"/>
              <a:t>) </a:t>
            </a:r>
            <a:endParaRPr lang="en-GB" sz="3200" dirty="0" smtClean="0"/>
          </a:p>
        </p:txBody>
      </p:sp>
      <mc:AlternateContent xmlns:mc="http://schemas.openxmlformats.org/markup-compatibility/2006" xmlns:a14="http://schemas.microsoft.com/office/drawing/2010/main">
        <mc:Choice Requires="a14">
          <p:sp>
            <p:nvSpPr>
              <p:cNvPr id="25603" name="Rectangle 5"/>
              <p:cNvSpPr>
                <a:spLocks noGrp="1" noChangeArrowheads="1"/>
              </p:cNvSpPr>
              <p:nvPr>
                <p:ph idx="1"/>
              </p:nvPr>
            </p:nvSpPr>
            <p:spPr>
              <a:xfrm>
                <a:off x="0" y="1197426"/>
                <a:ext cx="7092280" cy="5414504"/>
              </a:xfrm>
            </p:spPr>
            <p:txBody>
              <a:bodyPr/>
              <a:lstStyle/>
              <a:p>
                <a:pPr marL="0" indent="0" eaLnBrk="1" hangingPunct="1">
                  <a:buNone/>
                </a:pPr>
                <a:endParaRPr lang="en-US" sz="2400" dirty="0" smtClean="0"/>
              </a:p>
              <a:p>
                <a:pPr eaLnBrk="1" hangingPunct="1"/>
                <a:r>
                  <a:rPr lang="en-US" sz="2000" b="1" dirty="0" smtClean="0"/>
                  <a:t>Einstein’s ‘first’ model </a:t>
                </a:r>
                <a:r>
                  <a:rPr lang="en-US" sz="2000" b="1" dirty="0"/>
                  <a:t>of the </a:t>
                </a:r>
                <a:r>
                  <a:rPr lang="en-US" sz="2000" b="1" dirty="0" smtClean="0"/>
                  <a:t>Expanding Universe</a:t>
                </a:r>
                <a:endParaRPr lang="en-US" sz="2000" b="1" dirty="0"/>
              </a:p>
              <a:p>
                <a:pPr marL="0" indent="0" eaLnBrk="1" hangingPunct="1">
                  <a:buNone/>
                </a:pPr>
                <a:r>
                  <a:rPr lang="en-US" sz="1800" i="1" dirty="0" smtClean="0"/>
                  <a:t>       Occasionally cited, rarely read (not translated)</a:t>
                </a:r>
                <a:endParaRPr lang="en-US" sz="1800" i="1" dirty="0"/>
              </a:p>
              <a:p>
                <a:pPr marL="0" indent="0" eaLnBrk="1" hangingPunct="1">
                  <a:buNone/>
                </a:pPr>
                <a:endParaRPr lang="en-US" sz="1800" i="1" dirty="0"/>
              </a:p>
              <a:p>
                <a:pPr eaLnBrk="1" hangingPunct="1"/>
                <a:r>
                  <a:rPr lang="en-US" sz="2000" b="1" dirty="0" smtClean="0"/>
                  <a:t>Adopts Friedman 1922 model</a:t>
                </a:r>
              </a:p>
              <a:p>
                <a:pPr marL="0" indent="0" eaLnBrk="1" hangingPunct="1">
                  <a:buNone/>
                </a:pPr>
                <a:r>
                  <a:rPr lang="en-US" sz="2000" b="1" i="1" dirty="0"/>
                  <a:t> </a:t>
                </a:r>
                <a:r>
                  <a:rPr lang="en-US" sz="2000" b="1" i="1" dirty="0" smtClean="0"/>
                  <a:t>     </a:t>
                </a:r>
                <a:r>
                  <a:rPr lang="en-US" sz="1800" i="1" dirty="0" smtClean="0"/>
                  <a:t>Time-varying</a:t>
                </a:r>
                <a:r>
                  <a:rPr lang="en-US" sz="1800" i="1" dirty="0"/>
                  <a:t>, closed universe: k =1</a:t>
                </a:r>
                <a:r>
                  <a:rPr lang="en-US" sz="2400" i="1" dirty="0"/>
                  <a:t> </a:t>
                </a:r>
                <a:endParaRPr lang="en-US" sz="2400" b="1" dirty="0"/>
              </a:p>
              <a:p>
                <a:pPr marL="0" indent="0" eaLnBrk="1" hangingPunct="1">
                  <a:buNone/>
                </a:pPr>
                <a:endParaRPr lang="en-US" sz="2400" b="1" dirty="0" smtClean="0"/>
              </a:p>
              <a:p>
                <a:pPr eaLnBrk="1" hangingPunct="1"/>
                <a:r>
                  <a:rPr lang="en-US" sz="2000" b="1" dirty="0" smtClean="0"/>
                  <a:t>Set </a:t>
                </a:r>
                <a:r>
                  <a:rPr lang="en-GB" sz="2000" b="1" dirty="0" smtClean="0"/>
                  <a:t>cosmic constant</a:t>
                </a:r>
                <a:r>
                  <a:rPr lang="en-US" sz="2000" b="1" dirty="0" smtClean="0"/>
                  <a:t> to zero  </a:t>
                </a:r>
              </a:p>
              <a:p>
                <a:pPr marL="0" indent="0" eaLnBrk="1" hangingPunct="1">
                  <a:buNone/>
                </a:pPr>
                <a:r>
                  <a:rPr lang="en-US" sz="1800" i="1" dirty="0" smtClean="0"/>
                  <a:t>      Instability of static solution</a:t>
                </a:r>
              </a:p>
              <a:p>
                <a:pPr marL="0" indent="0" eaLnBrk="1" hangingPunct="1">
                  <a:buNone/>
                </a:pPr>
                <a:r>
                  <a:rPr lang="en-US" sz="1800" i="1" dirty="0" smtClean="0"/>
                  <a:t>     Hubble’s </a:t>
                </a:r>
                <a:r>
                  <a:rPr lang="en-US" sz="1800" i="1" dirty="0"/>
                  <a:t>observations</a:t>
                </a:r>
              </a:p>
              <a:p>
                <a:pPr marL="0" indent="0">
                  <a:buNone/>
                </a:pPr>
                <a:endParaRPr lang="en-IE" sz="1800" dirty="0" smtClean="0"/>
              </a:p>
              <a:p>
                <a:r>
                  <a:rPr lang="en-IE" sz="2000" b="1" dirty="0" smtClean="0"/>
                  <a:t>Extraction of cosmic parameters!</a:t>
                </a:r>
              </a:p>
              <a:p>
                <a:pPr marL="0" indent="0">
                  <a:buNone/>
                </a:pPr>
                <a:r>
                  <a:rPr lang="en-IE" sz="1800" i="1" dirty="0" smtClean="0"/>
                  <a:t>      P</a:t>
                </a:r>
                <a:r>
                  <a:rPr lang="en-IE" sz="1800" dirty="0" smtClean="0"/>
                  <a:t> </a:t>
                </a:r>
                <a14:m>
                  <m:oMath xmlns:m="http://schemas.openxmlformats.org/officeDocument/2006/math">
                    <m:r>
                      <a:rPr lang="en-IE" sz="1800" i="1">
                        <a:latin typeface="Cambria Math"/>
                      </a:rPr>
                      <m:t>~ </m:t>
                    </m:r>
                  </m:oMath>
                </a14:m>
                <a:r>
                  <a:rPr lang="en-IE" sz="1800" i="1" dirty="0"/>
                  <a:t>10</a:t>
                </a:r>
                <a:r>
                  <a:rPr lang="en-IE" sz="1800" i="1" baseline="30000" dirty="0"/>
                  <a:t>8</a:t>
                </a:r>
                <a:r>
                  <a:rPr lang="en-IE" sz="1800" i="1" dirty="0"/>
                  <a:t> </a:t>
                </a:r>
                <a:r>
                  <a:rPr lang="en-IE" sz="1800" dirty="0" err="1" smtClean="0"/>
                  <a:t>lyr</a:t>
                </a:r>
                <a:r>
                  <a:rPr lang="en-IE" sz="1800" i="1" dirty="0" smtClean="0"/>
                  <a:t> : ρ </a:t>
                </a:r>
                <a14:m>
                  <m:oMath xmlns:m="http://schemas.openxmlformats.org/officeDocument/2006/math">
                    <m:r>
                      <a:rPr lang="en-IE" sz="1800" i="1">
                        <a:latin typeface="Cambria Math"/>
                      </a:rPr>
                      <m:t>~ </m:t>
                    </m:r>
                  </m:oMath>
                </a14:m>
                <a:r>
                  <a:rPr lang="en-IE" sz="1800" i="1" dirty="0"/>
                  <a:t>10</a:t>
                </a:r>
                <a:r>
                  <a:rPr lang="en-IE" sz="1800" i="1" baseline="30000" dirty="0"/>
                  <a:t>-26</a:t>
                </a:r>
                <a:r>
                  <a:rPr lang="en-IE" sz="1800" i="1" dirty="0"/>
                  <a:t> </a:t>
                </a:r>
                <a:r>
                  <a:rPr lang="en-IE" sz="1800" dirty="0" smtClean="0"/>
                  <a:t>g/cm</a:t>
                </a:r>
                <a:r>
                  <a:rPr lang="en-IE" sz="1800" baseline="30000" dirty="0" smtClean="0"/>
                  <a:t>3</a:t>
                </a:r>
                <a:r>
                  <a:rPr lang="en-IE" sz="1800" b="1" dirty="0" smtClean="0"/>
                  <a:t> </a:t>
                </a:r>
              </a:p>
              <a:p>
                <a:pPr marL="0" indent="0">
                  <a:buNone/>
                </a:pPr>
                <a:r>
                  <a:rPr lang="en-IE" sz="1800" b="1" i="1" dirty="0" smtClean="0"/>
                  <a:t>     </a:t>
                </a:r>
                <a:r>
                  <a:rPr lang="en-IE" sz="1800" i="1" dirty="0"/>
                  <a:t>t</a:t>
                </a:r>
                <a:r>
                  <a:rPr lang="en-IE" sz="1800" dirty="0"/>
                  <a:t> </a:t>
                </a:r>
                <a14:m>
                  <m:oMath xmlns:m="http://schemas.openxmlformats.org/officeDocument/2006/math">
                    <m:r>
                      <a:rPr lang="en-IE" sz="1800" i="1">
                        <a:latin typeface="Cambria Math"/>
                      </a:rPr>
                      <m:t>~ </m:t>
                    </m:r>
                  </m:oMath>
                </a14:m>
                <a:r>
                  <a:rPr lang="en-IE" sz="1800" dirty="0"/>
                  <a:t>10</a:t>
                </a:r>
                <a:r>
                  <a:rPr lang="en-IE" sz="1800" baseline="30000" dirty="0"/>
                  <a:t>10</a:t>
                </a:r>
                <a:r>
                  <a:rPr lang="en-IE" sz="1800" i="1" dirty="0"/>
                  <a:t> </a:t>
                </a:r>
                <a:r>
                  <a:rPr lang="en-IE" sz="1800" dirty="0" err="1" smtClean="0"/>
                  <a:t>yr</a:t>
                </a:r>
                <a:r>
                  <a:rPr lang="en-IE" sz="1800" b="1" i="1" dirty="0"/>
                  <a:t> </a:t>
                </a:r>
                <a:r>
                  <a:rPr lang="en-IE" sz="1800" i="1" dirty="0" smtClean="0"/>
                  <a:t>: conflict with astrophysics</a:t>
                </a:r>
                <a:endParaRPr lang="en-IE" sz="1800" b="1" i="1" dirty="0" smtClean="0"/>
              </a:p>
              <a:p>
                <a:pPr marL="0" indent="0">
                  <a:buNone/>
                </a:pPr>
                <a:r>
                  <a:rPr lang="en-IE" sz="1800" i="1" dirty="0" smtClean="0"/>
                  <a:t>     Attributed to simplifying assumptions (homogeneity)</a:t>
                </a:r>
                <a:endParaRPr lang="en-IE" sz="1800" dirty="0"/>
              </a:p>
              <a:p>
                <a:pPr marL="0" indent="0">
                  <a:buNone/>
                </a:pPr>
                <a:r>
                  <a:rPr lang="en-IE" sz="2400" dirty="0" smtClean="0"/>
                  <a:t> </a:t>
                </a:r>
                <a:endParaRPr lang="en-US" sz="2400" dirty="0" smtClean="0"/>
              </a:p>
              <a:p>
                <a:pPr marL="0" indent="0" eaLnBrk="1" hangingPunct="1">
                  <a:buNone/>
                </a:pPr>
                <a:endParaRPr lang="en-US" sz="2400" dirty="0"/>
              </a:p>
              <a:p>
                <a:pPr marL="0" indent="0" eaLnBrk="1" hangingPunct="1">
                  <a:buNone/>
                </a:pPr>
                <a:endParaRPr lang="en-US" sz="2400" b="1" i="1" dirty="0" smtClean="0"/>
              </a:p>
              <a:p>
                <a:pPr marL="0" indent="0" eaLnBrk="1" hangingPunct="1">
                  <a:buNone/>
                </a:pPr>
                <a:r>
                  <a:rPr lang="en-US" sz="2400" b="1" i="1" dirty="0" smtClean="0"/>
                  <a:t>       </a:t>
                </a:r>
              </a:p>
              <a:p>
                <a:pPr marL="0" indent="0" eaLnBrk="1" hangingPunct="1">
                  <a:buNone/>
                </a:pPr>
                <a:endParaRPr lang="en-US" sz="2400" b="1" i="1" dirty="0" smtClean="0"/>
              </a:p>
              <a:p>
                <a:pPr eaLnBrk="1" hangingPunct="1">
                  <a:buNone/>
                </a:pPr>
                <a:r>
                  <a:rPr lang="en-IE" sz="2000" b="1" i="1" dirty="0" smtClean="0"/>
                  <a:t>	</a:t>
                </a:r>
              </a:p>
            </p:txBody>
          </p:sp>
        </mc:Choice>
        <mc:Fallback xmlns="">
          <p:sp>
            <p:nvSpPr>
              <p:cNvPr id="25603" name="Rectangle 5"/>
              <p:cNvSpPr>
                <a:spLocks noGrp="1" noRot="1" noChangeAspect="1" noMove="1" noResize="1" noEditPoints="1" noAdjustHandles="1" noChangeArrowheads="1" noChangeShapeType="1" noTextEdit="1"/>
              </p:cNvSpPr>
              <p:nvPr>
                <p:ph idx="1"/>
              </p:nvPr>
            </p:nvSpPr>
            <p:spPr>
              <a:xfrm>
                <a:off x="0" y="1197426"/>
                <a:ext cx="7092280" cy="5414504"/>
              </a:xfrm>
              <a:blipFill rotWithShape="1">
                <a:blip r:embed="rId2"/>
                <a:stretch>
                  <a:fillRect b="-2025"/>
                </a:stretch>
              </a:blipFill>
            </p:spPr>
            <p:txBody>
              <a:bodyPr/>
              <a:lstStyle/>
              <a:p>
                <a:r>
                  <a:rPr lang="en-GB">
                    <a:noFill/>
                  </a:rPr>
                  <a:t> </a:t>
                </a:r>
              </a:p>
            </p:txBody>
          </p:sp>
        </mc:Fallback>
      </mc:AlternateContent>
      <p:pic>
        <p:nvPicPr>
          <p:cNvPr id="8" name="Picture 7" descr="C:\Users\coraifeartaigh\Documents\Docs 12-14\Einstein papers\Einstein 1931\Zum problem\saw 1931 orig\figures\Scaler.jpg"/>
          <p:cNvPicPr/>
          <p:nvPr/>
        </p:nvPicPr>
        <p:blipFill>
          <a:blip r:embed="rId3">
            <a:extLst>
              <a:ext uri="{28A0092B-C50C-407E-A947-70E740481C1C}">
                <a14:useLocalDpi xmlns:a14="http://schemas.microsoft.com/office/drawing/2010/main" val="0"/>
              </a:ext>
            </a:extLst>
          </a:blip>
          <a:srcRect/>
          <a:stretch>
            <a:fillRect/>
          </a:stretch>
        </p:blipFill>
        <p:spPr bwMode="auto">
          <a:xfrm>
            <a:off x="6618604" y="188640"/>
            <a:ext cx="2502136" cy="3322216"/>
          </a:xfrm>
          <a:prstGeom prst="rect">
            <a:avLst/>
          </a:prstGeom>
          <a:noFill/>
          <a:ln>
            <a:noFill/>
          </a:ln>
        </p:spPr>
      </p:pic>
      <p:pic>
        <p:nvPicPr>
          <p:cNvPr id="7" name="Picture 6" descr="scan0005"/>
          <p:cNvPicPr/>
          <p:nvPr/>
        </p:nvPicPr>
        <p:blipFill rotWithShape="1">
          <a:blip r:embed="rId4" cstate="print">
            <a:extLst>
              <a:ext uri="{28A0092B-C50C-407E-A947-70E740481C1C}">
                <a14:useLocalDpi xmlns:a14="http://schemas.microsoft.com/office/drawing/2010/main" val="0"/>
              </a:ext>
            </a:extLst>
          </a:blip>
          <a:srcRect l="21149"/>
          <a:stretch/>
        </p:blipFill>
        <p:spPr bwMode="auto">
          <a:xfrm>
            <a:off x="6557157" y="4947666"/>
            <a:ext cx="2625030" cy="1856668"/>
          </a:xfrm>
          <a:prstGeom prst="rect">
            <a:avLst/>
          </a:prstGeom>
          <a:noFill/>
          <a:ln>
            <a:noFill/>
          </a:ln>
          <a:extLst>
            <a:ext uri="{53640926-AAD7-44D8-BBD7-CCE9431645EC}">
              <a14:shadowObscured xmlns:a14="http://schemas.microsoft.com/office/drawing/2010/main"/>
            </a:ext>
          </a:extLst>
        </p:spPr>
      </p:pic>
      <p:pic>
        <p:nvPicPr>
          <p:cNvPr id="11" name="Picture 10"/>
          <p:cNvPicPr/>
          <p:nvPr/>
        </p:nvPicPr>
        <p:blipFill rotWithShape="1">
          <a:blip r:embed="rId5"/>
          <a:srcRect l="47780" t="56425" r="46512" b="35307"/>
          <a:stretch/>
        </p:blipFill>
        <p:spPr bwMode="auto">
          <a:xfrm>
            <a:off x="5594670" y="4529115"/>
            <a:ext cx="564614" cy="591701"/>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5"/>
          <a:srcRect l="47298" t="37810" r="46846" b="56612"/>
          <a:stretch/>
        </p:blipFill>
        <p:spPr bwMode="auto">
          <a:xfrm>
            <a:off x="5437442" y="6095839"/>
            <a:ext cx="704853" cy="464034"/>
          </a:xfrm>
          <a:prstGeom prst="rect">
            <a:avLst/>
          </a:prstGeom>
          <a:ln>
            <a:noFill/>
          </a:ln>
          <a:extLst>
            <a:ext uri="{53640926-AAD7-44D8-BBD7-CCE9431645EC}">
              <a14:shadowObscured xmlns:a14="http://schemas.microsoft.com/office/drawing/2010/main"/>
            </a:ext>
          </a:extLst>
        </p:spPr>
      </p:pic>
      <p:pic>
        <p:nvPicPr>
          <p:cNvPr id="14" name="Picture 13"/>
          <p:cNvPicPr/>
          <p:nvPr/>
        </p:nvPicPr>
        <p:blipFill rotWithShape="1">
          <a:blip r:embed="rId6"/>
          <a:srcRect l="30907" t="47944" r="35661" b="39575"/>
          <a:stretch/>
        </p:blipFill>
        <p:spPr bwMode="auto">
          <a:xfrm>
            <a:off x="4706898" y="2363556"/>
            <a:ext cx="1775544" cy="488864"/>
          </a:xfrm>
          <a:prstGeom prst="rect">
            <a:avLst/>
          </a:prstGeom>
          <a:ln>
            <a:noFill/>
          </a:ln>
          <a:extLst>
            <a:ext uri="{53640926-AAD7-44D8-BBD7-CCE9431645EC}">
              <a14:shadowObscured xmlns:a14="http://schemas.microsoft.com/office/drawing/2010/main"/>
            </a:ext>
          </a:extLst>
        </p:spPr>
      </p:pic>
      <p:pic>
        <p:nvPicPr>
          <p:cNvPr id="15" name="Picture 14"/>
          <p:cNvPicPr/>
          <p:nvPr/>
        </p:nvPicPr>
        <p:blipFill rotWithShape="1">
          <a:blip r:embed="rId6"/>
          <a:srcRect l="17831" t="32888" r="46508" b="53640"/>
          <a:stretch/>
        </p:blipFill>
        <p:spPr bwMode="auto">
          <a:xfrm>
            <a:off x="4649307" y="2957089"/>
            <a:ext cx="1890726" cy="553767"/>
          </a:xfrm>
          <a:prstGeom prst="rect">
            <a:avLst/>
          </a:prstGeom>
          <a:ln>
            <a:noFill/>
          </a:ln>
          <a:extLst>
            <a:ext uri="{53640926-AAD7-44D8-BBD7-CCE9431645EC}">
              <a14:shadowObscured xmlns:a14="http://schemas.microsoft.com/office/drawing/2010/main"/>
            </a:ext>
          </a:extLst>
        </p:spPr>
      </p:pic>
      <p:pic>
        <p:nvPicPr>
          <p:cNvPr id="16" name="Picture 15"/>
          <p:cNvPicPr/>
          <p:nvPr/>
        </p:nvPicPr>
        <p:blipFill rotWithShape="1">
          <a:blip r:embed="rId7"/>
          <a:srcRect l="28835" t="53398" r="44660" b="33980"/>
          <a:stretch/>
        </p:blipFill>
        <p:spPr bwMode="auto">
          <a:xfrm>
            <a:off x="7166457" y="3802865"/>
            <a:ext cx="1406429" cy="562239"/>
          </a:xfrm>
          <a:prstGeom prst="rect">
            <a:avLst/>
          </a:prstGeom>
          <a:ln>
            <a:noFill/>
          </a:ln>
          <a:extLst>
            <a:ext uri="{53640926-AAD7-44D8-BBD7-CCE9431645EC}">
              <a14:shadowObscured xmlns:a14="http://schemas.microsoft.com/office/drawing/2010/main"/>
            </a:ext>
          </a:extLst>
        </p:spPr>
      </p:pic>
      <p:pic>
        <p:nvPicPr>
          <p:cNvPr id="13" name="Picture 12"/>
          <p:cNvPicPr/>
          <p:nvPr/>
        </p:nvPicPr>
        <p:blipFill rotWithShape="1">
          <a:blip r:embed="rId8"/>
          <a:srcRect l="53659" t="49510" r="34720" b="38751"/>
          <a:stretch/>
        </p:blipFill>
        <p:spPr bwMode="auto">
          <a:xfrm>
            <a:off x="3059832" y="4537562"/>
            <a:ext cx="1080120" cy="576064"/>
          </a:xfrm>
          <a:prstGeom prst="rect">
            <a:avLst/>
          </a:prstGeom>
          <a:ln>
            <a:noFill/>
          </a:ln>
          <a:extLst>
            <a:ext uri="{53640926-AAD7-44D8-BBD7-CCE9431645EC}">
              <a14:shadowObscured xmlns:a14="http://schemas.microsoft.com/office/drawing/2010/main"/>
            </a:ext>
          </a:extLst>
        </p:spPr>
      </p:pic>
      <p:pic>
        <p:nvPicPr>
          <p:cNvPr id="17" name="Picture 16"/>
          <p:cNvPicPr/>
          <p:nvPr/>
        </p:nvPicPr>
        <p:blipFill rotWithShape="1">
          <a:blip r:embed="rId9"/>
          <a:srcRect l="52798" t="60483" r="33428" b="29564"/>
          <a:stretch/>
        </p:blipFill>
        <p:spPr bwMode="auto">
          <a:xfrm>
            <a:off x="4304466" y="4529115"/>
            <a:ext cx="1079550" cy="562239"/>
          </a:xfrm>
          <a:prstGeom prst="rect">
            <a:avLst/>
          </a:prstGeom>
          <a:ln>
            <a:noFill/>
          </a:ln>
          <a:extLst>
            <a:ext uri="{53640926-AAD7-44D8-BBD7-CCE9431645EC}">
              <a14:shadowObscured xmlns:a14="http://schemas.microsoft.com/office/drawing/2010/main"/>
            </a:ext>
          </a:extLst>
        </p:spPr>
      </p:pic>
      <p:pic>
        <p:nvPicPr>
          <p:cNvPr id="18" name="Picture 17"/>
          <p:cNvPicPr/>
          <p:nvPr/>
        </p:nvPicPr>
        <p:blipFill rotWithShape="1">
          <a:blip r:embed="rId10"/>
          <a:srcRect l="50952" t="70886" r="32112" b="20000"/>
          <a:stretch/>
        </p:blipFill>
        <p:spPr bwMode="auto">
          <a:xfrm>
            <a:off x="4712426" y="5301208"/>
            <a:ext cx="1298054" cy="568254"/>
          </a:xfrm>
          <a:prstGeom prst="rect">
            <a:avLst/>
          </a:prstGeom>
          <a:ln>
            <a:noFill/>
          </a:ln>
          <a:extLst>
            <a:ext uri="{53640926-AAD7-44D8-BBD7-CCE9431645EC}">
              <a14:shadowObscured xmlns:a14="http://schemas.microsoft.com/office/drawing/2010/main"/>
            </a:ext>
          </a:extLst>
        </p:spPr>
      </p:pic>
      <p:pic>
        <p:nvPicPr>
          <p:cNvPr id="19" name="Picture 18"/>
          <p:cNvPicPr/>
          <p:nvPr/>
        </p:nvPicPr>
        <p:blipFill rotWithShape="1">
          <a:blip r:embed="rId11"/>
          <a:srcRect l="32333" t="20985" r="33442" b="63212"/>
          <a:stretch/>
        </p:blipFill>
        <p:spPr bwMode="auto">
          <a:xfrm>
            <a:off x="4484311" y="3645023"/>
            <a:ext cx="2048701" cy="5810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396667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405304" y="692696"/>
            <a:ext cx="6169815" cy="638944"/>
          </a:xfrm>
        </p:spPr>
        <p:txBody>
          <a:bodyPr/>
          <a:lstStyle/>
          <a:p>
            <a:pPr eaLnBrk="1" hangingPunct="1"/>
            <a:r>
              <a:rPr lang="en-IE" sz="3200" dirty="0" smtClean="0"/>
              <a:t> Einstein’s 1931 model revisited</a:t>
            </a:r>
            <a:endParaRPr lang="en-GB" sz="3200" dirty="0" smtClean="0"/>
          </a:p>
        </p:txBody>
      </p:sp>
      <mc:AlternateContent xmlns:mc="http://schemas.openxmlformats.org/markup-compatibility/2006" xmlns:a14="http://schemas.microsoft.com/office/drawing/2010/main">
        <mc:Choice Requires="a14">
          <p:sp>
            <p:nvSpPr>
              <p:cNvPr id="25603" name="Rectangle 5"/>
              <p:cNvSpPr>
                <a:spLocks noGrp="1" noChangeArrowheads="1"/>
              </p:cNvSpPr>
              <p:nvPr>
                <p:ph idx="1"/>
              </p:nvPr>
            </p:nvSpPr>
            <p:spPr>
              <a:xfrm>
                <a:off x="0" y="1212585"/>
                <a:ext cx="6249777" cy="5589240"/>
              </a:xfrm>
            </p:spPr>
            <p:txBody>
              <a:bodyPr/>
              <a:lstStyle/>
              <a:p>
                <a:pPr marL="0" indent="0" eaLnBrk="1" hangingPunct="1">
                  <a:buNone/>
                </a:pPr>
                <a:endParaRPr lang="en-US" sz="2400" dirty="0" smtClean="0"/>
              </a:p>
              <a:p>
                <a:pPr eaLnBrk="1" hangingPunct="1"/>
                <a:r>
                  <a:rPr lang="en-US" sz="2000" b="1" dirty="0" smtClean="0"/>
                  <a:t>First translation into English</a:t>
                </a:r>
              </a:p>
              <a:p>
                <a:pPr marL="0" indent="0" eaLnBrk="1" hangingPunct="1">
                  <a:buNone/>
                </a:pPr>
                <a:r>
                  <a:rPr lang="en-US" sz="1800" i="1" dirty="0" smtClean="0"/>
                  <a:t>       </a:t>
                </a:r>
                <a:r>
                  <a:rPr lang="en-US" sz="1800" i="1" dirty="0" err="1" smtClean="0"/>
                  <a:t>O’Raifeartaigh</a:t>
                </a:r>
                <a:r>
                  <a:rPr lang="en-US" sz="1800" i="1" dirty="0" smtClean="0"/>
                  <a:t> and McCann 2014</a:t>
                </a:r>
              </a:p>
              <a:p>
                <a:pPr marL="0" indent="0" eaLnBrk="1" hangingPunct="1">
                  <a:buNone/>
                </a:pPr>
                <a:endParaRPr lang="en-US" sz="1800" i="1" dirty="0" smtClean="0"/>
              </a:p>
              <a:p>
                <a:r>
                  <a:rPr lang="en-US" sz="2000" b="1" dirty="0" smtClean="0"/>
                  <a:t>Anomalies in calculations of </a:t>
                </a:r>
                <a:r>
                  <a:rPr lang="en-IE" sz="2000" b="1" dirty="0" smtClean="0"/>
                  <a:t>radius </a:t>
                </a:r>
                <a:r>
                  <a:rPr lang="en-IE" sz="2000" b="1" dirty="0"/>
                  <a:t>and density </a:t>
                </a:r>
                <a:endParaRPr lang="en-GB" sz="1800" dirty="0"/>
              </a:p>
              <a:p>
                <a:pPr marL="0" indent="0" eaLnBrk="1" hangingPunct="1">
                  <a:buNone/>
                </a:pPr>
                <a:r>
                  <a:rPr lang="en-GB" sz="1800" i="1" dirty="0" smtClean="0"/>
                  <a:t>       Einstein: </a:t>
                </a:r>
                <a:r>
                  <a:rPr lang="en-US" sz="1800" i="1" dirty="0" smtClean="0"/>
                  <a:t>P </a:t>
                </a:r>
                <a14:m>
                  <m:oMath xmlns:m="http://schemas.openxmlformats.org/officeDocument/2006/math">
                    <m:r>
                      <a:rPr lang="en-IE" sz="1800" i="1">
                        <a:latin typeface="Cambria Math"/>
                      </a:rPr>
                      <m:t>~ </m:t>
                    </m:r>
                  </m:oMath>
                </a14:m>
                <a:r>
                  <a:rPr lang="en-IE" sz="1800" dirty="0"/>
                  <a:t>10</a:t>
                </a:r>
                <a:r>
                  <a:rPr lang="en-IE" sz="1800" baseline="30000" dirty="0"/>
                  <a:t>8</a:t>
                </a:r>
                <a:r>
                  <a:rPr lang="en-IE" sz="1800" dirty="0"/>
                  <a:t> </a:t>
                </a:r>
                <a:r>
                  <a:rPr lang="en-IE" sz="1800" dirty="0" err="1" smtClean="0"/>
                  <a:t>lyr</a:t>
                </a:r>
                <a:r>
                  <a:rPr lang="en-IE" sz="1800" i="1" dirty="0" smtClean="0"/>
                  <a:t>, </a:t>
                </a:r>
                <a:r>
                  <a:rPr lang="en-IE" sz="1800" i="1" dirty="0"/>
                  <a:t>ρ </a:t>
                </a:r>
                <a14:m>
                  <m:oMath xmlns:m="http://schemas.openxmlformats.org/officeDocument/2006/math">
                    <m:r>
                      <a:rPr lang="en-IE" sz="1800" i="1">
                        <a:latin typeface="Cambria Math"/>
                      </a:rPr>
                      <m:t>~ </m:t>
                    </m:r>
                  </m:oMath>
                </a14:m>
                <a:r>
                  <a:rPr lang="en-IE" sz="1800" dirty="0"/>
                  <a:t>10</a:t>
                </a:r>
                <a:r>
                  <a:rPr lang="en-IE" sz="1800" baseline="30000" dirty="0"/>
                  <a:t>-26</a:t>
                </a:r>
                <a:r>
                  <a:rPr lang="en-IE" sz="1800" i="1" dirty="0"/>
                  <a:t> </a:t>
                </a:r>
                <a:r>
                  <a:rPr lang="en-IE" sz="1800" dirty="0" smtClean="0"/>
                  <a:t>g/cm</a:t>
                </a:r>
                <a:r>
                  <a:rPr lang="en-IE" sz="1800" baseline="30000" dirty="0" smtClean="0"/>
                  <a:t>3 </a:t>
                </a:r>
                <a:r>
                  <a:rPr lang="en-IE" sz="1800" i="1" dirty="0" smtClean="0"/>
                  <a:t>,  t</a:t>
                </a:r>
                <a:r>
                  <a:rPr lang="en-IE" sz="1800" dirty="0" smtClean="0"/>
                  <a:t> </a:t>
                </a:r>
                <a14:m>
                  <m:oMath xmlns:m="http://schemas.openxmlformats.org/officeDocument/2006/math">
                    <m:r>
                      <a:rPr lang="en-IE" sz="1800" i="1">
                        <a:latin typeface="Cambria Math"/>
                      </a:rPr>
                      <m:t>~ </m:t>
                    </m:r>
                  </m:oMath>
                </a14:m>
                <a:r>
                  <a:rPr lang="en-IE" sz="1800" dirty="0" smtClean="0"/>
                  <a:t>10</a:t>
                </a:r>
                <a:r>
                  <a:rPr lang="en-IE" sz="1800" baseline="30000" dirty="0" smtClean="0"/>
                  <a:t>10</a:t>
                </a:r>
                <a:r>
                  <a:rPr lang="en-IE" sz="1800" i="1" dirty="0" smtClean="0"/>
                  <a:t> </a:t>
                </a:r>
                <a:r>
                  <a:rPr lang="en-IE" sz="1800" dirty="0" err="1" smtClean="0"/>
                  <a:t>yr</a:t>
                </a:r>
                <a:r>
                  <a:rPr lang="en-IE" sz="1800" dirty="0" smtClean="0"/>
                  <a:t> </a:t>
                </a:r>
                <a:endParaRPr lang="en-IE" sz="1800" dirty="0"/>
              </a:p>
              <a:p>
                <a:pPr marL="0" indent="0" eaLnBrk="1" hangingPunct="1">
                  <a:buNone/>
                </a:pPr>
                <a:r>
                  <a:rPr lang="en-IE" sz="1800" i="1" baseline="30000" dirty="0"/>
                  <a:t> </a:t>
                </a:r>
                <a:r>
                  <a:rPr lang="en-IE" sz="1800" i="1" dirty="0" smtClean="0"/>
                  <a:t>     </a:t>
                </a:r>
                <a:r>
                  <a:rPr lang="en-US" sz="1800" i="1" dirty="0" smtClean="0"/>
                  <a:t>We get:     P </a:t>
                </a:r>
                <a14:m>
                  <m:oMath xmlns:m="http://schemas.openxmlformats.org/officeDocument/2006/math">
                    <m:r>
                      <a:rPr lang="en-IE" sz="1800" i="1">
                        <a:latin typeface="Cambria Math"/>
                      </a:rPr>
                      <m:t>~ </m:t>
                    </m:r>
                  </m:oMath>
                </a14:m>
                <a:r>
                  <a:rPr lang="en-IE" sz="1800" dirty="0"/>
                  <a:t>10</a:t>
                </a:r>
                <a:r>
                  <a:rPr lang="en-IE" sz="1800" baseline="30000" dirty="0"/>
                  <a:t>9</a:t>
                </a:r>
                <a:r>
                  <a:rPr lang="en-IE" sz="1800" i="1" dirty="0"/>
                  <a:t> </a:t>
                </a:r>
                <a:r>
                  <a:rPr lang="en-IE" sz="1800" dirty="0" err="1"/>
                  <a:t>lyr</a:t>
                </a:r>
                <a:r>
                  <a:rPr lang="en-IE" sz="1800" i="1" dirty="0"/>
                  <a:t>, ρ </a:t>
                </a:r>
                <a14:m>
                  <m:oMath xmlns:m="http://schemas.openxmlformats.org/officeDocument/2006/math">
                    <m:r>
                      <a:rPr lang="en-IE" sz="1800" i="1">
                        <a:latin typeface="Cambria Math"/>
                      </a:rPr>
                      <m:t>~ </m:t>
                    </m:r>
                  </m:oMath>
                </a14:m>
                <a:r>
                  <a:rPr lang="en-IE" sz="1800" dirty="0"/>
                  <a:t>10</a:t>
                </a:r>
                <a:r>
                  <a:rPr lang="en-IE" sz="1800" baseline="30000" dirty="0"/>
                  <a:t>-28</a:t>
                </a:r>
                <a:r>
                  <a:rPr lang="en-IE" sz="1800" i="1" dirty="0"/>
                  <a:t> </a:t>
                </a:r>
                <a:r>
                  <a:rPr lang="en-IE" sz="1800" dirty="0"/>
                  <a:t>g/cm</a:t>
                </a:r>
                <a:r>
                  <a:rPr lang="en-IE" sz="1800" baseline="30000" dirty="0"/>
                  <a:t>3</a:t>
                </a:r>
                <a:r>
                  <a:rPr lang="en-IE" sz="1800" dirty="0"/>
                  <a:t> </a:t>
                </a:r>
                <a:r>
                  <a:rPr lang="en-IE" sz="1800" dirty="0" smtClean="0"/>
                  <a:t>, </a:t>
                </a:r>
                <a:r>
                  <a:rPr lang="en-IE" sz="1800" i="1" dirty="0" smtClean="0"/>
                  <a:t>t</a:t>
                </a:r>
                <a:r>
                  <a:rPr lang="en-IE" sz="1800" dirty="0" smtClean="0"/>
                  <a:t> </a:t>
                </a:r>
                <a14:m>
                  <m:oMath xmlns:m="http://schemas.openxmlformats.org/officeDocument/2006/math">
                    <m:r>
                      <a:rPr lang="en-IE" sz="1800" i="1">
                        <a:latin typeface="Cambria Math"/>
                      </a:rPr>
                      <m:t>~ </m:t>
                    </m:r>
                  </m:oMath>
                </a14:m>
                <a:r>
                  <a:rPr lang="en-IE" sz="1800" dirty="0" smtClean="0"/>
                  <a:t>10</a:t>
                </a:r>
                <a:r>
                  <a:rPr lang="en-IE" sz="1800" baseline="30000" dirty="0"/>
                  <a:t>9</a:t>
                </a:r>
                <a:r>
                  <a:rPr lang="en-IE" sz="1800" dirty="0" smtClean="0"/>
                  <a:t> </a:t>
                </a:r>
                <a:r>
                  <a:rPr lang="en-IE" sz="1800" dirty="0" err="1"/>
                  <a:t>yr</a:t>
                </a:r>
                <a:r>
                  <a:rPr lang="en-IE" sz="1800" dirty="0"/>
                  <a:t> </a:t>
                </a:r>
              </a:p>
              <a:p>
                <a:pPr marL="0" indent="0" eaLnBrk="1" hangingPunct="1">
                  <a:buNone/>
                </a:pPr>
                <a:r>
                  <a:rPr lang="en-IE" sz="1800" i="1" dirty="0" smtClean="0"/>
                  <a:t>       </a:t>
                </a:r>
                <a:endParaRPr lang="en-IE" sz="2000" dirty="0" smtClean="0"/>
              </a:p>
              <a:p>
                <a:r>
                  <a:rPr lang="en-IE" sz="2000" b="1" dirty="0" smtClean="0"/>
                  <a:t>Source of error? </a:t>
                </a:r>
                <a:endParaRPr lang="en-IE" sz="2000" b="1" i="1" dirty="0"/>
              </a:p>
              <a:p>
                <a:pPr marL="0" indent="0">
                  <a:buNone/>
                </a:pPr>
                <a:r>
                  <a:rPr lang="en-IE" sz="1800" i="1" dirty="0" smtClean="0">
                    <a:latin typeface="+mj-lt"/>
                  </a:rPr>
                  <a:t>      </a:t>
                </a:r>
                <a:r>
                  <a:rPr lang="en-IE" sz="1800" i="1" dirty="0" smtClean="0"/>
                  <a:t>Oxford blackboard: D</a:t>
                </a:r>
                <a:r>
                  <a:rPr lang="en-IE" sz="1800" i="1" baseline="30000" dirty="0" smtClean="0"/>
                  <a:t>2</a:t>
                </a:r>
                <a:r>
                  <a:rPr lang="en-IE" sz="1800" i="1" dirty="0" smtClean="0"/>
                  <a:t> </a:t>
                </a:r>
                <a14:m>
                  <m:oMath xmlns:m="http://schemas.openxmlformats.org/officeDocument/2006/math">
                    <m:r>
                      <a:rPr lang="en-IE" sz="1800" i="1">
                        <a:latin typeface="Cambria Math"/>
                      </a:rPr>
                      <m:t>~</m:t>
                    </m:r>
                  </m:oMath>
                </a14:m>
                <a:r>
                  <a:rPr lang="en-IE" sz="1800" dirty="0" smtClean="0"/>
                  <a:t>10</a:t>
                </a:r>
                <a:r>
                  <a:rPr lang="en-IE" sz="1800" baseline="30000" dirty="0" smtClean="0"/>
                  <a:t>-53</a:t>
                </a:r>
                <a:r>
                  <a:rPr lang="en-IE" sz="1800" dirty="0" smtClean="0"/>
                  <a:t> cm</a:t>
                </a:r>
                <a:r>
                  <a:rPr lang="en-IE" sz="1800" baseline="30000" dirty="0" smtClean="0"/>
                  <a:t>-2 </a:t>
                </a:r>
                <a:r>
                  <a:rPr lang="en-IE" sz="1800" dirty="0" smtClean="0"/>
                  <a:t> </a:t>
                </a:r>
                <a:r>
                  <a:rPr lang="en-IE" sz="1800" i="1" dirty="0" smtClean="0"/>
                  <a:t>should</a:t>
                </a:r>
                <a:r>
                  <a:rPr lang="en-IE" sz="1800" dirty="0" smtClean="0"/>
                  <a:t> </a:t>
                </a:r>
                <a:r>
                  <a:rPr lang="en-IE" sz="1800" i="1" dirty="0" smtClean="0"/>
                  <a:t>be </a:t>
                </a:r>
                <a:r>
                  <a:rPr lang="en-IE" sz="1800" dirty="0" smtClean="0"/>
                  <a:t>10</a:t>
                </a:r>
                <a:r>
                  <a:rPr lang="en-IE" sz="1800" baseline="30000" dirty="0" smtClean="0"/>
                  <a:t>-55</a:t>
                </a:r>
                <a:r>
                  <a:rPr lang="en-IE" sz="1800" dirty="0" smtClean="0"/>
                  <a:t> </a:t>
                </a:r>
                <a:r>
                  <a:rPr lang="en-IE" sz="1800" dirty="0"/>
                  <a:t>cm</a:t>
                </a:r>
                <a:r>
                  <a:rPr lang="en-IE" sz="1800" baseline="30000" dirty="0"/>
                  <a:t>-2 </a:t>
                </a:r>
                <a:endParaRPr lang="en-IE" sz="1800" dirty="0" smtClean="0"/>
              </a:p>
              <a:p>
                <a:pPr marL="0" indent="0">
                  <a:buNone/>
                </a:pPr>
                <a:r>
                  <a:rPr lang="en-IE" sz="1800" i="1" dirty="0" smtClean="0"/>
                  <a:t>      Time </a:t>
                </a:r>
                <a:r>
                  <a:rPr lang="en-IE" sz="1800" i="1" dirty="0"/>
                  <a:t>miscalculation t </a:t>
                </a:r>
                <a14:m>
                  <m:oMath xmlns:m="http://schemas.openxmlformats.org/officeDocument/2006/math">
                    <m:r>
                      <a:rPr lang="en-GB" sz="1800" i="1">
                        <a:latin typeface="Cambria Math"/>
                      </a:rPr>
                      <m:t> </m:t>
                    </m:r>
                    <m:r>
                      <a:rPr lang="en-IE" sz="1800" i="1">
                        <a:latin typeface="Cambria Math"/>
                      </a:rPr>
                      <m:t>~</m:t>
                    </m:r>
                    <m:r>
                      <m:rPr>
                        <m:nor/>
                      </m:rPr>
                      <a:rPr lang="en-GB" sz="1800" i="1"/>
                      <m:t> </m:t>
                    </m:r>
                    <m:r>
                      <m:rPr>
                        <m:nor/>
                      </m:rPr>
                      <a:rPr lang="en-GB" sz="1800"/>
                      <m:t>10</m:t>
                    </m:r>
                    <m:r>
                      <m:rPr>
                        <m:nor/>
                      </m:rPr>
                      <a:rPr lang="en-GB" sz="1800" baseline="30000"/>
                      <m:t>10</m:t>
                    </m:r>
                    <m:r>
                      <m:rPr>
                        <m:nor/>
                      </m:rPr>
                      <a:rPr lang="en-GB" sz="1800" i="1" baseline="30000"/>
                      <m:t> </m:t>
                    </m:r>
                    <m:r>
                      <m:rPr>
                        <m:nor/>
                      </m:rPr>
                      <a:rPr lang="en-IE" sz="1800" dirty="0"/>
                      <m:t>y</m:t>
                    </m:r>
                    <m:r>
                      <m:rPr>
                        <m:nor/>
                      </m:rPr>
                      <a:rPr lang="en-GB" sz="1800" dirty="0"/>
                      <m:t>r</m:t>
                    </m:r>
                    <m:r>
                      <m:rPr>
                        <m:nor/>
                      </m:rPr>
                      <a:rPr lang="en-GB" sz="1800" b="0" i="0" dirty="0" smtClean="0"/>
                      <m:t> (</m:t>
                    </m:r>
                    <m:r>
                      <m:rPr>
                        <m:nor/>
                      </m:rPr>
                      <a:rPr lang="en-GB" sz="1800" b="0" i="1" dirty="0" smtClean="0"/>
                      <m:t>should</m:t>
                    </m:r>
                    <m:r>
                      <m:rPr>
                        <m:nor/>
                      </m:rPr>
                      <a:rPr lang="en-GB" sz="1800" b="0" i="1" dirty="0" smtClean="0"/>
                      <m:t> </m:t>
                    </m:r>
                    <m:r>
                      <m:rPr>
                        <m:nor/>
                      </m:rPr>
                      <a:rPr lang="en-GB" sz="1800" b="0" i="1" dirty="0" smtClean="0"/>
                      <m:t>be</m:t>
                    </m:r>
                    <m:r>
                      <m:rPr>
                        <m:nor/>
                      </m:rPr>
                      <a:rPr lang="en-GB" sz="1800" b="0" i="1" dirty="0" smtClean="0"/>
                      <m:t> </m:t>
                    </m:r>
                    <m:r>
                      <m:rPr>
                        <m:nor/>
                      </m:rPr>
                      <a:rPr lang="en-IE" sz="1800" dirty="0"/>
                      <m:t>10</m:t>
                    </m:r>
                    <m:r>
                      <m:rPr>
                        <m:nor/>
                      </m:rPr>
                      <a:rPr lang="en-IE" sz="1800" baseline="30000" dirty="0"/>
                      <m:t>9</m:t>
                    </m:r>
                    <m:r>
                      <m:rPr>
                        <m:nor/>
                      </m:rPr>
                      <a:rPr lang="en-IE" sz="1800" i="1" dirty="0"/>
                      <m:t> </m:t>
                    </m:r>
                    <m:r>
                      <m:rPr>
                        <m:nor/>
                      </m:rPr>
                      <a:rPr lang="en-IE" sz="1800" dirty="0"/>
                      <m:t>y</m:t>
                    </m:r>
                    <m:r>
                      <m:rPr>
                        <m:nor/>
                      </m:rPr>
                      <a:rPr lang="en-GB" sz="1800" dirty="0"/>
                      <m:t>r</m:t>
                    </m:r>
                  </m:oMath>
                </a14:m>
                <a:r>
                  <a:rPr lang="en-IE" sz="1800" dirty="0" smtClean="0"/>
                  <a:t>)</a:t>
                </a:r>
              </a:p>
              <a:p>
                <a:pPr marL="0" indent="0">
                  <a:buNone/>
                </a:pPr>
                <a:r>
                  <a:rPr lang="en-IE" sz="1800" dirty="0" smtClean="0"/>
                  <a:t>      </a:t>
                </a:r>
                <a:r>
                  <a:rPr lang="en-IE" sz="1800" i="1" dirty="0" smtClean="0"/>
                  <a:t>Non-trivial error: misses conflict with radioactivity</a:t>
                </a:r>
                <a:endParaRPr lang="en-IE" sz="1800" i="1" dirty="0"/>
              </a:p>
              <a:p>
                <a:pPr marL="0" indent="0">
                  <a:buNone/>
                </a:pPr>
                <a:endParaRPr lang="en-IE" sz="2000" dirty="0" smtClean="0"/>
              </a:p>
              <a:p>
                <a:r>
                  <a:rPr lang="en-IE" sz="2000" b="1" u="sng" dirty="0" smtClean="0"/>
                  <a:t>Not a cyclic model</a:t>
                </a:r>
                <a:endParaRPr lang="en-IE" sz="1800" i="1" dirty="0" smtClean="0"/>
              </a:p>
              <a:p>
                <a:pPr marL="0" indent="0">
                  <a:buNone/>
                </a:pPr>
                <a:r>
                  <a:rPr lang="en-IE" sz="1800" i="1" dirty="0" smtClean="0"/>
                  <a:t>     “Model fails at P = 0 ”</a:t>
                </a:r>
              </a:p>
              <a:p>
                <a:pPr marL="0" indent="0">
                  <a:buNone/>
                </a:pPr>
                <a:r>
                  <a:rPr lang="en-IE" sz="1800" i="1" dirty="0" smtClean="0"/>
                  <a:t>      Contrary </a:t>
                </a:r>
                <a:r>
                  <a:rPr lang="en-IE" sz="1800" i="1" dirty="0"/>
                  <a:t>to what is </a:t>
                </a:r>
                <a:r>
                  <a:rPr lang="en-IE" sz="1800" i="1" dirty="0" smtClean="0"/>
                  <a:t>usually stated</a:t>
                </a:r>
                <a:endParaRPr lang="en-US" sz="1800" dirty="0" smtClean="0"/>
              </a:p>
              <a:p>
                <a:pPr eaLnBrk="1" hangingPunct="1"/>
                <a:endParaRPr lang="en-US" sz="2400" dirty="0"/>
              </a:p>
              <a:p>
                <a:pPr marL="0" indent="0" eaLnBrk="1" hangingPunct="1">
                  <a:buNone/>
                </a:pPr>
                <a:endParaRPr lang="en-US" sz="2400" b="1" i="1" dirty="0" smtClean="0"/>
              </a:p>
              <a:p>
                <a:pPr marL="0" indent="0" eaLnBrk="1" hangingPunct="1">
                  <a:buNone/>
                </a:pPr>
                <a:r>
                  <a:rPr lang="en-US" sz="2400" b="1" i="1" dirty="0" smtClean="0"/>
                  <a:t>       </a:t>
                </a:r>
              </a:p>
              <a:p>
                <a:pPr marL="0" indent="0" eaLnBrk="1" hangingPunct="1">
                  <a:buNone/>
                </a:pPr>
                <a:endParaRPr lang="en-US" sz="2400" b="1" i="1" dirty="0" smtClean="0"/>
              </a:p>
              <a:p>
                <a:pPr eaLnBrk="1" hangingPunct="1">
                  <a:buNone/>
                </a:pPr>
                <a:r>
                  <a:rPr lang="en-IE" sz="2000" b="1" i="1" dirty="0" smtClean="0"/>
                  <a:t>	</a:t>
                </a:r>
              </a:p>
            </p:txBody>
          </p:sp>
        </mc:Choice>
        <mc:Fallback xmlns="">
          <p:sp>
            <p:nvSpPr>
              <p:cNvPr id="25603" name="Rectangle 5"/>
              <p:cNvSpPr>
                <a:spLocks noGrp="1" noRot="1" noChangeAspect="1" noMove="1" noResize="1" noEditPoints="1" noAdjustHandles="1" noChangeArrowheads="1" noChangeShapeType="1" noTextEdit="1"/>
              </p:cNvSpPr>
              <p:nvPr>
                <p:ph idx="1"/>
              </p:nvPr>
            </p:nvSpPr>
            <p:spPr>
              <a:xfrm>
                <a:off x="0" y="1212585"/>
                <a:ext cx="6249777" cy="5589240"/>
              </a:xfrm>
              <a:blipFill rotWithShape="1">
                <a:blip r:embed="rId2"/>
                <a:stretch>
                  <a:fillRect b="-1527"/>
                </a:stretch>
              </a:blipFill>
            </p:spPr>
            <p:txBody>
              <a:bodyPr/>
              <a:lstStyle/>
              <a:p>
                <a:r>
                  <a:rPr lang="en-GB">
                    <a:noFill/>
                  </a:rPr>
                  <a:t> </a:t>
                </a:r>
              </a:p>
            </p:txBody>
          </p:sp>
        </mc:Fallback>
      </mc:AlternateContent>
      <p:sp>
        <p:nvSpPr>
          <p:cNvPr id="2" name="TextBox 1"/>
          <p:cNvSpPr txBox="1"/>
          <p:nvPr/>
        </p:nvSpPr>
        <p:spPr>
          <a:xfrm>
            <a:off x="6869763" y="3717032"/>
            <a:ext cx="1426160" cy="584775"/>
          </a:xfrm>
          <a:prstGeom prst="rect">
            <a:avLst/>
          </a:prstGeom>
          <a:noFill/>
        </p:spPr>
        <p:txBody>
          <a:bodyPr wrap="none" rtlCol="0">
            <a:spAutoFit/>
          </a:bodyPr>
          <a:lstStyle/>
          <a:p>
            <a:r>
              <a:rPr lang="en-US" sz="1600" i="1" dirty="0"/>
              <a:t>Oxford </a:t>
            </a:r>
            <a:r>
              <a:rPr lang="en-US" sz="1600" i="1" dirty="0" smtClean="0"/>
              <a:t>lecture </a:t>
            </a:r>
          </a:p>
          <a:p>
            <a:r>
              <a:rPr lang="en-US" sz="1600" i="1" dirty="0"/>
              <a:t> </a:t>
            </a:r>
            <a:r>
              <a:rPr lang="en-US" sz="1600" i="1" dirty="0" smtClean="0"/>
              <a:t>  (</a:t>
            </a:r>
            <a:r>
              <a:rPr lang="en-US" sz="1600" i="1" dirty="0"/>
              <a:t>May 1931</a:t>
            </a:r>
            <a:r>
              <a:rPr lang="en-US" sz="1600" i="1" dirty="0" smtClean="0"/>
              <a:t>)</a:t>
            </a:r>
            <a:endParaRPr lang="en-US" sz="1600" dirty="0"/>
          </a:p>
        </p:txBody>
      </p:sp>
      <p:pic>
        <p:nvPicPr>
          <p:cNvPr id="9" name="Picture 8"/>
          <p:cNvPicPr/>
          <p:nvPr/>
        </p:nvPicPr>
        <p:blipFill rotWithShape="1">
          <a:blip r:embed="rId3"/>
          <a:srcRect l="53659" t="49510" r="34720" b="38751"/>
          <a:stretch/>
        </p:blipFill>
        <p:spPr bwMode="auto">
          <a:xfrm>
            <a:off x="4283968" y="1628800"/>
            <a:ext cx="1080120" cy="576064"/>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4"/>
          <a:srcRect l="52798" t="60483" r="33428" b="29564"/>
          <a:stretch/>
        </p:blipFill>
        <p:spPr bwMode="auto">
          <a:xfrm>
            <a:off x="6210430" y="1628800"/>
            <a:ext cx="1079550" cy="648072"/>
          </a:xfrm>
          <a:prstGeom prst="rect">
            <a:avLst/>
          </a:prstGeom>
          <a:ln>
            <a:noFill/>
          </a:ln>
          <a:extLst>
            <a:ext uri="{53640926-AAD7-44D8-BBD7-CCE9431645EC}">
              <a14:shadowObscured xmlns:a14="http://schemas.microsoft.com/office/drawing/2010/main"/>
            </a:ext>
          </a:extLst>
        </p:spPr>
      </p:pic>
      <p:pic>
        <p:nvPicPr>
          <p:cNvPr id="2099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3980" y="4509120"/>
            <a:ext cx="3282279" cy="234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p:cNvPicPr/>
          <p:nvPr/>
        </p:nvPicPr>
        <p:blipFill rotWithShape="1">
          <a:blip r:embed="rId6"/>
          <a:srcRect l="50952" t="70886" r="32112" b="20000"/>
          <a:stretch/>
        </p:blipFill>
        <p:spPr bwMode="auto">
          <a:xfrm>
            <a:off x="6101178" y="2709181"/>
            <a:ext cx="1298054" cy="568254"/>
          </a:xfrm>
          <a:prstGeom prst="rect">
            <a:avLst/>
          </a:prstGeom>
          <a:ln>
            <a:noFill/>
          </a:ln>
          <a:extLst>
            <a:ext uri="{53640926-AAD7-44D8-BBD7-CCE9431645EC}">
              <a14:shadowObscured xmlns:a14="http://schemas.microsoft.com/office/drawing/2010/main"/>
            </a:ext>
          </a:extLst>
        </p:spPr>
      </p:pic>
      <p:pic>
        <p:nvPicPr>
          <p:cNvPr id="13" name="Picture 12"/>
          <p:cNvPicPr/>
          <p:nvPr/>
        </p:nvPicPr>
        <p:blipFill rotWithShape="1">
          <a:blip r:embed="rId7"/>
          <a:srcRect l="47780" t="56425" r="46512" b="35307"/>
          <a:stretch/>
        </p:blipFill>
        <p:spPr bwMode="auto">
          <a:xfrm>
            <a:off x="7852388" y="1628800"/>
            <a:ext cx="564614" cy="591701"/>
          </a:xfrm>
          <a:prstGeom prst="rect">
            <a:avLst/>
          </a:prstGeom>
          <a:ln>
            <a:noFill/>
          </a:ln>
          <a:extLst>
            <a:ext uri="{53640926-AAD7-44D8-BBD7-CCE9431645EC}">
              <a14:shadowObscured xmlns:a14="http://schemas.microsoft.com/office/drawing/2010/main"/>
            </a:ext>
          </a:extLst>
        </p:spPr>
      </p:pic>
      <p:pic>
        <p:nvPicPr>
          <p:cNvPr id="15" name="Picture 14"/>
          <p:cNvPicPr/>
          <p:nvPr/>
        </p:nvPicPr>
        <p:blipFill rotWithShape="1">
          <a:blip r:embed="rId7"/>
          <a:srcRect l="47298" t="37810" r="46846" b="56612"/>
          <a:stretch/>
        </p:blipFill>
        <p:spPr bwMode="auto">
          <a:xfrm>
            <a:off x="7852388" y="2709181"/>
            <a:ext cx="704853" cy="46403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616839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956" y="3789040"/>
            <a:ext cx="8640960" cy="1467544"/>
          </a:xfrm>
        </p:spPr>
        <p:txBody>
          <a:bodyPr/>
          <a:lstStyle/>
          <a:p>
            <a:pPr marL="0" indent="0">
              <a:buNone/>
            </a:pPr>
            <a:r>
              <a:rPr lang="en-IE" sz="2000" b="1" dirty="0" smtClean="0"/>
              <a:t>“</a:t>
            </a:r>
            <a:r>
              <a:rPr lang="en-IE" sz="2000" b="1" dirty="0"/>
              <a:t>Several investigators have attempted to account for the new facts by means of a spherical </a:t>
            </a:r>
            <a:r>
              <a:rPr lang="en-IE" sz="2000" b="1" dirty="0" smtClean="0"/>
              <a:t>space </a:t>
            </a:r>
            <a:r>
              <a:rPr lang="en-IE" sz="2000" b="1" dirty="0"/>
              <a:t>whose radius </a:t>
            </a:r>
            <a:r>
              <a:rPr lang="en-IE" sz="2000" b="1" i="1" dirty="0"/>
              <a:t>P</a:t>
            </a:r>
            <a:r>
              <a:rPr lang="en-IE" sz="2000" b="1" dirty="0"/>
              <a:t> is variable over time. The first to try this approach, uninfluenced by observations, was A. Friedman,</a:t>
            </a:r>
            <a:r>
              <a:rPr lang="en-IE" sz="2000" b="1" baseline="30000" dirty="0"/>
              <a:t>1 </a:t>
            </a:r>
            <a:r>
              <a:rPr lang="en-IE" sz="2000" b="1" dirty="0"/>
              <a:t>on whose calculations I base the following remarks. </a:t>
            </a:r>
            <a:r>
              <a:rPr lang="en-IE" sz="2000" b="1" dirty="0" smtClean="0"/>
              <a:t>”</a:t>
            </a:r>
            <a:endParaRPr lang="en-GB" sz="2000" b="1" dirty="0"/>
          </a:p>
        </p:txBody>
      </p:sp>
      <p:sp>
        <p:nvSpPr>
          <p:cNvPr id="4" name="Rectangle 3"/>
          <p:cNvSpPr/>
          <p:nvPr/>
        </p:nvSpPr>
        <p:spPr>
          <a:xfrm>
            <a:off x="197964" y="580352"/>
            <a:ext cx="8784976" cy="1323439"/>
          </a:xfrm>
          <a:prstGeom prst="rect">
            <a:avLst/>
          </a:prstGeom>
        </p:spPr>
        <p:txBody>
          <a:bodyPr wrap="square">
            <a:spAutoFit/>
          </a:bodyPr>
          <a:lstStyle/>
          <a:p>
            <a:r>
              <a:rPr lang="en-IE" sz="2000" dirty="0" smtClean="0"/>
              <a:t>“</a:t>
            </a:r>
            <a:r>
              <a:rPr lang="en-IE" sz="2000" dirty="0"/>
              <a:t>The cosmological problem is understood to concern the question of the nature of space and the manner of the distribution of matter on a large scale, where the material of the stars and stellar systems is assumed for simplicity to be replaced by a continuous distribution of matter</a:t>
            </a:r>
            <a:r>
              <a:rPr lang="en-IE" sz="2000" dirty="0" smtClean="0"/>
              <a:t>.”</a:t>
            </a:r>
            <a:endParaRPr lang="en-GB" sz="2000" dirty="0"/>
          </a:p>
        </p:txBody>
      </p:sp>
      <p:sp>
        <p:nvSpPr>
          <p:cNvPr id="5" name="Rectangle 4"/>
          <p:cNvSpPr/>
          <p:nvPr/>
        </p:nvSpPr>
        <p:spPr>
          <a:xfrm>
            <a:off x="197964" y="2060848"/>
            <a:ext cx="8568952" cy="1631216"/>
          </a:xfrm>
          <a:prstGeom prst="rect">
            <a:avLst/>
          </a:prstGeom>
        </p:spPr>
        <p:txBody>
          <a:bodyPr wrap="square">
            <a:spAutoFit/>
          </a:bodyPr>
          <a:lstStyle/>
          <a:p>
            <a:r>
              <a:rPr lang="en-IE" sz="2000" dirty="0" smtClean="0"/>
              <a:t>“</a:t>
            </a:r>
            <a:r>
              <a:rPr lang="en-IE" sz="2000" dirty="0"/>
              <a:t>Now that it has become clear from </a:t>
            </a:r>
            <a:r>
              <a:rPr lang="en-IE" sz="2000" dirty="0" err="1"/>
              <a:t>Hubbel’s</a:t>
            </a:r>
            <a:r>
              <a:rPr lang="en-IE" sz="2000" dirty="0"/>
              <a:t> results that the extra-galactic nebulae are uniformly distributed throughout space and are in dilatory motion (at least if their systematic redshifts are to be interpreted as Doppler effects), assumption (2) concerning the static nature of space has no longer any </a:t>
            </a:r>
            <a:r>
              <a:rPr lang="en-IE" sz="2000" dirty="0" smtClean="0"/>
              <a:t>justification….”</a:t>
            </a:r>
            <a:endParaRPr lang="en-GB" sz="2000" dirty="0"/>
          </a:p>
        </p:txBody>
      </p:sp>
      <p:sp>
        <p:nvSpPr>
          <p:cNvPr id="6" name="TextBox 5"/>
          <p:cNvSpPr txBox="1"/>
          <p:nvPr/>
        </p:nvSpPr>
        <p:spPr>
          <a:xfrm>
            <a:off x="2295201" y="104610"/>
            <a:ext cx="4426212" cy="461665"/>
          </a:xfrm>
          <a:prstGeom prst="rect">
            <a:avLst/>
          </a:prstGeom>
          <a:noFill/>
        </p:spPr>
        <p:txBody>
          <a:bodyPr wrap="none" rtlCol="0">
            <a:spAutoFit/>
          </a:bodyPr>
          <a:lstStyle/>
          <a:p>
            <a:r>
              <a:rPr lang="en-GB" b="1" u="sng" dirty="0" smtClean="0"/>
              <a:t>Some key quotes (Einstein 1931)</a:t>
            </a:r>
            <a:endParaRPr lang="en-GB" b="1" u="sng" dirty="0"/>
          </a:p>
        </p:txBody>
      </p:sp>
      <p:sp>
        <p:nvSpPr>
          <p:cNvPr id="7" name="Rectangle 6"/>
          <p:cNvSpPr/>
          <p:nvPr/>
        </p:nvSpPr>
        <p:spPr>
          <a:xfrm>
            <a:off x="167810" y="5445224"/>
            <a:ext cx="8568952" cy="1323439"/>
          </a:xfrm>
          <a:prstGeom prst="rect">
            <a:avLst/>
          </a:prstGeom>
        </p:spPr>
        <p:txBody>
          <a:bodyPr wrap="square">
            <a:spAutoFit/>
          </a:bodyPr>
          <a:lstStyle/>
          <a:p>
            <a:r>
              <a:rPr lang="en-GB" sz="2000" dirty="0" smtClean="0"/>
              <a:t>“However</a:t>
            </a:r>
            <a:r>
              <a:rPr lang="en-GB" sz="2000" dirty="0"/>
              <a:t>, the greatest difficulty with the whole </a:t>
            </a:r>
            <a:r>
              <a:rPr lang="en-GB" sz="2000" dirty="0" smtClean="0"/>
              <a:t>approach… </a:t>
            </a:r>
            <a:r>
              <a:rPr lang="en-GB" sz="2000" dirty="0"/>
              <a:t>is that according to (2 a), the elapsed time since P = 0 comes out at only about </a:t>
            </a:r>
            <a:r>
              <a:rPr lang="en-IE" sz="2000" dirty="0"/>
              <a:t>10</a:t>
            </a:r>
            <a:r>
              <a:rPr lang="en-IE" sz="2000" baseline="30000" dirty="0"/>
              <a:t>10</a:t>
            </a:r>
            <a:r>
              <a:rPr lang="en-GB" sz="2000" dirty="0" smtClean="0"/>
              <a:t> </a:t>
            </a:r>
            <a:r>
              <a:rPr lang="en-GB" sz="2000" dirty="0"/>
              <a:t>years. One can seek to escape this difficulty by noting that the inhomogeneity of the distribution of stellar material makes our approximate treatment </a:t>
            </a:r>
            <a:r>
              <a:rPr lang="en-GB" sz="2000" dirty="0" smtClean="0"/>
              <a:t>illusory.”</a:t>
            </a:r>
            <a:endParaRPr lang="en-GB" sz="2000" dirty="0"/>
          </a:p>
        </p:txBody>
      </p:sp>
    </p:spTree>
    <p:extLst>
      <p:ext uri="{BB962C8B-B14F-4D97-AF65-F5344CB8AC3E}">
        <p14:creationId xmlns:p14="http://schemas.microsoft.com/office/powerpoint/2010/main" val="1583243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p:nvPr/>
        </p:nvPicPr>
        <p:blipFill rotWithShape="1">
          <a:blip r:embed="rId2"/>
          <a:srcRect l="20940" t="8356" r="22148" b="5210"/>
          <a:stretch/>
        </p:blipFill>
        <p:spPr bwMode="auto">
          <a:xfrm>
            <a:off x="0" y="0"/>
            <a:ext cx="4492947" cy="4032448"/>
          </a:xfrm>
          <a:prstGeom prst="rect">
            <a:avLst/>
          </a:prstGeom>
          <a:ln>
            <a:noFill/>
          </a:ln>
          <a:extLst>
            <a:ext uri="{53640926-AAD7-44D8-BBD7-CCE9431645EC}">
              <a14:shadowObscured xmlns:a14="http://schemas.microsoft.com/office/drawing/2010/main"/>
            </a:ext>
          </a:extLst>
        </p:spPr>
      </p:pic>
      <p:pic>
        <p:nvPicPr>
          <p:cNvPr id="10" name="Picture 9"/>
          <p:cNvPicPr/>
          <p:nvPr/>
        </p:nvPicPr>
        <p:blipFill rotWithShape="1">
          <a:blip r:embed="rId3"/>
          <a:srcRect l="20116" t="18039" r="20533" b="16606"/>
          <a:stretch/>
        </p:blipFill>
        <p:spPr bwMode="auto">
          <a:xfrm>
            <a:off x="467544" y="4293096"/>
            <a:ext cx="3806640" cy="2304256"/>
          </a:xfrm>
          <a:prstGeom prst="rect">
            <a:avLst/>
          </a:prstGeom>
          <a:ln>
            <a:noFill/>
          </a:ln>
          <a:extLst>
            <a:ext uri="{53640926-AAD7-44D8-BBD7-CCE9431645EC}">
              <a14:shadowObscured xmlns:a14="http://schemas.microsoft.com/office/drawing/2010/main"/>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2947" y="4293096"/>
            <a:ext cx="4539443" cy="1595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p:nvPr/>
        </p:nvPicPr>
        <p:blipFill rotWithShape="1">
          <a:blip r:embed="rId5"/>
          <a:srcRect l="14554" t="12125" r="16000" b="12427"/>
          <a:stretch/>
        </p:blipFill>
        <p:spPr bwMode="auto">
          <a:xfrm>
            <a:off x="4629214" y="-4126"/>
            <a:ext cx="4427987" cy="3915816"/>
          </a:xfrm>
          <a:prstGeom prst="rect">
            <a:avLst/>
          </a:prstGeom>
          <a:ln>
            <a:noFill/>
          </a:ln>
          <a:extLst>
            <a:ext uri="{53640926-AAD7-44D8-BBD7-CCE9431645EC}">
              <a14:shadowObscured xmlns:a14="http://schemas.microsoft.com/office/drawing/2010/main"/>
            </a:ext>
          </a:extLst>
        </p:spPr>
      </p:pic>
      <p:sp>
        <p:nvSpPr>
          <p:cNvPr id="3" name="Rectangle 2"/>
          <p:cNvSpPr/>
          <p:nvPr/>
        </p:nvSpPr>
        <p:spPr>
          <a:xfrm>
            <a:off x="4860032" y="6027003"/>
            <a:ext cx="4032448" cy="646331"/>
          </a:xfrm>
          <a:prstGeom prst="rect">
            <a:avLst/>
          </a:prstGeom>
        </p:spPr>
        <p:txBody>
          <a:bodyPr wrap="square">
            <a:spAutoFit/>
          </a:bodyPr>
          <a:lstStyle/>
          <a:p>
            <a:r>
              <a:rPr lang="en-IE" sz="1800" i="1" dirty="0"/>
              <a:t>“The density is thus constant and determines the expansion”</a:t>
            </a:r>
            <a:endParaRPr lang="en-GB" sz="1800" dirty="0"/>
          </a:p>
        </p:txBody>
      </p:sp>
    </p:spTree>
    <p:extLst>
      <p:ext uri="{BB962C8B-B14F-4D97-AF65-F5344CB8AC3E}">
        <p14:creationId xmlns:p14="http://schemas.microsoft.com/office/powerpoint/2010/main" val="34037468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descr="Large confetti"/>
          <p:cNvSpPr>
            <a:spLocks noGrp="1" noChangeArrowheads="1"/>
          </p:cNvSpPr>
          <p:nvPr>
            <p:ph type="title"/>
          </p:nvPr>
        </p:nvSpPr>
        <p:spPr>
          <a:xfrm>
            <a:off x="1259632" y="620688"/>
            <a:ext cx="6649143" cy="864096"/>
          </a:xfrm>
        </p:spPr>
        <p:txBody>
          <a:bodyPr/>
          <a:lstStyle/>
          <a:p>
            <a:pPr eaLnBrk="1" hangingPunct="1"/>
            <a:r>
              <a:rPr lang="en-IE" sz="3200" dirty="0"/>
              <a:t> </a:t>
            </a:r>
            <a:r>
              <a:rPr lang="en-IE" sz="3200" dirty="0" smtClean="0"/>
              <a:t>     2.  Einstein’s steady-state model</a:t>
            </a:r>
            <a:endParaRPr lang="en-GB" sz="3200" dirty="0" smtClean="0"/>
          </a:p>
        </p:txBody>
      </p:sp>
      <p:sp>
        <p:nvSpPr>
          <p:cNvPr id="22531" name="Rectangle 3"/>
          <p:cNvSpPr>
            <a:spLocks noGrp="1" noChangeArrowheads="1"/>
          </p:cNvSpPr>
          <p:nvPr>
            <p:ph type="body" idx="1"/>
          </p:nvPr>
        </p:nvSpPr>
        <p:spPr>
          <a:xfrm>
            <a:off x="0" y="1700808"/>
            <a:ext cx="6156176" cy="5228369"/>
          </a:xfrm>
        </p:spPr>
        <p:txBody>
          <a:bodyPr/>
          <a:lstStyle/>
          <a:p>
            <a:pPr eaLnBrk="1" hangingPunct="1"/>
            <a:r>
              <a:rPr lang="en-IE" sz="2000" b="1" dirty="0" smtClean="0"/>
              <a:t>Unpublished manuscript</a:t>
            </a:r>
          </a:p>
          <a:p>
            <a:pPr marL="0" indent="0" eaLnBrk="1" hangingPunct="1">
              <a:buNone/>
            </a:pPr>
            <a:r>
              <a:rPr lang="en-IE" sz="2000" b="1" dirty="0"/>
              <a:t> </a:t>
            </a:r>
            <a:r>
              <a:rPr lang="en-IE" sz="2000" b="1" dirty="0" smtClean="0"/>
              <a:t>     </a:t>
            </a:r>
            <a:r>
              <a:rPr lang="en-US" sz="1800" i="1" dirty="0" smtClean="0"/>
              <a:t>Archived </a:t>
            </a:r>
            <a:r>
              <a:rPr lang="en-US" sz="1800" i="1" dirty="0"/>
              <a:t>as draft of F-E </a:t>
            </a:r>
            <a:r>
              <a:rPr lang="en-US" sz="1800" i="1" dirty="0" smtClean="0"/>
              <a:t>model (1931)</a:t>
            </a:r>
            <a:endParaRPr lang="en-US" sz="1800" i="1" dirty="0"/>
          </a:p>
          <a:p>
            <a:pPr marL="0" indent="0" eaLnBrk="1" hangingPunct="1">
              <a:buNone/>
            </a:pPr>
            <a:r>
              <a:rPr lang="en-US" sz="1800" i="1" dirty="0"/>
              <a:t>      Similar title, opening to </a:t>
            </a:r>
            <a:r>
              <a:rPr lang="en-US" sz="1800" i="1" dirty="0" smtClean="0"/>
              <a:t>F-E model</a:t>
            </a:r>
            <a:endParaRPr lang="en-IE" sz="1800" i="1" dirty="0" smtClean="0"/>
          </a:p>
          <a:p>
            <a:pPr marL="0" indent="0" eaLnBrk="1" hangingPunct="1">
              <a:buNone/>
            </a:pPr>
            <a:endParaRPr lang="en-IE" sz="2000" dirty="0" smtClean="0"/>
          </a:p>
          <a:p>
            <a:pPr eaLnBrk="1" hangingPunct="1"/>
            <a:r>
              <a:rPr lang="en-IE" sz="2000" b="1" dirty="0" smtClean="0"/>
              <a:t>Something different</a:t>
            </a:r>
          </a:p>
          <a:p>
            <a:pPr marL="0" indent="0" eaLnBrk="1" hangingPunct="1">
              <a:buNone/>
            </a:pPr>
            <a:r>
              <a:rPr lang="en-IE" sz="1800" i="1" dirty="0" smtClean="0"/>
              <a:t>       </a:t>
            </a:r>
            <a:r>
              <a:rPr lang="en-US" sz="1800" i="1" dirty="0" smtClean="0"/>
              <a:t>Cosmological constant </a:t>
            </a:r>
            <a:endParaRPr lang="en-US" sz="1800" i="1" dirty="0"/>
          </a:p>
          <a:p>
            <a:pPr marL="0" indent="0" eaLnBrk="1" hangingPunct="1">
              <a:buNone/>
            </a:pPr>
            <a:r>
              <a:rPr lang="en-IE" sz="1800" i="1" dirty="0" smtClean="0"/>
              <a:t>      “The density is thus constant and determines the expansion”</a:t>
            </a:r>
          </a:p>
          <a:p>
            <a:pPr marL="0" indent="0" eaLnBrk="1" hangingPunct="1">
              <a:buNone/>
            </a:pPr>
            <a:r>
              <a:rPr lang="en-IE" sz="1800" i="1" dirty="0"/>
              <a:t> </a:t>
            </a:r>
            <a:r>
              <a:rPr lang="en-IE" sz="1800" i="1" dirty="0" smtClean="0"/>
              <a:t>     </a:t>
            </a:r>
          </a:p>
          <a:p>
            <a:pPr eaLnBrk="1" hangingPunct="1"/>
            <a:r>
              <a:rPr lang="en-IE" sz="2000" b="1" dirty="0" smtClean="0"/>
              <a:t>Steady-state</a:t>
            </a:r>
            <a:r>
              <a:rPr lang="en-IE" sz="2000" b="1" dirty="0"/>
              <a:t> </a:t>
            </a:r>
            <a:r>
              <a:rPr lang="en-IE" sz="2000" b="1" dirty="0" smtClean="0"/>
              <a:t>model of the Expanding Universe</a:t>
            </a:r>
          </a:p>
          <a:p>
            <a:pPr marL="0" indent="0" eaLnBrk="1" hangingPunct="1">
              <a:buNone/>
            </a:pPr>
            <a:r>
              <a:rPr lang="en-IE" sz="1800" i="1" dirty="0" smtClean="0"/>
              <a:t>      Anticipates Hoyle</a:t>
            </a:r>
            <a:r>
              <a:rPr lang="en-IE" sz="1800" i="1" dirty="0"/>
              <a:t> </a:t>
            </a:r>
            <a:r>
              <a:rPr lang="en-IE" sz="1800" i="1" dirty="0" smtClean="0"/>
              <a:t>solution</a:t>
            </a:r>
            <a:endParaRPr lang="en-IE" sz="1800" i="1" dirty="0"/>
          </a:p>
          <a:p>
            <a:pPr marL="0" indent="0" eaLnBrk="1" hangingPunct="1">
              <a:buNone/>
            </a:pPr>
            <a:r>
              <a:rPr lang="en-IE" sz="1800" i="1" dirty="0" smtClean="0"/>
              <a:t>      Written in early 1931</a:t>
            </a:r>
          </a:p>
          <a:p>
            <a:pPr marL="0" indent="0" eaLnBrk="1" hangingPunct="1">
              <a:buNone/>
            </a:pPr>
            <a:r>
              <a:rPr lang="en-IE" sz="1800" i="1" dirty="0"/>
              <a:t> </a:t>
            </a:r>
            <a:r>
              <a:rPr lang="en-IE" sz="1800" i="1" dirty="0" smtClean="0"/>
              <a:t>     Fatal flaw: abandoned</a:t>
            </a:r>
          </a:p>
        </p:txBody>
      </p:sp>
      <p:sp>
        <p:nvSpPr>
          <p:cNvPr id="22533" name="Rectangle 14"/>
          <p:cNvSpPr>
            <a:spLocks noChangeArrowheads="1"/>
          </p:cNvSpPr>
          <p:nvPr/>
        </p:nvSpPr>
        <p:spPr bwMode="auto">
          <a:xfrm>
            <a:off x="2686050" y="2305050"/>
            <a:ext cx="9144000" cy="0"/>
          </a:xfrm>
          <a:prstGeom prst="rect">
            <a:avLst/>
          </a:prstGeom>
          <a:noFill/>
          <a:ln w="9525">
            <a:noFill/>
            <a:miter lim="800000"/>
            <a:headEnd/>
            <a:tailEnd/>
          </a:ln>
        </p:spPr>
        <p:txBody>
          <a:bodyPr>
            <a:spAutoFit/>
          </a:bodyPr>
          <a:lstStyle/>
          <a:p>
            <a:endParaRPr lang="en-IE"/>
          </a:p>
        </p:txBody>
      </p:sp>
      <p:sp>
        <p:nvSpPr>
          <p:cNvPr id="2" name="AutoShape 2" descr="data:image/jpeg;base64,/9j/4AAQSkZJRgABAQAAAQABAAD/2wCEAAkGBxQTEhQUExQUFRUXFRcXFxgVFhQUFRUVFBQWFxUUFBQYHCggGBolHBUUITEhJSkrLi4uFx8zODMsNygtLisBCgoKBQUFDgUFDisZExkrKysrKysrKysrKysrKysrKysrKysrKysrKysrKysrKysrKysrKysrKysrKysrKysrK//AABEIAMsA+AMBIgACEQEDEQH/xAAbAAABBQEBAAAAAAAAAAAAAAAEAQIDBQYAB//EAEgQAAEDAgMDCAUJBQYHAQAAAAEAAhEDIQQSMQVBUQYTImFxgZGhByMyscEUJEJScoKy0fAVJWJzkjNDY6LC4TVEg5Ojs/EX/8QAFAEBAAAAAAAAAAAAAAAAAAAAAP/EABQRAQAAAAAAAAAAAAAAAAAAAAD/2gAMAwEAAhEDEQA/AMXs/BGvUbTaJLiBC1mK5CNbRzF3SE2gWPCVmuS1bLXa6CSCCPjPcvRds8oqIpcyXdMtLoAJgCZkhB5FiKUEt4FQlinxFQF7iNCbdiiKBmRIAnyuDUB2xh6wDjPuKsttUyNnsBiOcdF+k0gkyRuBEhAbEb61vf8AhKN2k2cLJEzImLWfME9yDIzdT5zDoAu4TAFrhIKMpzqNzOuYFBzZyu4XTKVPodrgpBOR3afelpsOVg4uQPbSmoBPstv+u9dXFgDvcAlY053nrjwTn0SSwQby74BAr4kx/CP13J+IrE5h9ZzG9zZJ96WlQJcOEknsaIC40TIJ3MdUO+C49HvsgfRrHpu63HjYDKFCJAsdGgd5/QRgwPQY2/SLW2/qclZQFiRq57r8GaDxQB4h0MfG+GjsGqWgIBP1QB4CT5kKXE0v7Ftt9R3fuPgpQJpBouXuuBwmUAmIbFID6TiB3anzSUqNh9qPDqVrjtl131WCnQqODW7mGLWHjCtsDyExz8gFDKANXPa0yR2oMniRNRo7SdykwInjd1uvctn/APmmJzF1StSbIgRmefgrDZPIJlJzC6q5+W9mhomZQecUXeuqdRjwshcS2HO7fgF6tS5F4Zj3OyucXEklz3ESTPs6KapsOk11qdJu8kifMoPMNhUw7EGQ8jKfZE3gQj6ezXmg2WvnnB0SA2GyZPSO4Lf18IYtp1CAqvE0miznAcZcB7ygzFDZkc5mE5tDmiLbwAl+QBoYDEgbm6/1FW1bHYZtjUZ92Xn/AChA1dt0BoKjuxoHvQCVWiSQ09fDwAXKOrtcH2af9TvgAuQWHJVrRVGcwCNesXHuW72vh6fMl3qw8tIBcSCQdTYHiqv0YYSk/GNFUB3q3ZQdM0flK0nL7B/JqeXI19N5hry67IG9u+OKDx+phTmOmu7TuTDh1cupACxUDgOKCsGHSso//UW5NeUBvJ2gBXpuNxm8TwV5yhZmwrjByZ3WBhofmET1iDqqrk0711Ofre/erzbbYwbwZIzPi/RN2u047wg84LoIRNNskwPpDjpIVlsXkpXxTOcY6k1gMHO4gzG4AFaXZ/IUkkurtAkHoscdDxJCDGPpAUi6DOYjzRtDCNz0wdzM57dV6HhfR7hMsPq4l8mSG82wE/0kx3rQYbklhWkObhg60TVe58jskBB4rhwMhNpLifHRWNLAVaj6nN0qjw1oa3KxxvEwCBxK9twWzGU7UqGHpgfVpMHnClxOPZTPrMTSYBrmq02+AJQeQ4bkbjHtcBhntljWDPDPtG5HWjG+jzFudUzGgwOyNu8uIYzqaCt3iOWOCZ/zDH/YmoPFtlW1/SDhh7Daj+ENy+ZKATCejeSDUxMxmPq6Z1dbUnhG7crSh6N8G0DMa1S2W7gwQbkdEKnq+kh0+roWj6Tt/cFXYn0gYp2jaTfuvJ83fBBtmclMCH5vk1MkNyy+XmOEG0Kzo4ajT9mnTYNwaxo9wXkuJ5R41/8AekfZDW+cKte+u726tV0/We4oPZa+0KTT03NEfWc1vvKBr8qMI32sVTtuZL/MBeSfIuMd+qc7CiN6D0DF8vMAz2RXqndDAB4ucFT4v0jN/u8MQP43j3NBWTNAKJ1EILjFcua7ictOkz+px8yFW1+U2Kd/elv2Wtb5whXUwm5QghxGMqvJL6lR3a9xHhKG5uf90Y5qieEArmdiZkU700oGhnBcpKa5BothY40KlOq3Vjg4dcajvErU+lDbTMQ7Dmm+QaOYtGjS4++x8AspQoWB6krqE34fmgq3OLTAKm3Sn4mhdSHD2BGiAQiVG3DGbAozK2YNvPyUzWi5/X6sgdsOl6+kOLt91fbYM4OqLw2qQIn67CL6Ku2VQGamd8j3q72lgw3AvkFxFV2d2kewbdphAR6KsPnwj2canhYKl2pyoxGGxFWjzQmm4t6ZN94MDiFrfQrTnDP/AJnwCzPpCpD9pYi31PwC6AF3L/G/R5lnZTBI73EqGvytx9QdLEVI4NysHkEKKIUgphAM/EVn+1VqHte8+UqB2B3iB3DzVmGBSZZQAMwg4qdtAcEWGhPdCAVrU93YEQzLwSkjcggaxPDFK9wAi0qI1EEgYuFFcHwOvhwT6dXMUAVWmUK+mrCrUE2lRvCCvexRmmVY03CTpcdqR7hlGnX2oKutSIsUM6mrKs1DoBRh5SGiiS5IHIIWUVylNQda5BeYWpLAkN826FHs6S1oRb8KZdE3v1wgr8Qb9yHNci367FLVYSfJBPpmUEwfrxV/svYfPUQ9hJdeQNBwA4mL3hZapK2PInaYYytTaQ2oYeyZglvtNPaEFfgyadZrHTIeALRIzahXGNxBdg8QQ5zW86SBow5g0DnCOJFhvJCrcVjOdxbWtAHrQAesutA13jwRe16BFHEtiS2tE9Lo9BvSy6cblBofQs75s87uc+AWZ9IFedpYnqyDwYFrPQ5Q+aP/AJp7rBY7l9TI2piustPi0IKgVE5tUjv929dRp9JvaES6iJdbfbuQCipeEU8QO5JTo3AjRSvooBOdKnovkRxKjrMvClw9IhAlSnlKg5wgxqi6rZCGpskygke8g6W4RPknUW5hm/QR2CpNdOYge/uAU/yVjTAcXdggeaAB9IgSe5CZocrPGawNIt8VXFt0D6ZNzxSCkXkNGpU9HDOcYaJtJuBA4kkwApaNN1PM4jdYghwv1tKAbaVEMIY2CG2JG871XucpRUMpXUAJJMNG/r4AbygErFCl/WisWBALSSDOovIj81WVXIJjUStchCbp7HwgNDAVyGFYrkGn2OQabTvhWlETM9iL9GeAw9Wi3noL9b7gCR8J7wtByobhaIy025ahExcA+Ovcg8/r04JJ4qqxWqv8TTDr2v171X1sIdYQUrqiVlUi4kHiiq9OLqCEBOzXZqtOTfO28x9Ib1uMbgScPiGB78vPhz8sEPBGZoeTuz5fBYfZtqjDuztPb0hZeh4xjqjKzxTa3503o3zMa2nlDiBvIHdKC49EmFLcLU66p8gsN6QB+88R9z8AXqHo7p5cO4cKrl5fy/8A+KYn7n4GoKii24Rb7Iag3ei6lMnRBGKgBTq1bqlJQw7r23+9LzXSQRtkogBLTp3TntQR82TYCSdw1RFPY9QCXZWj+N7WnwmUPTbdXlPZznUWgAb3uJIEDQHidDogBw2CIf0ojcZBBHEEKbFBonL3lIXw0NFwJvxJ1PUFA3RANibBCZlb0GsLpc5ogfSYXjwBQW1slsjmnjlplnffVBY16raOEpiJfWl1wOixpygx25oVNh8TADYs4wesIvbA6TBubTYB4E+8lBU6cXOg8zuAQV73QTG4lJiqxdA3AWE7+Pu8FLXIggCLnr8VBQs6eAJA4uAJaPGEA+MfGVv1Rf7R1+A7kE4I91KMxN3EWE6Em7nfkhCEEMJE9wTSECtK5NlcgvOTGLcxrXNJkW/2PUtJtDalWq1rXvzAaAiY6pKyHJ2sOb18VcU6+begMFYAJKuKGUzqdPBAuqgalRPqXkiLWncggrtKZlsFNWcCFC12iAnCUy17CBJzNMd4XqOIo5him5rMqUSQ1wawEgkh7hul2l9y80psJLe0a6ahek4jCGi2uwhrnGpRqWmczs13DeejPAT1INDyIEMrN4VfeAV5fy+H7zxP3PwNXqPIt4Ir6f2g0+wF5ry8H7yr9jPwNQU2HozAAutRsPZrnOANPdadDF4nihtg4DO6eET1E6L0TAYfmoBF4m5JAG4AdiDN43ZrTSc8AAh2Xu3nz8li656ZsfAr0bbLiAQ0CCST2715rtWs+lUkE9m5BW7U2iaZMFCt5QEiCBp1pnKqgMxe0RmuRwss66yD0LYpFVs75iFo6lZvPNB9luVvc235rzXkntMsqhs2JPiVunGTO/zQSYiicoMEAmJIgb0KaRNvcrdvOtpOqc054LCGkkdHib6DrVfs3bDTmYW3NyDcOA3NcNYhAG+hbTVRCgn47bNBryw1A10xlP0TEw47rKSi8OAIIIOhBkEdRQMruDozNmBAvEgaAoHGSeAA0aJAHZKsa1ONVXYhyCs3lDORdYQShyxAPKZUKKyBRFiAXKmvaUVzcpr6BQBkLkQaIXIBNk1obuVkMYBp5KgwvshG0XmLD3ILrDVcwNvFTYh4ymNDp1KPYezudk2AH8TR5K7/AGGCwkvblH+INPBBnDUsmOddX79hsaAc7IddpLwQR2pGbHo9EuqMg2EPN0FcytYE9S9NGKdiGYsh5pBooglmvMtBL5Lr9LM4cVjsNsyg4SKjbGNTqbQJIlXOJcKlHEUmAVSwUAGtu0FtYuJMbgDmtwQa70b4prhiAHTD2xwjLZYDl/XjamIH2PwNWl9FrwBiTM+sb7ish6Qj+8656qZ/8bUFnybx1PnW06hABcCJJFxovRdv7RbSAIzBzntYMgBJOgEkENHWvDWVw2rScR/eN8jK9nwdHnKJdWItLgTpGtwgpuUHKanSw4q5ekXmm5pIPTFs0ixGt153yg2g6Wl0OLgHgARAdMAibGxkLU8vq+H+SNY328zXBoj6Q1JGmqxeOxg+Ttc9vTIIa4RMCxzAb0Ae0NoCo3dPCbtj4KirOTHVIcY/UqNz0DqGILHZhqF6tsAmvzf8WvUvLMJg3POkNkSTYdcL1Xk1ynwtGllILagFibtPfu70HpG1HNp0QwGwaJHYN68a29iDzj6lGPUkPLiYbTEGWNGhcRPijcdyqrYgObTENJMvdpHUNXdyjxuHYzBVmicpY4knUki7j228EHnW1toOr1X1XauOm4NAgDwV7yFxr+cNK7mRm1PQi1uEz5LKAr0DkZsw0abnvEPfuOrWjQdup70F3tCvdBVHW1RD6MofEU4QDvuhajrqWo5QPQKCmOanJA1BE90KM1Cnu3qNxQI56RNqPA1K5BV4GrSDekyf+q9nkEfTr0DPqmR/FWqj4qsw2IYGwQJ45QSnc80mA09zAg0uyqWHMnLSaBwqVXCesk/BWQw+G/wzYxd8GDqJixjfG5YtxgeyQNJLRvQ78QzQyg3tSnhyBLqItOrnFogHpbu4cE5owo1qUw2JzZHOkCLhmp1sLLB/KqVhDkbLMucUnQDGt9JNu5BsqeJw4gB1KzSTaLRMOgGDuA1U1bbdFrXMbWLS5lxTll7EBzwRI1ke9YVtTol7aTw0EgusACAXHfrAJTGio5rn82/IzLnJiAKjg1s33khB6h6L8UQzEX3sPaqTlxUB2hVP+HS1/lhSejmrbEAfwe8ruUVIuxtR7AHHLTALvZaWtgyN5/JBWCkBlc8CBBE6W0Wx2ZyhD8OaVSoA5wy5iYDps2OtZXEYQOM1HFzuGg7gEN8hy2BgRpq3XSN6C82/yPYxgLHuPRuSb2uQBvGi87x+VpygkwbncbbgtL8lrmGis4UxMN1idzZNgqdmxWzUbmLnjTgJOkIKmjTLnBrbuJgLQ4TZrKYBcA5/X7I7ApMDRpscGsAa4Cz4knTMHcUFtTHmXaaoGYvE9Ix5IF2ItCGqVdZN+ChZmeQGgk7gP1ZB6Bsms17GED6Itw7BuQXLXa7W0+YYZL4zdTZ08lUtxhw+HylwNQnRpmJB39yzdR5cSSZJ1lB1N0EEagz4FerbBxwr0g8WJs7qdvC8oW85HgsoC8ZiTEDTcUGirCCTu0sgcTUsVJUeSNevcg8Y6yAM1JChe+6SbqN7kEzaiSpWURcmPQI+qonOTXuTc6Brly6EqCjaE8PcLg6Qkp+yUrD0T2hAZgKVTEVGUw4S4gDNpJsJVk/kZX5s1C5tgwxBNqtTmxftVRgK5Y9rhYtcD4OC9GOLHyUSRJGF4X+cSYQZLG8m20ajKb82YA5yDYlrahkDd7IspRQHyVzw76btxExRJt3lXnK3EBuJaZ3VdBxZWAWddiXfIw06F9R09fNhsIJ3UAMJ7QJc+sTE6Nof7qXDN/d+IcTMnDDrHTmJQLqzvk1MSYzYj/1NT8PiD+z6rZsalD/KHFBbcgMQQ6uOLWe9ymq4wgu4yfeVW8hz0q/2GfiKLx9P1j44k+N0DmYjrklStLt8eaHoPDesqTneKAl1SAqpwDHZ7XbBFiZCdisaNAqDH44yUB2FxYFMPOoLvMzCpMVii5xNtZUFXEOdqbcN3ao5QOc5Na8jQkdiQpsoHEpq5S4aiXuAHFAZsXBc48E+yLnr6lssNUDRrEKtwlAMYGhTB57UFiK4O9RYmoCInRAc4U2rVQc96Y5yhc9IHICMyifUOk2GiUFQuKBrimgJrnJMyCQuXKOVyCnBSzZMCUlBI02/XFbZ1QHDstPRwsf966xQqjLEAWNxqSTvWww216XyZtMObm+b6nperrSWRpA1QP5XunEt+8PKp+ao8/zdtt1X3BanlDjMAKtJxca5JqOfzb8opyx4Yw8SHFrp4WWRqPAoU73yVp6zIAtuQTvPqsP1jFE+DR8EmFf8wqfzaX4XJHVmZMNc2biMwtYu07lDhn/Mnj/Fp+TXILnkH/aVv5bfxozbp9bADRDWE66lu5VXIytlqVf5Y/EEbtZ8Yh3XSpnydKABzn3uBH6hJzj41F+3801xv5/knxeOCAd+FqG+ceB/NCVtnXlzp7BCuQhcSEFBiqQbooh7J6iPAz+SIxmqH3OHZ8UDVyRdKAjBUM7oV7hqYZoFnqFTK4FXja2+UFiypbelNRAsrJ7qqAk1Ao6tUIU1k01UDy9dnUJckzoJjVTH1FA590oQPldmXNuEmcaadaDguXc4NyRBVpCulNlA6U0lKkKBQ5JzhTSV0oH50oeVGE4INDySf61/XT/1BG7ZrfOR10mf6lVcmf7Ux9Q+8IvbLvXDrptH4kElNu89v5J1IWlLjDAA4wlpiwQOBUNcSpXFQVquiCnxdL3oKqFcYhshVldiAVckSoOlWeDrS3sVWVNhakFBcNenGohmuTpQSEpqYSm5kEhKSU3MmkoFShyZKQlBNmTXOUWdJmQSZkiZK5AEuXLkHLiuSFAi6VxSIFlLKauQX+w6eQipmb0mkRPSid/DRFYunnqtfYAADWdJKzEq42S32idIAHbqUBVernf3ot7lBkEzoo6lW6AhztEHmvCT5QZAUFV3SQTOQ9ZhuiC+wUdR9igp6jYKYp8Ub9w+KhQcuSrkB+DfIhEIjk/syjUaHPxApOkjKWyOozK0LOStJ3s46h94PHuBQZUphWpfyLfMMxGGd98j3hdU5B4rRvMvP8NVnxKDKykJV5X5IYxutBx7C13uKBq7DxDfao1B90oAF0qWphKg1Y4dohRZDwKBF0KT5K/h7k2pQcNQUEZKVR1XZbGQuQDApUiVAkpCUqaUHFJKVNQLKUJqUIHSr+i2GM3Wus+tJW/P4IFc6yGeVMdFC7VAyISYttwQlqJ2J0QMa6QkzJlJKgAxntnuUKlxftlRIOXLlyDipqE5TEajfDu5Qqekwc247w4DuOqDn1nACC4TO8j4qapjntyw+oLCZcT70JVNh2J+IPs/ZCCw/bNdhEVX98ok8psQ0wKs9ZBHlKp6xlw7Auxntu7UF6OV9czJafHcuPKd1s1Nhns/JZ1u/sKc76KC8/bdOb0QD1ABObtSg4Xpm/63FULvaP63JzdGdp96C5dVwpuWnvJK5Uh071yD/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9"/>
          <p:cNvPicPr/>
          <p:nvPr/>
        </p:nvPicPr>
        <p:blipFill>
          <a:blip r:embed="rId2">
            <a:extLst>
              <a:ext uri="{28A0092B-C50C-407E-A947-70E740481C1C}">
                <a14:useLocalDpi xmlns:a14="http://schemas.microsoft.com/office/drawing/2010/main" val="0"/>
              </a:ext>
            </a:extLst>
          </a:blip>
          <a:srcRect/>
          <a:stretch>
            <a:fillRect/>
          </a:stretch>
        </p:blipFill>
        <p:spPr bwMode="auto">
          <a:xfrm>
            <a:off x="6202991" y="1587851"/>
            <a:ext cx="2919554" cy="3268734"/>
          </a:xfrm>
          <a:prstGeom prst="rect">
            <a:avLst/>
          </a:prstGeom>
          <a:noFill/>
          <a:ln>
            <a:noFill/>
          </a:ln>
        </p:spPr>
      </p:pic>
      <p:pic>
        <p:nvPicPr>
          <p:cNvPr id="1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4557" y="5290041"/>
            <a:ext cx="4539443" cy="1595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564105" y="5445224"/>
            <a:ext cx="1558440" cy="338554"/>
          </a:xfrm>
          <a:prstGeom prst="rect">
            <a:avLst/>
          </a:prstGeom>
        </p:spPr>
        <p:txBody>
          <a:bodyPr wrap="none">
            <a:spAutoFit/>
          </a:bodyPr>
          <a:lstStyle/>
          <a:p>
            <a:r>
              <a:rPr lang="en-IE" sz="1600" i="1" dirty="0"/>
              <a:t>9α</a:t>
            </a:r>
            <a:r>
              <a:rPr lang="en-IE" sz="1600" i="1" baseline="30000" dirty="0"/>
              <a:t>2</a:t>
            </a:r>
            <a:r>
              <a:rPr lang="en-IE" sz="1600" i="1" dirty="0"/>
              <a:t> /4 + λc</a:t>
            </a:r>
            <a:r>
              <a:rPr lang="en-IE" sz="1600" i="1" baseline="30000" dirty="0"/>
              <a:t>2</a:t>
            </a:r>
            <a:r>
              <a:rPr lang="en-IE" sz="1600" i="1" dirty="0"/>
              <a:t> = 0 </a:t>
            </a:r>
            <a:endParaRPr lang="en-GB" sz="1600" dirty="0"/>
          </a:p>
        </p:txBody>
      </p:sp>
      <p:sp>
        <p:nvSpPr>
          <p:cNvPr id="4" name="Rectangle 3"/>
          <p:cNvSpPr/>
          <p:nvPr/>
        </p:nvSpPr>
        <p:spPr>
          <a:xfrm>
            <a:off x="7415434" y="5783778"/>
            <a:ext cx="1685077" cy="338554"/>
          </a:xfrm>
          <a:prstGeom prst="rect">
            <a:avLst/>
          </a:prstGeom>
        </p:spPr>
        <p:txBody>
          <a:bodyPr wrap="none">
            <a:spAutoFit/>
          </a:bodyPr>
          <a:lstStyle/>
          <a:p>
            <a:r>
              <a:rPr lang="en-IE" sz="1600" i="1" dirty="0"/>
              <a:t>3α</a:t>
            </a:r>
            <a:r>
              <a:rPr lang="en-IE" sz="1600" i="1" baseline="30000" dirty="0"/>
              <a:t>2</a:t>
            </a:r>
            <a:r>
              <a:rPr lang="en-IE" sz="1600" i="1" dirty="0"/>
              <a:t> /4 - λc</a:t>
            </a:r>
            <a:r>
              <a:rPr lang="en-IE" sz="1600" i="1" baseline="30000" dirty="0"/>
              <a:t>2</a:t>
            </a:r>
            <a:r>
              <a:rPr lang="en-IE" sz="1600" i="1" dirty="0"/>
              <a:t> = ĸρc</a:t>
            </a:r>
            <a:r>
              <a:rPr lang="en-IE" sz="1600" i="1" baseline="30000" dirty="0"/>
              <a:t>2</a:t>
            </a:r>
            <a:endParaRPr lang="en-GB" sz="1600" dirty="0"/>
          </a:p>
        </p:txBody>
      </p:sp>
      <mc:AlternateContent xmlns:mc="http://schemas.openxmlformats.org/markup-compatibility/2006" xmlns:a14="http://schemas.microsoft.com/office/drawing/2010/main">
        <mc:Choice Requires="a14">
          <p:sp>
            <p:nvSpPr>
              <p:cNvPr id="5" name="Rectangle 4"/>
              <p:cNvSpPr/>
              <p:nvPr/>
            </p:nvSpPr>
            <p:spPr>
              <a:xfrm>
                <a:off x="8073948" y="6087712"/>
                <a:ext cx="1026563" cy="484684"/>
              </a:xfrm>
              <a:prstGeom prst="rect">
                <a:avLst/>
              </a:prstGeom>
            </p:spPr>
            <p:txBody>
              <a:bodyPr wrap="none">
                <a:spAutoFit/>
              </a:bodyPr>
              <a:lstStyle/>
              <a:p>
                <a:r>
                  <a:rPr lang="en-IE" sz="1600" i="1" dirty="0"/>
                  <a:t>α</a:t>
                </a:r>
                <a:r>
                  <a:rPr lang="en-IE" sz="1600" i="1" baseline="30000" dirty="0"/>
                  <a:t>2</a:t>
                </a:r>
                <a:r>
                  <a:rPr lang="en-IE" sz="1600" i="1" dirty="0"/>
                  <a:t> =  </a:t>
                </a:r>
                <a14:m>
                  <m:oMath xmlns:m="http://schemas.openxmlformats.org/officeDocument/2006/math">
                    <m:f>
                      <m:fPr>
                        <m:ctrlPr>
                          <a:rPr lang="en-GB" sz="1600" i="1">
                            <a:latin typeface="Cambria Math"/>
                          </a:rPr>
                        </m:ctrlPr>
                      </m:fPr>
                      <m:num>
                        <m:r>
                          <a:rPr lang="en-IE" sz="1600" i="1">
                            <a:latin typeface="Cambria Math"/>
                          </a:rPr>
                          <m:t>ĸ</m:t>
                        </m:r>
                        <m:sSup>
                          <m:sSupPr>
                            <m:ctrlPr>
                              <a:rPr lang="en-GB" sz="1600" i="1">
                                <a:latin typeface="Cambria Math"/>
                              </a:rPr>
                            </m:ctrlPr>
                          </m:sSupPr>
                          <m:e>
                            <m:r>
                              <a:rPr lang="en-IE" sz="1600" i="1">
                                <a:latin typeface="Cambria Math"/>
                              </a:rPr>
                              <m:t>𝑐</m:t>
                            </m:r>
                          </m:e>
                          <m:sup>
                            <m:r>
                              <a:rPr lang="en-IE" sz="1600" i="1">
                                <a:latin typeface="Cambria Math"/>
                              </a:rPr>
                              <m:t>2</m:t>
                            </m:r>
                          </m:sup>
                        </m:sSup>
                      </m:num>
                      <m:den>
                        <m:r>
                          <a:rPr lang="en-IE" sz="1600" i="1">
                            <a:latin typeface="Cambria Math"/>
                          </a:rPr>
                          <m:t>3</m:t>
                        </m:r>
                      </m:den>
                    </m:f>
                    <m:r>
                      <a:rPr lang="en-IE" sz="1600" i="1">
                        <a:latin typeface="Cambria Math"/>
                      </a:rPr>
                      <m:t>𝜌</m:t>
                    </m:r>
                  </m:oMath>
                </a14:m>
                <a:endParaRPr lang="en-GB" sz="1600" dirty="0"/>
              </a:p>
            </p:txBody>
          </p:sp>
        </mc:Choice>
        <mc:Fallback xmlns="">
          <p:sp>
            <p:nvSpPr>
              <p:cNvPr id="5" name="Rectangle 4"/>
              <p:cNvSpPr>
                <a:spLocks noRot="1" noChangeAspect="1" noMove="1" noResize="1" noEditPoints="1" noAdjustHandles="1" noChangeArrowheads="1" noChangeShapeType="1" noTextEdit="1"/>
              </p:cNvSpPr>
              <p:nvPr/>
            </p:nvSpPr>
            <p:spPr>
              <a:xfrm>
                <a:off x="8073948" y="6087712"/>
                <a:ext cx="1026563" cy="484684"/>
              </a:xfrm>
              <a:prstGeom prst="rect">
                <a:avLst/>
              </a:prstGeom>
              <a:blipFill rotWithShape="1">
                <a:blip r:embed="rId4"/>
                <a:stretch>
                  <a:fillRect l="-2959" b="-5063"/>
                </a:stretch>
              </a:blipFill>
            </p:spPr>
            <p:txBody>
              <a:bodyPr/>
              <a:lstStyle/>
              <a:p>
                <a:r>
                  <a:rPr lang="en-GB">
                    <a:noFill/>
                  </a:rPr>
                  <a:t> </a:t>
                </a:r>
              </a:p>
            </p:txBody>
          </p:sp>
        </mc:Fallback>
      </mc:AlternateContent>
    </p:spTree>
    <p:extLst>
      <p:ext uri="{BB962C8B-B14F-4D97-AF65-F5344CB8AC3E}">
        <p14:creationId xmlns:p14="http://schemas.microsoft.com/office/powerpoint/2010/main" val="8077976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332656"/>
            <a:ext cx="7452320" cy="1143000"/>
          </a:xfrm>
        </p:spPr>
        <p:txBody>
          <a:bodyPr/>
          <a:lstStyle/>
          <a:p>
            <a:r>
              <a:rPr lang="en-GB" sz="3200" dirty="0" smtClean="0"/>
              <a:t>    Einstein’s steady-state model (Jan 31) </a:t>
            </a:r>
            <a:endParaRPr lang="en-GB" sz="3200" dirty="0"/>
          </a:p>
        </p:txBody>
      </p:sp>
      <p:sp>
        <p:nvSpPr>
          <p:cNvPr id="3" name="Content Placeholder 2"/>
          <p:cNvSpPr>
            <a:spLocks noGrp="1"/>
          </p:cNvSpPr>
          <p:nvPr>
            <p:ph idx="1"/>
          </p:nvPr>
        </p:nvSpPr>
        <p:spPr>
          <a:xfrm>
            <a:off x="179512" y="1700808"/>
            <a:ext cx="8352928" cy="4896544"/>
          </a:xfrm>
        </p:spPr>
        <p:txBody>
          <a:bodyPr/>
          <a:lstStyle/>
          <a:p>
            <a:pPr marL="0" indent="0">
              <a:buNone/>
            </a:pPr>
            <a:r>
              <a:rPr lang="en-GB" sz="1800" b="1" u="sng" dirty="0"/>
              <a:t>P</a:t>
            </a:r>
            <a:r>
              <a:rPr lang="en-GB" sz="1800" b="1" u="sng" dirty="0" smtClean="0"/>
              <a:t>roblem with evolving models</a:t>
            </a:r>
          </a:p>
          <a:p>
            <a:pPr marL="0" indent="0">
              <a:buNone/>
            </a:pPr>
            <a:r>
              <a:rPr lang="en-GB" sz="1800" i="1" dirty="0" smtClean="0"/>
              <a:t>“De </a:t>
            </a:r>
            <a:r>
              <a:rPr lang="en-GB" sz="1800" i="1" dirty="0"/>
              <a:t>Sitter and </a:t>
            </a:r>
            <a:r>
              <a:rPr lang="en-GB" sz="1800" i="1" dirty="0" err="1"/>
              <a:t>Tolman</a:t>
            </a:r>
            <a:r>
              <a:rPr lang="en-GB" sz="1800" i="1" dirty="0"/>
              <a:t> have already shown that there are solutions to equations (1) that can account for these </a:t>
            </a:r>
            <a:r>
              <a:rPr lang="en-GB" sz="1800" i="1" dirty="0" smtClean="0"/>
              <a:t>[</a:t>
            </a:r>
            <a:r>
              <a:rPr lang="en-GB" sz="1800" i="1" dirty="0" err="1" smtClean="0"/>
              <a:t>Hubbel’s</a:t>
            </a:r>
            <a:r>
              <a:rPr lang="en-GB" sz="1800" i="1" dirty="0" smtClean="0"/>
              <a:t>] observations</a:t>
            </a:r>
            <a:r>
              <a:rPr lang="en-GB" sz="1800" i="1" dirty="0"/>
              <a:t>. However the difficulty arose that the theory unvaryingly led to a beginning in time about </a:t>
            </a:r>
            <a:r>
              <a:rPr lang="en-IE" sz="1800" i="1" dirty="0"/>
              <a:t>10</a:t>
            </a:r>
            <a:r>
              <a:rPr lang="en-IE" sz="1800" i="1" baseline="30000" dirty="0"/>
              <a:t>10 </a:t>
            </a:r>
            <a:r>
              <a:rPr lang="en-IE" sz="1800" i="1" baseline="30000" dirty="0" smtClean="0"/>
              <a:t>–</a:t>
            </a:r>
            <a:r>
              <a:rPr lang="en-IE" sz="1800" i="1" dirty="0" smtClean="0"/>
              <a:t> 10</a:t>
            </a:r>
            <a:r>
              <a:rPr lang="en-IE" sz="1800" i="1" baseline="30000" dirty="0" smtClean="0"/>
              <a:t>11</a:t>
            </a:r>
            <a:r>
              <a:rPr lang="en-IE" sz="1800" i="1" dirty="0" smtClean="0"/>
              <a:t> </a:t>
            </a:r>
            <a:r>
              <a:rPr lang="en-GB" sz="1800" i="1" dirty="0" smtClean="0"/>
              <a:t>years </a:t>
            </a:r>
            <a:r>
              <a:rPr lang="en-GB" sz="1800" i="1" dirty="0"/>
              <a:t>ago, which for various reasons seemed unacceptable.”</a:t>
            </a:r>
            <a:r>
              <a:rPr lang="en-IE" sz="1800" i="1" dirty="0" smtClean="0"/>
              <a:t> </a:t>
            </a:r>
          </a:p>
          <a:p>
            <a:pPr marL="0" indent="0">
              <a:buNone/>
            </a:pPr>
            <a:endParaRPr lang="en-IE" sz="1800" b="1" u="sng" dirty="0" smtClean="0"/>
          </a:p>
          <a:p>
            <a:pPr marL="0" indent="0">
              <a:buNone/>
            </a:pPr>
            <a:r>
              <a:rPr lang="en-IE" sz="1800" b="1" u="sng" dirty="0" smtClean="0"/>
              <a:t>New </a:t>
            </a:r>
            <a:r>
              <a:rPr lang="en-IE" sz="1800" b="1" u="sng" dirty="0"/>
              <a:t>solution</a:t>
            </a:r>
          </a:p>
          <a:p>
            <a:pPr marL="0" indent="0">
              <a:buNone/>
            </a:pPr>
            <a:r>
              <a:rPr lang="en-IE" sz="1800" i="1" dirty="0" smtClean="0"/>
              <a:t>“In </a:t>
            </a:r>
            <a:r>
              <a:rPr lang="en-IE" sz="1800" i="1" dirty="0"/>
              <a:t>what follows, I wish to draw attention to a solution to equation (1) that can </a:t>
            </a:r>
            <a:r>
              <a:rPr lang="en-IE" sz="1800" i="1" dirty="0" smtClean="0"/>
              <a:t>	account </a:t>
            </a:r>
            <a:r>
              <a:rPr lang="en-IE" sz="1800" i="1" dirty="0"/>
              <a:t>for </a:t>
            </a:r>
            <a:r>
              <a:rPr lang="en-IE" sz="1800" i="1" dirty="0" err="1"/>
              <a:t>Hubbel’s</a:t>
            </a:r>
            <a:r>
              <a:rPr lang="en-IE" sz="1800" i="1" dirty="0"/>
              <a:t> </a:t>
            </a:r>
            <a:r>
              <a:rPr lang="en-IE" sz="1800" i="1" dirty="0" smtClean="0"/>
              <a:t>facts</a:t>
            </a:r>
            <a:r>
              <a:rPr lang="en-IE" sz="1800" i="1" dirty="0"/>
              <a:t>, and in which the density is constant over </a:t>
            </a:r>
            <a:r>
              <a:rPr lang="en-IE" sz="1800" i="1" dirty="0" smtClean="0"/>
              <a:t>time..</a:t>
            </a:r>
          </a:p>
          <a:p>
            <a:pPr marL="0" indent="0">
              <a:buNone/>
            </a:pPr>
            <a:r>
              <a:rPr lang="en-IE" sz="1800" i="1" dirty="0" smtClean="0"/>
              <a:t>If </a:t>
            </a:r>
            <a:r>
              <a:rPr lang="en-IE" sz="1800" i="1" dirty="0"/>
              <a:t>one considers a physically bounded volume, particles of matter will be </a:t>
            </a:r>
            <a:r>
              <a:rPr lang="en-IE" sz="1800" i="1" dirty="0" smtClean="0"/>
              <a:t> continually </a:t>
            </a:r>
            <a:r>
              <a:rPr lang="en-IE" sz="1800" i="1" dirty="0"/>
              <a:t>leaving it. For the density to remain constant, new particles of </a:t>
            </a:r>
            <a:r>
              <a:rPr lang="en-IE" sz="1800" i="1" dirty="0" smtClean="0"/>
              <a:t>matter </a:t>
            </a:r>
            <a:r>
              <a:rPr lang="en-IE" sz="1800" i="1" dirty="0"/>
              <a:t>must be continually formed within that volume from space </a:t>
            </a:r>
            <a:r>
              <a:rPr lang="en-IE" sz="1800" i="1" dirty="0" smtClean="0"/>
              <a:t>“</a:t>
            </a:r>
          </a:p>
          <a:p>
            <a:pPr marL="360363" indent="-360363">
              <a:buNone/>
            </a:pPr>
            <a:endParaRPr lang="en-IE" sz="1800" b="1" i="1" dirty="0"/>
          </a:p>
          <a:p>
            <a:pPr marL="360363" indent="-360363">
              <a:buNone/>
            </a:pPr>
            <a:r>
              <a:rPr lang="en-IE" sz="1800" b="1" u="sng" dirty="0" smtClean="0"/>
              <a:t>Mechanism</a:t>
            </a:r>
            <a:endParaRPr lang="en-IE" sz="1800" b="1" u="sng" dirty="0"/>
          </a:p>
          <a:p>
            <a:pPr marL="360363" indent="-360363">
              <a:buNone/>
            </a:pPr>
            <a:r>
              <a:rPr lang="en-IE" sz="1800" i="1" dirty="0" smtClean="0"/>
              <a:t>“</a:t>
            </a:r>
            <a:r>
              <a:rPr lang="en-IE" sz="1800" i="1" dirty="0"/>
              <a:t>The conservation law is preserved in that, by setting the λ-term, space itself is </a:t>
            </a:r>
            <a:r>
              <a:rPr lang="en-IE" sz="1800" i="1" dirty="0" smtClean="0"/>
              <a:t>not </a:t>
            </a:r>
          </a:p>
          <a:p>
            <a:pPr marL="360363" indent="-360363">
              <a:buNone/>
            </a:pPr>
            <a:r>
              <a:rPr lang="en-IE" sz="1800" i="1" dirty="0"/>
              <a:t> </a:t>
            </a:r>
            <a:r>
              <a:rPr lang="en-IE" sz="1800" i="1" dirty="0" smtClean="0"/>
              <a:t>empty </a:t>
            </a:r>
            <a:r>
              <a:rPr lang="en-IE" sz="1800" i="1" dirty="0"/>
              <a:t>of energy; its validity is well known to be guaranteed by equations (1).”</a:t>
            </a:r>
          </a:p>
          <a:p>
            <a:pPr marL="360363" indent="-360363">
              <a:buNone/>
              <a:tabLst>
                <a:tab pos="360363" algn="l"/>
              </a:tabLst>
            </a:pPr>
            <a:endParaRPr lang="en-GB" sz="1800" b="1" dirty="0"/>
          </a:p>
          <a:p>
            <a:pPr marL="0" indent="0">
              <a:buNone/>
            </a:pPr>
            <a:r>
              <a:rPr lang="en-IE" sz="1800" i="1" dirty="0"/>
              <a:t> </a:t>
            </a:r>
            <a:endParaRPr lang="en-GB" sz="1800" i="1" dirty="0"/>
          </a:p>
        </p:txBody>
      </p:sp>
    </p:spTree>
    <p:extLst>
      <p:ext uri="{BB962C8B-B14F-4D97-AF65-F5344CB8AC3E}">
        <p14:creationId xmlns:p14="http://schemas.microsoft.com/office/powerpoint/2010/main" val="13469880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descr="Large confetti"/>
          <p:cNvSpPr>
            <a:spLocks noGrp="1" noChangeArrowheads="1"/>
          </p:cNvSpPr>
          <p:nvPr>
            <p:ph type="title"/>
          </p:nvPr>
        </p:nvSpPr>
        <p:spPr>
          <a:xfrm>
            <a:off x="1979712" y="188640"/>
            <a:ext cx="4541896" cy="1143000"/>
          </a:xfrm>
        </p:spPr>
        <p:txBody>
          <a:bodyPr/>
          <a:lstStyle/>
          <a:p>
            <a:pPr eaLnBrk="1" hangingPunct="1"/>
            <a:r>
              <a:rPr lang="en-IE" sz="3200" dirty="0" smtClean="0"/>
              <a:t>An abandoned model</a:t>
            </a:r>
            <a:endParaRPr lang="en-GB" sz="3200" dirty="0" smtClean="0"/>
          </a:p>
        </p:txBody>
      </p:sp>
      <mc:AlternateContent xmlns:mc="http://schemas.openxmlformats.org/markup-compatibility/2006" xmlns:a14="http://schemas.microsoft.com/office/drawing/2010/main">
        <mc:Choice Requires="a14">
          <p:sp>
            <p:nvSpPr>
              <p:cNvPr id="20483" name="Rectangle 4"/>
              <p:cNvSpPr>
                <a:spLocks noGrp="1" noChangeArrowheads="1"/>
              </p:cNvSpPr>
              <p:nvPr>
                <p:ph idx="1"/>
              </p:nvPr>
            </p:nvSpPr>
            <p:spPr>
              <a:xfrm>
                <a:off x="0" y="1736014"/>
                <a:ext cx="4139952" cy="5121986"/>
              </a:xfrm>
            </p:spPr>
            <p:txBody>
              <a:bodyPr/>
              <a:lstStyle/>
              <a:p>
                <a:pPr eaLnBrk="1" hangingPunct="1"/>
                <a:r>
                  <a:rPr lang="en-US" sz="2000" b="1" dirty="0" smtClean="0"/>
                  <a:t>Correct geometry </a:t>
                </a:r>
              </a:p>
              <a:p>
                <a:pPr marL="0" indent="0" eaLnBrk="1" hangingPunct="1">
                  <a:buNone/>
                </a:pPr>
                <a:r>
                  <a:rPr lang="en-US" sz="2000" i="1" dirty="0" smtClean="0"/>
                  <a:t>     </a:t>
                </a:r>
                <a:r>
                  <a:rPr lang="en-US" sz="1800" i="1" dirty="0" smtClean="0"/>
                  <a:t>de Sitter metric</a:t>
                </a:r>
              </a:p>
              <a:p>
                <a:pPr marL="0" indent="0" eaLnBrk="1" hangingPunct="1">
                  <a:buNone/>
                </a:pPr>
                <a:endParaRPr lang="en-US" sz="2000" b="1" dirty="0"/>
              </a:p>
              <a:p>
                <a:pPr eaLnBrk="1" hangingPunct="1"/>
                <a:r>
                  <a:rPr lang="en-US" sz="2000" b="1" dirty="0" smtClean="0"/>
                  <a:t>Simultaneous equations</a:t>
                </a:r>
              </a:p>
              <a:p>
                <a:pPr marL="0" indent="0" eaLnBrk="1" hangingPunct="1">
                  <a:buNone/>
                </a:pPr>
                <a:r>
                  <a:rPr lang="en-US" sz="1800" b="1" i="1" dirty="0"/>
                  <a:t> </a:t>
                </a:r>
                <a:r>
                  <a:rPr lang="en-US" sz="1800" b="1" i="1" dirty="0" smtClean="0"/>
                  <a:t>      </a:t>
                </a:r>
                <a:r>
                  <a:rPr lang="en-US" sz="1800" i="1" dirty="0" smtClean="0"/>
                  <a:t>Eliminate  </a:t>
                </a:r>
                <a:r>
                  <a:rPr lang="en-IE" sz="1800" i="1" dirty="0" smtClean="0"/>
                  <a:t>λ </a:t>
                </a:r>
              </a:p>
              <a:p>
                <a:pPr marL="0" indent="0" eaLnBrk="1" hangingPunct="1">
                  <a:buNone/>
                </a:pPr>
                <a:r>
                  <a:rPr lang="en-IE" sz="1800" i="1" dirty="0"/>
                  <a:t> </a:t>
                </a:r>
                <a:r>
                  <a:rPr lang="en-IE" sz="1800" i="1" dirty="0" smtClean="0"/>
                  <a:t>     </a:t>
                </a:r>
                <a:r>
                  <a:rPr lang="en-GB" sz="1800" i="1" dirty="0" smtClean="0"/>
                  <a:t>Relation between  </a:t>
                </a:r>
                <a:r>
                  <a:rPr lang="en-IE" sz="1800" i="1" dirty="0"/>
                  <a:t>α</a:t>
                </a:r>
                <a:r>
                  <a:rPr lang="en-IE" sz="1800" i="1" baseline="30000" dirty="0"/>
                  <a:t>2</a:t>
                </a:r>
                <a14:m>
                  <m:oMath xmlns:m="http://schemas.openxmlformats.org/officeDocument/2006/math">
                    <m:r>
                      <a:rPr lang="en-GB" sz="1800" b="0" i="1" smtClean="0">
                        <a:latin typeface="Cambria Math"/>
                      </a:rPr>
                      <m:t> </m:t>
                    </m:r>
                    <m:r>
                      <a:rPr lang="en-GB" sz="1800" b="0" i="1" smtClean="0">
                        <a:latin typeface="Cambria Math"/>
                      </a:rPr>
                      <m:t>𝑎𝑛𝑑</m:t>
                    </m:r>
                    <m:r>
                      <a:rPr lang="en-GB" sz="1800" b="0" i="1" smtClean="0">
                        <a:latin typeface="Cambria Math"/>
                      </a:rPr>
                      <m:t> </m:t>
                    </m:r>
                    <m:r>
                      <a:rPr lang="en-IE" sz="1800" i="1">
                        <a:latin typeface="Cambria Math"/>
                      </a:rPr>
                      <m:t>𝜌</m:t>
                    </m:r>
                    <m:r>
                      <a:rPr lang="en-GB" sz="1800" b="0" i="0" smtClean="0">
                        <a:latin typeface="Cambria Math"/>
                      </a:rPr>
                      <m:t> </m:t>
                    </m:r>
                  </m:oMath>
                </a14:m>
                <a:endParaRPr lang="en-GB" sz="1800" i="1" dirty="0"/>
              </a:p>
              <a:p>
                <a:pPr marL="0" indent="0" eaLnBrk="1" hangingPunct="1">
                  <a:buNone/>
                </a:pPr>
                <a:r>
                  <a:rPr lang="en-GB" sz="1800" i="1" dirty="0" smtClean="0"/>
                  <a:t>       </a:t>
                </a:r>
                <a:endParaRPr lang="en-US" sz="1800" b="1" dirty="0" smtClean="0"/>
              </a:p>
              <a:p>
                <a:pPr eaLnBrk="1" hangingPunct="1"/>
                <a:r>
                  <a:rPr lang="en-US" sz="2000" b="1" dirty="0" smtClean="0"/>
                  <a:t>Einstein’s crossroads</a:t>
                </a:r>
                <a:endParaRPr lang="en-US" sz="2000" i="1" dirty="0" smtClean="0"/>
              </a:p>
              <a:p>
                <a:pPr marL="0" indent="0" eaLnBrk="1" hangingPunct="1">
                  <a:buNone/>
                </a:pPr>
                <a:r>
                  <a:rPr lang="en-US" sz="1800" i="1" dirty="0"/>
                  <a:t> </a:t>
                </a:r>
                <a:r>
                  <a:rPr lang="en-US" sz="1800" i="1" dirty="0" smtClean="0"/>
                  <a:t>     Null solution on revision</a:t>
                </a:r>
              </a:p>
              <a:p>
                <a:pPr marL="0" indent="0" eaLnBrk="1" hangingPunct="1">
                  <a:buNone/>
                </a:pPr>
                <a:r>
                  <a:rPr lang="en-US" sz="1800" i="1" dirty="0" smtClean="0"/>
                  <a:t>      </a:t>
                </a:r>
                <a:r>
                  <a:rPr lang="en-US" sz="1800" i="1" dirty="0" err="1" smtClean="0"/>
                  <a:t>Tolman</a:t>
                </a:r>
                <a:r>
                  <a:rPr lang="en-US" sz="1800" i="1" dirty="0" smtClean="0"/>
                  <a:t>? (</a:t>
                </a:r>
                <a:r>
                  <a:rPr lang="en-US" sz="1800" i="1" dirty="0" err="1" smtClean="0"/>
                  <a:t>Nussbaumer</a:t>
                </a:r>
                <a:r>
                  <a:rPr lang="en-US" sz="1800" i="1" dirty="0" smtClean="0"/>
                  <a:t> 2014)</a:t>
                </a:r>
              </a:p>
              <a:p>
                <a:pPr marL="0" indent="0" eaLnBrk="1" hangingPunct="1">
                  <a:buNone/>
                </a:pPr>
                <a:r>
                  <a:rPr lang="en-US" sz="1800" i="1" dirty="0" smtClean="0"/>
                  <a:t>      </a:t>
                </a:r>
                <a:r>
                  <a:rPr lang="en-IE" sz="1800" i="1" dirty="0" smtClean="0"/>
                  <a:t>Declined to amend GFE</a:t>
                </a:r>
                <a:endParaRPr lang="en-US" sz="1800" i="1" dirty="0" smtClean="0"/>
              </a:p>
              <a:p>
                <a:pPr marL="0" indent="0" eaLnBrk="1" hangingPunct="1">
                  <a:buNone/>
                </a:pPr>
                <a:endParaRPr lang="en-US" sz="1800" dirty="0" smtClean="0"/>
              </a:p>
              <a:p>
                <a:pPr eaLnBrk="1" hangingPunct="1"/>
                <a:r>
                  <a:rPr lang="en-US" sz="2000" b="1" dirty="0" smtClean="0"/>
                  <a:t>Evolving models</a:t>
                </a:r>
              </a:p>
              <a:p>
                <a:pPr marL="0" indent="0" eaLnBrk="1" hangingPunct="1">
                  <a:buNone/>
                </a:pPr>
                <a:r>
                  <a:rPr lang="en-US" sz="1800" i="1" dirty="0" smtClean="0"/>
                  <a:t>      Less contrived: set </a:t>
                </a:r>
                <a:r>
                  <a:rPr lang="en-IE" sz="1800" i="1" dirty="0"/>
                  <a:t>λ </a:t>
                </a:r>
                <a:r>
                  <a:rPr lang="en-US" sz="1800" i="1" dirty="0"/>
                  <a:t>= 0</a:t>
                </a:r>
                <a:endParaRPr lang="en-US" sz="1800" dirty="0"/>
              </a:p>
              <a:p>
                <a:pPr marL="0" indent="0" eaLnBrk="1" hangingPunct="1">
                  <a:buNone/>
                </a:pPr>
                <a:endParaRPr lang="en-US" sz="1800" i="1" dirty="0"/>
              </a:p>
              <a:p>
                <a:pPr marL="0" indent="0" eaLnBrk="1" hangingPunct="1">
                  <a:buNone/>
                </a:pPr>
                <a:endParaRPr lang="en-US" sz="1800" i="1" dirty="0" smtClean="0"/>
              </a:p>
            </p:txBody>
          </p:sp>
        </mc:Choice>
        <mc:Fallback xmlns="">
          <p:sp>
            <p:nvSpPr>
              <p:cNvPr id="20483" name="Rectangle 4"/>
              <p:cNvSpPr>
                <a:spLocks noGrp="1" noRot="1" noChangeAspect="1" noMove="1" noResize="1" noEditPoints="1" noAdjustHandles="1" noChangeArrowheads="1" noChangeShapeType="1" noTextEdit="1"/>
              </p:cNvSpPr>
              <p:nvPr>
                <p:ph idx="1"/>
              </p:nvPr>
            </p:nvSpPr>
            <p:spPr>
              <a:xfrm>
                <a:off x="0" y="1736014"/>
                <a:ext cx="4139952" cy="5121986"/>
              </a:xfrm>
              <a:blipFill rotWithShape="1">
                <a:blip r:embed="rId2"/>
                <a:stretch>
                  <a:fillRect t="-595"/>
                </a:stretch>
              </a:blipFill>
            </p:spPr>
            <p:txBody>
              <a:bodyPr/>
              <a:lstStyle/>
              <a:p>
                <a:r>
                  <a:rPr lang="en-GB">
                    <a:noFill/>
                  </a:rPr>
                  <a:t> </a:t>
                </a:r>
              </a:p>
            </p:txBody>
          </p:sp>
        </mc:Fallback>
      </mc:AlternateContent>
      <p:sp>
        <p:nvSpPr>
          <p:cNvPr id="20484" name="Rectangle 9"/>
          <p:cNvSpPr>
            <a:spLocks noChangeArrowheads="1"/>
          </p:cNvSpPr>
          <p:nvPr/>
        </p:nvSpPr>
        <p:spPr bwMode="auto">
          <a:xfrm>
            <a:off x="2128838" y="2157413"/>
            <a:ext cx="9144000" cy="0"/>
          </a:xfrm>
          <a:prstGeom prst="rect">
            <a:avLst/>
          </a:prstGeom>
          <a:noFill/>
          <a:ln w="9525">
            <a:noFill/>
            <a:miter lim="800000"/>
            <a:headEnd/>
            <a:tailEnd/>
          </a:ln>
        </p:spPr>
        <p:txBody>
          <a:bodyPr>
            <a:spAutoFit/>
          </a:bodyPr>
          <a:lstStyle/>
          <a:p>
            <a:endParaRPr lang="en-IE"/>
          </a:p>
        </p:txBody>
      </p:sp>
      <p:pic>
        <p:nvPicPr>
          <p:cNvPr id="1556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8818" y="3455308"/>
            <a:ext cx="5244783" cy="1843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04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9216" y="5791200"/>
            <a:ext cx="5244784"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7904" y="1600953"/>
            <a:ext cx="5244783" cy="1657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502293" y="3657407"/>
            <a:ext cx="1388522" cy="307777"/>
          </a:xfrm>
          <a:prstGeom prst="rect">
            <a:avLst/>
          </a:prstGeom>
        </p:spPr>
        <p:txBody>
          <a:bodyPr wrap="none">
            <a:spAutoFit/>
          </a:bodyPr>
          <a:lstStyle/>
          <a:p>
            <a:r>
              <a:rPr lang="en-IE" sz="1400" i="1" dirty="0"/>
              <a:t>9α</a:t>
            </a:r>
            <a:r>
              <a:rPr lang="en-IE" sz="1400" i="1" baseline="30000" dirty="0"/>
              <a:t>2</a:t>
            </a:r>
            <a:r>
              <a:rPr lang="en-IE" sz="1400" i="1" dirty="0"/>
              <a:t> /4 + λc</a:t>
            </a:r>
            <a:r>
              <a:rPr lang="en-IE" sz="1400" i="1" baseline="30000" dirty="0"/>
              <a:t>2</a:t>
            </a:r>
            <a:r>
              <a:rPr lang="en-IE" sz="1400" i="1" dirty="0"/>
              <a:t> = 0 </a:t>
            </a:r>
            <a:endParaRPr lang="en-GB" sz="1400" dirty="0"/>
          </a:p>
        </p:txBody>
      </p:sp>
      <p:sp>
        <p:nvSpPr>
          <p:cNvPr id="4" name="Rectangle 3"/>
          <p:cNvSpPr/>
          <p:nvPr/>
        </p:nvSpPr>
        <p:spPr>
          <a:xfrm>
            <a:off x="7256302" y="4009515"/>
            <a:ext cx="1685077" cy="338554"/>
          </a:xfrm>
          <a:prstGeom prst="rect">
            <a:avLst/>
          </a:prstGeom>
        </p:spPr>
        <p:txBody>
          <a:bodyPr wrap="none">
            <a:spAutoFit/>
          </a:bodyPr>
          <a:lstStyle/>
          <a:p>
            <a:r>
              <a:rPr lang="en-IE" sz="1600" i="1" dirty="0"/>
              <a:t>3α</a:t>
            </a:r>
            <a:r>
              <a:rPr lang="en-IE" sz="1600" i="1" baseline="30000" dirty="0"/>
              <a:t>2</a:t>
            </a:r>
            <a:r>
              <a:rPr lang="en-IE" sz="1600" i="1" dirty="0"/>
              <a:t> /4 - λc</a:t>
            </a:r>
            <a:r>
              <a:rPr lang="en-IE" sz="1600" i="1" baseline="30000" dirty="0"/>
              <a:t>2</a:t>
            </a:r>
            <a:r>
              <a:rPr lang="en-IE" sz="1600" i="1" dirty="0"/>
              <a:t> = </a:t>
            </a:r>
            <a:r>
              <a:rPr lang="en-IE" sz="1600" i="1" dirty="0" smtClean="0"/>
              <a:t>ĸρc</a:t>
            </a:r>
            <a:r>
              <a:rPr lang="en-IE" sz="1600" i="1" baseline="30000" dirty="0" smtClean="0"/>
              <a:t>2</a:t>
            </a:r>
            <a:endParaRPr lang="en-GB" sz="1600" dirty="0"/>
          </a:p>
        </p:txBody>
      </p:sp>
      <mc:AlternateContent xmlns:mc="http://schemas.openxmlformats.org/markup-compatibility/2006" xmlns:a14="http://schemas.microsoft.com/office/drawing/2010/main">
        <mc:Choice Requires="a14">
          <p:sp>
            <p:nvSpPr>
              <p:cNvPr id="5" name="Rectangle 4"/>
              <p:cNvSpPr/>
              <p:nvPr/>
            </p:nvSpPr>
            <p:spPr>
              <a:xfrm>
                <a:off x="7856963" y="4336998"/>
                <a:ext cx="1026563" cy="484684"/>
              </a:xfrm>
              <a:prstGeom prst="rect">
                <a:avLst/>
              </a:prstGeom>
            </p:spPr>
            <p:txBody>
              <a:bodyPr wrap="none">
                <a:spAutoFit/>
              </a:bodyPr>
              <a:lstStyle/>
              <a:p>
                <a:r>
                  <a:rPr lang="en-IE" sz="1600" i="1" dirty="0"/>
                  <a:t>α</a:t>
                </a:r>
                <a:r>
                  <a:rPr lang="en-IE" sz="1600" i="1" baseline="30000" dirty="0"/>
                  <a:t>2</a:t>
                </a:r>
                <a:r>
                  <a:rPr lang="en-IE" sz="1600" i="1" dirty="0"/>
                  <a:t> =  </a:t>
                </a:r>
                <a14:m>
                  <m:oMath xmlns:m="http://schemas.openxmlformats.org/officeDocument/2006/math">
                    <m:f>
                      <m:fPr>
                        <m:ctrlPr>
                          <a:rPr lang="en-GB" sz="1600" i="1">
                            <a:latin typeface="Cambria Math"/>
                          </a:rPr>
                        </m:ctrlPr>
                      </m:fPr>
                      <m:num>
                        <m:r>
                          <a:rPr lang="en-IE" sz="1600" i="1">
                            <a:latin typeface="Cambria Math"/>
                          </a:rPr>
                          <m:t>ĸ</m:t>
                        </m:r>
                        <m:sSup>
                          <m:sSupPr>
                            <m:ctrlPr>
                              <a:rPr lang="en-GB" sz="1600" i="1">
                                <a:latin typeface="Cambria Math"/>
                              </a:rPr>
                            </m:ctrlPr>
                          </m:sSupPr>
                          <m:e>
                            <m:r>
                              <a:rPr lang="en-IE" sz="1600" i="1">
                                <a:latin typeface="Cambria Math"/>
                              </a:rPr>
                              <m:t>𝑐</m:t>
                            </m:r>
                          </m:e>
                          <m:sup>
                            <m:r>
                              <a:rPr lang="en-IE" sz="1600" i="1">
                                <a:latin typeface="Cambria Math"/>
                              </a:rPr>
                              <m:t>2</m:t>
                            </m:r>
                          </m:sup>
                        </m:sSup>
                      </m:num>
                      <m:den>
                        <m:r>
                          <a:rPr lang="en-IE" sz="1600" i="1">
                            <a:latin typeface="Cambria Math"/>
                          </a:rPr>
                          <m:t>3</m:t>
                        </m:r>
                      </m:den>
                    </m:f>
                    <m:r>
                      <a:rPr lang="en-IE" sz="1600" i="1">
                        <a:latin typeface="Cambria Math"/>
                      </a:rPr>
                      <m:t>𝜌</m:t>
                    </m:r>
                  </m:oMath>
                </a14:m>
                <a:endParaRPr lang="en-GB" sz="1600" dirty="0"/>
              </a:p>
            </p:txBody>
          </p:sp>
        </mc:Choice>
        <mc:Fallback xmlns="">
          <p:sp>
            <p:nvSpPr>
              <p:cNvPr id="5" name="Rectangle 4"/>
              <p:cNvSpPr>
                <a:spLocks noRot="1" noChangeAspect="1" noMove="1" noResize="1" noEditPoints="1" noAdjustHandles="1" noChangeArrowheads="1" noChangeShapeType="1" noTextEdit="1"/>
              </p:cNvSpPr>
              <p:nvPr/>
            </p:nvSpPr>
            <p:spPr>
              <a:xfrm>
                <a:off x="7856963" y="4336998"/>
                <a:ext cx="1026563" cy="484684"/>
              </a:xfrm>
              <a:prstGeom prst="rect">
                <a:avLst/>
              </a:prstGeom>
              <a:blipFill rotWithShape="1">
                <a:blip r:embed="rId6"/>
                <a:stretch>
                  <a:fillRect l="-3571" b="-3750"/>
                </a:stretch>
              </a:blipFill>
            </p:spPr>
            <p:txBody>
              <a:bodyPr/>
              <a:lstStyle/>
              <a:p>
                <a:r>
                  <a:rPr lang="en-GB">
                    <a:noFill/>
                  </a:rPr>
                  <a:t> </a:t>
                </a:r>
              </a:p>
            </p:txBody>
          </p:sp>
        </mc:Fallback>
      </mc:AlternateContent>
    </p:spTree>
    <p:extLst>
      <p:ext uri="{BB962C8B-B14F-4D97-AF65-F5344CB8AC3E}">
        <p14:creationId xmlns:p14="http://schemas.microsoft.com/office/powerpoint/2010/main" val="36950648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Picture 2" descr="C:\Users\coraifeartaigh\Desktop\Docs 12-14\scans\Screenshot 2014-03-10 12.42.2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3645024"/>
            <a:ext cx="4732784" cy="3212976"/>
          </a:xfrm>
          <a:prstGeom prst="rect">
            <a:avLst/>
          </a:prstGeom>
          <a:noFill/>
          <a:extLst>
            <a:ext uri="{909E8E84-426E-40DD-AFC4-6F175D3DCCD1}">
              <a14:hiddenFill xmlns:a14="http://schemas.microsoft.com/office/drawing/2010/main">
                <a:solidFill>
                  <a:srgbClr val="FFFFFF"/>
                </a:solidFill>
              </a14:hiddenFill>
            </a:ext>
          </a:extLst>
        </p:spPr>
      </p:pic>
      <p:pic>
        <p:nvPicPr>
          <p:cNvPr id="198659" name="Picture 3" descr="C:\Users\coraifeartaigh\Desktop\Docs 12-14\scans\Screenshot 2014-03-10 20.30.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860808"/>
            <a:ext cx="3938116" cy="2853596"/>
          </a:xfrm>
          <a:prstGeom prst="rect">
            <a:avLst/>
          </a:prstGeom>
          <a:noFill/>
          <a:extLst>
            <a:ext uri="{909E8E84-426E-40DD-AFC4-6F175D3DCCD1}">
              <a14:hiddenFill xmlns:a14="http://schemas.microsoft.com/office/drawing/2010/main">
                <a:solidFill>
                  <a:srgbClr val="FFFFFF"/>
                </a:solidFill>
              </a14:hiddenFill>
            </a:ext>
          </a:extLst>
        </p:spPr>
      </p:pic>
      <p:pic>
        <p:nvPicPr>
          <p:cNvPr id="19866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570"/>
            <a:ext cx="5806518" cy="3486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173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38" y="3789040"/>
            <a:ext cx="3773439" cy="2453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11960" y="-27952"/>
            <a:ext cx="4876800" cy="3837432"/>
          </a:xfrm>
          <a:prstGeom prst="rect">
            <a:avLst/>
          </a:prstGeom>
        </p:spPr>
      </p:pic>
    </p:spTree>
    <p:extLst>
      <p:ext uri="{BB962C8B-B14F-4D97-AF65-F5344CB8AC3E}">
        <p14:creationId xmlns:p14="http://schemas.microsoft.com/office/powerpoint/2010/main" val="11071626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332656"/>
            <a:ext cx="7920880" cy="1143000"/>
          </a:xfrm>
        </p:spPr>
        <p:txBody>
          <a:bodyPr/>
          <a:lstStyle/>
          <a:p>
            <a:r>
              <a:rPr lang="en-GB" sz="3200" dirty="0" smtClean="0"/>
              <a:t>  A useful find </a:t>
            </a:r>
            <a:endParaRPr lang="en-GB" sz="3200" dirty="0"/>
          </a:p>
        </p:txBody>
      </p:sp>
      <p:sp>
        <p:nvSpPr>
          <p:cNvPr id="3" name="Content Placeholder 2"/>
          <p:cNvSpPr>
            <a:spLocks noGrp="1"/>
          </p:cNvSpPr>
          <p:nvPr>
            <p:ph idx="1"/>
          </p:nvPr>
        </p:nvSpPr>
        <p:spPr>
          <a:xfrm>
            <a:off x="35496" y="1669886"/>
            <a:ext cx="8712014" cy="4927466"/>
          </a:xfrm>
        </p:spPr>
        <p:txBody>
          <a:bodyPr/>
          <a:lstStyle/>
          <a:p>
            <a:r>
              <a:rPr lang="en-IE" sz="2000" b="1" dirty="0" smtClean="0"/>
              <a:t>New perspective on steady-state  theory (1950s)</a:t>
            </a:r>
          </a:p>
          <a:p>
            <a:pPr marL="360363" indent="-360363">
              <a:buNone/>
            </a:pPr>
            <a:r>
              <a:rPr lang="en-IE" sz="1800" i="1" dirty="0" smtClean="0"/>
              <a:t>	</a:t>
            </a:r>
            <a:r>
              <a:rPr lang="en-IE" sz="1800" i="1" dirty="0"/>
              <a:t> Logical </a:t>
            </a:r>
            <a:r>
              <a:rPr lang="en-IE" sz="1800" i="1" dirty="0" smtClean="0"/>
              <a:t>idea: not a crank theory</a:t>
            </a:r>
          </a:p>
          <a:p>
            <a:pPr marL="360363" indent="-360363">
              <a:buNone/>
            </a:pPr>
            <a:r>
              <a:rPr lang="en-GB" sz="1800" b="1" i="1" dirty="0"/>
              <a:t> </a:t>
            </a:r>
            <a:r>
              <a:rPr lang="en-GB" sz="1800" b="1" i="1" dirty="0" smtClean="0"/>
              <a:t>     </a:t>
            </a:r>
            <a:r>
              <a:rPr lang="en-GB" sz="1800" i="1" dirty="0" err="1" smtClean="0"/>
              <a:t>Tolman</a:t>
            </a:r>
            <a:r>
              <a:rPr lang="en-GB" sz="1800" i="1" dirty="0"/>
              <a:t>, </a:t>
            </a:r>
            <a:r>
              <a:rPr lang="en-GB" sz="1800" i="1" dirty="0" err="1"/>
              <a:t>Schroedinger</a:t>
            </a:r>
            <a:r>
              <a:rPr lang="en-GB" sz="1800" i="1" dirty="0"/>
              <a:t>, Mimura : considered steady-state universe</a:t>
            </a:r>
            <a:endParaRPr lang="en-IE" sz="1800" i="1" dirty="0" smtClean="0"/>
          </a:p>
          <a:p>
            <a:pPr marL="360363" indent="-360363">
              <a:buNone/>
            </a:pPr>
            <a:r>
              <a:rPr lang="en-IE" sz="1800" i="1" dirty="0" smtClean="0"/>
              <a:t>      </a:t>
            </a:r>
            <a:endParaRPr lang="en-IE" sz="2000" b="1" dirty="0" smtClean="0"/>
          </a:p>
          <a:p>
            <a:r>
              <a:rPr lang="en-IE" sz="2000" b="1" dirty="0"/>
              <a:t>Insight into scientific progress </a:t>
            </a:r>
            <a:endParaRPr lang="en-GB" sz="1800" i="1" dirty="0"/>
          </a:p>
          <a:p>
            <a:pPr marL="0" indent="0" eaLnBrk="1" hangingPunct="1">
              <a:buNone/>
            </a:pPr>
            <a:r>
              <a:rPr lang="en-IE" sz="1800" i="1" dirty="0" smtClean="0"/>
              <a:t>      Un</a:t>
            </a:r>
            <a:r>
              <a:rPr lang="en-US" sz="1800" i="1" dirty="0" err="1" smtClean="0"/>
              <a:t>uccessful</a:t>
            </a:r>
            <a:r>
              <a:rPr lang="en-US" sz="1800" i="1" dirty="0" smtClean="0"/>
              <a:t> </a:t>
            </a:r>
            <a:r>
              <a:rPr lang="en-US" sz="1800" i="1" dirty="0"/>
              <a:t>theories important in </a:t>
            </a:r>
            <a:r>
              <a:rPr lang="en-GB" sz="1800" i="1" dirty="0"/>
              <a:t>the development of </a:t>
            </a:r>
            <a:r>
              <a:rPr lang="en-GB" sz="1800" i="1" dirty="0" smtClean="0"/>
              <a:t>science</a:t>
            </a:r>
            <a:endParaRPr lang="en-IE" sz="1800" dirty="0"/>
          </a:p>
          <a:p>
            <a:endParaRPr lang="en-GB" sz="2000" b="1" dirty="0" smtClean="0"/>
          </a:p>
          <a:p>
            <a:r>
              <a:rPr lang="en-GB" sz="2000" b="1" dirty="0" smtClean="0"/>
              <a:t>Links </a:t>
            </a:r>
            <a:r>
              <a:rPr lang="en-GB" sz="2000" b="1" dirty="0"/>
              <a:t>with modern cosmology</a:t>
            </a:r>
          </a:p>
          <a:p>
            <a:pPr marL="0" indent="0">
              <a:buNone/>
            </a:pPr>
            <a:r>
              <a:rPr lang="en-GB" sz="1800" i="1" dirty="0" smtClean="0"/>
              <a:t>       Creation </a:t>
            </a:r>
            <a:r>
              <a:rPr lang="en-GB" sz="1800" i="1" dirty="0"/>
              <a:t>energy and λ: dark energy</a:t>
            </a:r>
          </a:p>
          <a:p>
            <a:pPr marL="0" indent="0">
              <a:buNone/>
            </a:pPr>
            <a:r>
              <a:rPr lang="en-GB" sz="1800" i="1" dirty="0" smtClean="0"/>
              <a:t>       </a:t>
            </a:r>
            <a:r>
              <a:rPr lang="en-GB" sz="1800" i="1" dirty="0"/>
              <a:t>de Sitter </a:t>
            </a:r>
            <a:r>
              <a:rPr lang="en-GB" sz="1800" i="1" dirty="0" smtClean="0"/>
              <a:t>metric: cosmic inflation</a:t>
            </a:r>
            <a:endParaRPr lang="en-GB" sz="1800" i="1" dirty="0"/>
          </a:p>
          <a:p>
            <a:pPr marL="0" indent="0">
              <a:buNone/>
            </a:pPr>
            <a:endParaRPr lang="en-IE" sz="2000" b="1" dirty="0" smtClean="0"/>
          </a:p>
          <a:p>
            <a:r>
              <a:rPr lang="en-IE" sz="2000" b="1" u="sng" dirty="0" smtClean="0"/>
              <a:t>Insight into Einstein’s cosmology</a:t>
            </a:r>
          </a:p>
          <a:p>
            <a:pPr marL="0" indent="0">
              <a:buNone/>
            </a:pPr>
            <a:r>
              <a:rPr lang="en-IE" sz="1800" i="1" dirty="0" smtClean="0"/>
              <a:t>       Turns to evolving models </a:t>
            </a:r>
            <a:r>
              <a:rPr lang="en-IE" sz="1800" i="1" dirty="0"/>
              <a:t>rather than </a:t>
            </a:r>
            <a:r>
              <a:rPr lang="en-IE" sz="1800" i="1" dirty="0" smtClean="0"/>
              <a:t>introduce </a:t>
            </a:r>
            <a:r>
              <a:rPr lang="en-IE" sz="1800" i="1" dirty="0"/>
              <a:t>new term to GFE</a:t>
            </a:r>
          </a:p>
          <a:p>
            <a:pPr marL="0" indent="0">
              <a:buNone/>
            </a:pPr>
            <a:r>
              <a:rPr lang="en-IE" sz="1800" i="1" dirty="0" smtClean="0"/>
              <a:t>       Pragmatic approach: </a:t>
            </a:r>
            <a:r>
              <a:rPr lang="en-IE" sz="2000" i="1" dirty="0" smtClean="0"/>
              <a:t>F-E </a:t>
            </a:r>
            <a:r>
              <a:rPr lang="en-IE" sz="2000" i="1" dirty="0"/>
              <a:t>model</a:t>
            </a:r>
            <a:endParaRPr lang="en-IE" sz="2000" dirty="0" smtClean="0"/>
          </a:p>
          <a:p>
            <a:endParaRPr lang="en-IE" sz="2000" b="1" dirty="0" smtClean="0"/>
          </a:p>
          <a:p>
            <a:pPr marL="0" indent="0" eaLnBrk="1" hangingPunct="1">
              <a:buNone/>
            </a:pPr>
            <a:endParaRPr lang="en-IE" sz="1800" i="1" u="sng" dirty="0" smtClean="0"/>
          </a:p>
          <a:p>
            <a:pPr marL="0" indent="0">
              <a:buNone/>
            </a:pPr>
            <a:r>
              <a:rPr lang="en-IE" sz="1800" i="1" dirty="0"/>
              <a:t>	</a:t>
            </a:r>
          </a:p>
          <a:p>
            <a:pPr marL="0" indent="0">
              <a:buNone/>
            </a:pPr>
            <a:endParaRPr lang="en-IE" sz="1800" i="1" dirty="0" smtClean="0"/>
          </a:p>
          <a:p>
            <a:endParaRPr lang="en-GB" sz="1800" i="1" dirty="0"/>
          </a:p>
          <a:p>
            <a:endParaRPr lang="en-GB" dirty="0"/>
          </a:p>
        </p:txBody>
      </p:sp>
      <p:pic>
        <p:nvPicPr>
          <p:cNvPr id="210946" name="Picture 2" descr="http://ecx.images-amazon.com/images/I/51HluMvNaFL._SX332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2731696"/>
            <a:ext cx="2313491"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6436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333811" y="620688"/>
            <a:ext cx="6553200" cy="710952"/>
          </a:xfrm>
        </p:spPr>
        <p:txBody>
          <a:bodyPr/>
          <a:lstStyle/>
          <a:p>
            <a:pPr eaLnBrk="1" hangingPunct="1"/>
            <a:r>
              <a:rPr lang="en-IE" sz="3600" dirty="0" smtClean="0"/>
              <a:t>   3.  </a:t>
            </a:r>
            <a:r>
              <a:rPr lang="en-IE" sz="3200" dirty="0" smtClean="0"/>
              <a:t>Einstein-de Sitter model (1932)</a:t>
            </a:r>
            <a:endParaRPr lang="en-GB" sz="3200" dirty="0" smtClean="0"/>
          </a:p>
        </p:txBody>
      </p:sp>
      <p:sp>
        <p:nvSpPr>
          <p:cNvPr id="25603" name="Rectangle 5"/>
          <p:cNvSpPr>
            <a:spLocks noGrp="1" noChangeArrowheads="1"/>
          </p:cNvSpPr>
          <p:nvPr>
            <p:ph idx="1"/>
          </p:nvPr>
        </p:nvSpPr>
        <p:spPr>
          <a:xfrm>
            <a:off x="0" y="1377204"/>
            <a:ext cx="6804248" cy="5480795"/>
          </a:xfrm>
        </p:spPr>
        <p:txBody>
          <a:bodyPr/>
          <a:lstStyle/>
          <a:p>
            <a:pPr marL="0" indent="0" eaLnBrk="1" hangingPunct="1">
              <a:buNone/>
            </a:pPr>
            <a:endParaRPr lang="en-US" sz="2400" dirty="0" smtClean="0"/>
          </a:p>
          <a:p>
            <a:pPr eaLnBrk="1" hangingPunct="1"/>
            <a:r>
              <a:rPr lang="en-US" sz="2000" b="1" dirty="0"/>
              <a:t>Curvature not a given in dynamic </a:t>
            </a:r>
            <a:r>
              <a:rPr lang="en-US" sz="2000" b="1" dirty="0" smtClean="0"/>
              <a:t>models (</a:t>
            </a:r>
            <a:r>
              <a:rPr lang="en-US" sz="2000" b="1" dirty="0" err="1"/>
              <a:t>H</a:t>
            </a:r>
            <a:r>
              <a:rPr lang="en-US" sz="2000" b="1" dirty="0" err="1" smtClean="0"/>
              <a:t>eckmann</a:t>
            </a:r>
            <a:r>
              <a:rPr lang="en-US" sz="2000" b="1" dirty="0" smtClean="0"/>
              <a:t>)</a:t>
            </a:r>
            <a:endParaRPr lang="en-US" sz="1800" i="1" dirty="0"/>
          </a:p>
          <a:p>
            <a:pPr marL="0" indent="0" eaLnBrk="1" hangingPunct="1">
              <a:buNone/>
            </a:pPr>
            <a:r>
              <a:rPr lang="en-US" sz="1800" i="1" dirty="0" smtClean="0"/>
              <a:t>       Not observed empirically</a:t>
            </a:r>
          </a:p>
          <a:p>
            <a:pPr marL="0" indent="0" eaLnBrk="1" hangingPunct="1">
              <a:buNone/>
            </a:pPr>
            <a:r>
              <a:rPr lang="en-US" sz="1800" i="1" dirty="0" smtClean="0"/>
              <a:t>       Remove </a:t>
            </a:r>
            <a:r>
              <a:rPr lang="en-US" sz="1800" i="1" dirty="0"/>
              <a:t>spatial </a:t>
            </a:r>
            <a:r>
              <a:rPr lang="en-US" sz="1800" i="1" dirty="0" smtClean="0"/>
              <a:t>curvature (</a:t>
            </a:r>
            <a:r>
              <a:rPr lang="en-US" sz="1800" i="1" dirty="0"/>
              <a:t>Occam’s </a:t>
            </a:r>
            <a:r>
              <a:rPr lang="en-US" sz="1800" i="1" dirty="0" smtClean="0"/>
              <a:t>razor)</a:t>
            </a:r>
          </a:p>
          <a:p>
            <a:pPr marL="0" indent="0" eaLnBrk="1" hangingPunct="1">
              <a:buNone/>
            </a:pPr>
            <a:endParaRPr lang="en-US" sz="2000" i="1" dirty="0" smtClean="0"/>
          </a:p>
          <a:p>
            <a:pPr marL="0" indent="0" eaLnBrk="1" hangingPunct="1">
              <a:buNone/>
            </a:pPr>
            <a:endParaRPr lang="en-US" sz="2000" i="1" dirty="0"/>
          </a:p>
          <a:p>
            <a:pPr eaLnBrk="1" hangingPunct="1"/>
            <a:r>
              <a:rPr lang="en-US" sz="2000" b="1" dirty="0" smtClean="0"/>
              <a:t>Simplest Friedman model</a:t>
            </a:r>
          </a:p>
          <a:p>
            <a:pPr marL="0" indent="0" eaLnBrk="1" hangingPunct="1">
              <a:buNone/>
            </a:pPr>
            <a:r>
              <a:rPr lang="en-US" sz="1800" b="1" dirty="0"/>
              <a:t> </a:t>
            </a:r>
            <a:r>
              <a:rPr lang="en-US" sz="1800" b="1" dirty="0" smtClean="0"/>
              <a:t>     </a:t>
            </a:r>
            <a:r>
              <a:rPr lang="en-US" sz="1800" i="1" dirty="0" smtClean="0"/>
              <a:t>Time-varying </a:t>
            </a:r>
            <a:r>
              <a:rPr lang="en-US" sz="1800" i="1" dirty="0"/>
              <a:t>universe </a:t>
            </a:r>
            <a:r>
              <a:rPr lang="en-US" sz="1800" i="1" dirty="0" smtClean="0"/>
              <a:t>with </a:t>
            </a:r>
            <a:r>
              <a:rPr lang="en-IE" sz="1800" i="1" dirty="0" smtClean="0"/>
              <a:t>λ </a:t>
            </a:r>
            <a:r>
              <a:rPr lang="en-US" sz="1800" i="1" dirty="0"/>
              <a:t>= 0, k </a:t>
            </a:r>
            <a:r>
              <a:rPr lang="en-US" sz="1800" i="1" dirty="0" smtClean="0"/>
              <a:t>= 0, p =0</a:t>
            </a:r>
            <a:endParaRPr lang="en-US" sz="1800" dirty="0" smtClean="0"/>
          </a:p>
          <a:p>
            <a:pPr marL="0" indent="0" eaLnBrk="1" hangingPunct="1">
              <a:buNone/>
            </a:pPr>
            <a:r>
              <a:rPr lang="en-US" sz="1800" i="1" dirty="0" smtClean="0"/>
              <a:t>      Estimate of density : </a:t>
            </a:r>
            <a:r>
              <a:rPr lang="en-IE" sz="1800" i="1" dirty="0" smtClean="0"/>
              <a:t>ρ =10</a:t>
            </a:r>
            <a:r>
              <a:rPr lang="en-IE" sz="1800" i="1" baseline="30000" dirty="0" smtClean="0"/>
              <a:t>-28</a:t>
            </a:r>
            <a:r>
              <a:rPr lang="en-IE" sz="1800" i="1" dirty="0" smtClean="0"/>
              <a:t> g/cm</a:t>
            </a:r>
            <a:r>
              <a:rPr lang="en-IE" sz="1800" i="1" baseline="30000" dirty="0" smtClean="0"/>
              <a:t>3</a:t>
            </a:r>
            <a:r>
              <a:rPr lang="en-IE" sz="1800" i="1" dirty="0" smtClean="0"/>
              <a:t> </a:t>
            </a:r>
          </a:p>
          <a:p>
            <a:pPr marL="0" indent="0" eaLnBrk="1" hangingPunct="1">
              <a:buNone/>
            </a:pPr>
            <a:r>
              <a:rPr lang="en-US" sz="1800" i="1" dirty="0" smtClean="0"/>
              <a:t>      Important </a:t>
            </a:r>
            <a:r>
              <a:rPr lang="en-US" sz="1800" i="1" dirty="0"/>
              <a:t>hypothetical cosmos: critical </a:t>
            </a:r>
            <a:r>
              <a:rPr lang="en-US" sz="1800" i="1" dirty="0" smtClean="0"/>
              <a:t>case</a:t>
            </a:r>
            <a:endParaRPr lang="en-US" sz="1800" dirty="0"/>
          </a:p>
          <a:p>
            <a:pPr marL="0" indent="0" eaLnBrk="1" hangingPunct="1">
              <a:buNone/>
            </a:pPr>
            <a:endParaRPr lang="en-US" sz="2000" b="1" u="sng" dirty="0" smtClean="0"/>
          </a:p>
          <a:p>
            <a:pPr eaLnBrk="1" hangingPunct="1"/>
            <a:r>
              <a:rPr lang="en-US" sz="2000" b="1" u="sng" dirty="0" smtClean="0"/>
              <a:t>Becomes standard model</a:t>
            </a:r>
            <a:r>
              <a:rPr lang="en-US" sz="2400" b="1" u="sng" dirty="0" smtClean="0"/>
              <a:t> </a:t>
            </a:r>
          </a:p>
          <a:p>
            <a:pPr marL="0" indent="0" eaLnBrk="1" hangingPunct="1">
              <a:buNone/>
            </a:pPr>
            <a:r>
              <a:rPr lang="en-US" sz="1800" b="1" i="1" dirty="0" smtClean="0"/>
              <a:t>      </a:t>
            </a:r>
            <a:r>
              <a:rPr lang="en-US" sz="1800" i="1" dirty="0" smtClean="0"/>
              <a:t>Despite high density of matter, age problem </a:t>
            </a:r>
          </a:p>
          <a:p>
            <a:pPr marL="0" indent="0" eaLnBrk="1" hangingPunct="1">
              <a:buNone/>
            </a:pPr>
            <a:r>
              <a:rPr lang="en-US" sz="1800" i="1" dirty="0" smtClean="0"/>
              <a:t>     Time evolution not considered </a:t>
            </a:r>
          </a:p>
          <a:p>
            <a:pPr marL="0" indent="0" eaLnBrk="1" hangingPunct="1">
              <a:buNone/>
            </a:pPr>
            <a:r>
              <a:rPr lang="en-US" sz="1800" i="1" dirty="0" smtClean="0"/>
              <a:t>     Eddington’s anecdote</a:t>
            </a:r>
            <a:endParaRPr lang="en-US" sz="1800" i="1" dirty="0"/>
          </a:p>
          <a:p>
            <a:pPr marL="0" indent="0" eaLnBrk="1" hangingPunct="1">
              <a:buNone/>
            </a:pPr>
            <a:endParaRPr lang="en-US" sz="1800" i="1" dirty="0"/>
          </a:p>
          <a:p>
            <a:pPr marL="0" indent="0" eaLnBrk="1" hangingPunct="1">
              <a:buNone/>
            </a:pPr>
            <a:endParaRPr lang="en-US" sz="2400" b="1" i="1" dirty="0" smtClean="0"/>
          </a:p>
          <a:p>
            <a:pPr eaLnBrk="1" hangingPunct="1">
              <a:buNone/>
            </a:pPr>
            <a:r>
              <a:rPr lang="en-IE" sz="2000" b="1" i="1" dirty="0" smtClean="0"/>
              <a:t>	</a:t>
            </a:r>
          </a:p>
        </p:txBody>
      </p:sp>
      <p:pic>
        <p:nvPicPr>
          <p:cNvPr id="155653" name="Picture 5" descr="http://www.aip.org/history/einstein/images/ae6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04248" y="1772816"/>
            <a:ext cx="2175668" cy="2079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p:nvPr/>
        </p:nvPicPr>
        <p:blipFill rotWithShape="1">
          <a:blip r:embed="rId3"/>
          <a:srcRect l="8647" t="13312" r="5324" b="20129"/>
          <a:stretch/>
        </p:blipFill>
        <p:spPr bwMode="auto">
          <a:xfrm>
            <a:off x="5169620" y="4013696"/>
            <a:ext cx="3974380" cy="2857500"/>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4"/>
          <a:srcRect l="43095" t="54324" r="33777" b="37024"/>
          <a:stretch/>
        </p:blipFill>
        <p:spPr bwMode="auto">
          <a:xfrm>
            <a:off x="4973889" y="2313430"/>
            <a:ext cx="1597915" cy="571281"/>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5"/>
          <a:srcRect l="51414" t="45898" r="35441" b="46337"/>
          <a:stretch/>
        </p:blipFill>
        <p:spPr bwMode="auto">
          <a:xfrm>
            <a:off x="5436096" y="3080313"/>
            <a:ext cx="898859" cy="454720"/>
          </a:xfrm>
          <a:prstGeom prst="rect">
            <a:avLst/>
          </a:prstGeom>
          <a:ln>
            <a:noFill/>
          </a:ln>
          <a:extLst>
            <a:ext uri="{53640926-AAD7-44D8-BBD7-CCE9431645EC}">
              <a14:shadowObscured xmlns:a14="http://schemas.microsoft.com/office/drawing/2010/main"/>
            </a:ext>
          </a:extLst>
        </p:spPr>
      </p:pic>
      <p:pic>
        <p:nvPicPr>
          <p:cNvPr id="10" name="Picture 9"/>
          <p:cNvPicPr/>
          <p:nvPr/>
        </p:nvPicPr>
        <p:blipFill rotWithShape="1">
          <a:blip r:embed="rId6"/>
          <a:srcRect l="29565" t="55426" r="30580" b="36840"/>
          <a:stretch/>
        </p:blipFill>
        <p:spPr bwMode="auto">
          <a:xfrm>
            <a:off x="1187624" y="3079155"/>
            <a:ext cx="2672468" cy="2857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119519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p:nvPr/>
        </p:nvPicPr>
        <p:blipFill rotWithShape="1">
          <a:blip r:embed="rId2"/>
          <a:srcRect l="20940" t="8356" r="22148" b="5210"/>
          <a:stretch/>
        </p:blipFill>
        <p:spPr bwMode="auto">
          <a:xfrm>
            <a:off x="0" y="0"/>
            <a:ext cx="4492947" cy="4032448"/>
          </a:xfrm>
          <a:prstGeom prst="rect">
            <a:avLst/>
          </a:prstGeom>
          <a:ln>
            <a:noFill/>
          </a:ln>
          <a:extLst>
            <a:ext uri="{53640926-AAD7-44D8-BBD7-CCE9431645EC}">
              <a14:shadowObscured xmlns:a14="http://schemas.microsoft.com/office/drawing/2010/main"/>
            </a:ext>
          </a:extLst>
        </p:spPr>
      </p:pic>
      <p:pic>
        <p:nvPicPr>
          <p:cNvPr id="5" name="Picture 4"/>
          <p:cNvPicPr/>
          <p:nvPr/>
        </p:nvPicPr>
        <p:blipFill rotWithShape="1">
          <a:blip r:embed="rId3"/>
          <a:srcRect l="15081" t="8072" r="29868" b="5461"/>
          <a:stretch/>
        </p:blipFill>
        <p:spPr bwMode="auto">
          <a:xfrm>
            <a:off x="4716016" y="0"/>
            <a:ext cx="4166964" cy="4029422"/>
          </a:xfrm>
          <a:prstGeom prst="rect">
            <a:avLst/>
          </a:prstGeom>
          <a:ln>
            <a:noFill/>
          </a:ln>
          <a:extLst>
            <a:ext uri="{53640926-AAD7-44D8-BBD7-CCE9431645EC}">
              <a14:shadowObscured xmlns:a14="http://schemas.microsoft.com/office/drawing/2010/main"/>
            </a:ext>
          </a:extLst>
        </p:spPr>
      </p:pic>
      <p:pic>
        <p:nvPicPr>
          <p:cNvPr id="6" name="Picture 5"/>
          <p:cNvPicPr/>
          <p:nvPr/>
        </p:nvPicPr>
        <p:blipFill rotWithShape="1">
          <a:blip r:embed="rId4"/>
          <a:srcRect l="14808" t="10356" r="30283" b="17131"/>
          <a:stretch/>
        </p:blipFill>
        <p:spPr bwMode="auto">
          <a:xfrm>
            <a:off x="1122828" y="4196919"/>
            <a:ext cx="3134740" cy="2520280"/>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5"/>
          <a:srcRect l="34443" t="13022" r="35274" b="20383"/>
          <a:stretch/>
        </p:blipFill>
        <p:spPr bwMode="auto">
          <a:xfrm>
            <a:off x="7020272" y="4113659"/>
            <a:ext cx="1983407" cy="273096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602300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Large confetti"/>
          <p:cNvSpPr>
            <a:spLocks noGrp="1" noChangeArrowheads="1"/>
          </p:cNvSpPr>
          <p:nvPr>
            <p:ph type="title"/>
          </p:nvPr>
        </p:nvSpPr>
        <p:spPr>
          <a:xfrm>
            <a:off x="1186328" y="260648"/>
            <a:ext cx="5988114" cy="1143000"/>
          </a:xfrm>
        </p:spPr>
        <p:txBody>
          <a:bodyPr/>
          <a:lstStyle/>
          <a:p>
            <a:pPr eaLnBrk="1" hangingPunct="1"/>
            <a:r>
              <a:rPr lang="en-IE" sz="3600" dirty="0"/>
              <a:t> </a:t>
            </a:r>
            <a:r>
              <a:rPr lang="en-IE" sz="3200" dirty="0" smtClean="0"/>
              <a:t>Einstein-de Sitter model revisited</a:t>
            </a:r>
            <a:endParaRPr lang="en-GB" sz="3200" dirty="0" smtClean="0"/>
          </a:p>
        </p:txBody>
      </p:sp>
      <p:sp>
        <p:nvSpPr>
          <p:cNvPr id="25603" name="Rectangle 5"/>
          <p:cNvSpPr>
            <a:spLocks noGrp="1" noChangeArrowheads="1"/>
          </p:cNvSpPr>
          <p:nvPr>
            <p:ph idx="1"/>
          </p:nvPr>
        </p:nvSpPr>
        <p:spPr>
          <a:xfrm>
            <a:off x="-23881" y="1412776"/>
            <a:ext cx="6152220" cy="5616624"/>
          </a:xfrm>
        </p:spPr>
        <p:txBody>
          <a:bodyPr/>
          <a:lstStyle/>
          <a:p>
            <a:pPr marL="0" indent="0" eaLnBrk="1" hangingPunct="1">
              <a:buNone/>
            </a:pPr>
            <a:endParaRPr lang="en-US" sz="2400" dirty="0" smtClean="0"/>
          </a:p>
          <a:p>
            <a:pPr eaLnBrk="1" hangingPunct="1"/>
            <a:r>
              <a:rPr lang="en-US" sz="2000" b="1" dirty="0" smtClean="0"/>
              <a:t>Einstein’s cosmology review of 1933 </a:t>
            </a:r>
          </a:p>
          <a:p>
            <a:pPr marL="0" indent="0" eaLnBrk="1" hangingPunct="1">
              <a:buNone/>
            </a:pPr>
            <a:r>
              <a:rPr lang="en-US" sz="2000" b="1" dirty="0" smtClean="0"/>
              <a:t>      </a:t>
            </a:r>
            <a:r>
              <a:rPr lang="en-US" sz="1800" i="1" dirty="0" smtClean="0"/>
              <a:t>Overview of dynamic models from first principles </a:t>
            </a:r>
          </a:p>
          <a:p>
            <a:pPr marL="0" indent="0" eaLnBrk="1" hangingPunct="1">
              <a:buNone/>
            </a:pPr>
            <a:r>
              <a:rPr lang="en-US" sz="1800" i="1" dirty="0"/>
              <a:t> </a:t>
            </a:r>
            <a:r>
              <a:rPr lang="en-US" sz="1800" i="1" dirty="0" smtClean="0"/>
              <a:t>     </a:t>
            </a:r>
            <a:r>
              <a:rPr lang="en-US" sz="1800" i="1" dirty="0"/>
              <a:t>Significant </a:t>
            </a:r>
            <a:r>
              <a:rPr lang="en-US" sz="1800" i="1" dirty="0" smtClean="0"/>
              <a:t>exposition</a:t>
            </a:r>
            <a:endParaRPr lang="en-US" sz="1800" i="1" dirty="0"/>
          </a:p>
          <a:p>
            <a:pPr marL="0" indent="0" eaLnBrk="1" hangingPunct="1">
              <a:buNone/>
            </a:pPr>
            <a:r>
              <a:rPr lang="en-US" sz="1800" i="1" dirty="0" smtClean="0"/>
              <a:t>      Culminates in Einstein-de Sitter model </a:t>
            </a:r>
          </a:p>
          <a:p>
            <a:pPr marL="0" indent="0" eaLnBrk="1" hangingPunct="1">
              <a:buNone/>
            </a:pPr>
            <a:r>
              <a:rPr lang="en-US" sz="1800" i="1" dirty="0" smtClean="0"/>
              <a:t>       Including time evolution</a:t>
            </a:r>
            <a:endParaRPr lang="en-US" sz="1800" dirty="0" smtClean="0"/>
          </a:p>
          <a:p>
            <a:pPr marL="0" indent="0" eaLnBrk="1" hangingPunct="1">
              <a:buNone/>
            </a:pPr>
            <a:endParaRPr lang="en-US" sz="1800" b="1" dirty="0"/>
          </a:p>
          <a:p>
            <a:pPr eaLnBrk="1" hangingPunct="1"/>
            <a:r>
              <a:rPr lang="en-US" sz="2000" b="1" dirty="0"/>
              <a:t>Published in 1933</a:t>
            </a:r>
          </a:p>
          <a:p>
            <a:pPr marL="0" indent="0" eaLnBrk="1" hangingPunct="1">
              <a:buNone/>
            </a:pPr>
            <a:r>
              <a:rPr lang="en-US" sz="2000" i="1" dirty="0"/>
              <a:t>      </a:t>
            </a:r>
            <a:r>
              <a:rPr lang="en-US" sz="1800" i="1" dirty="0"/>
              <a:t>French </a:t>
            </a:r>
            <a:r>
              <a:rPr lang="en-US" sz="1800" i="1" dirty="0" smtClean="0"/>
              <a:t>book (transl. </a:t>
            </a:r>
            <a:r>
              <a:rPr lang="en-US" sz="1800" i="1" dirty="0" err="1" smtClean="0"/>
              <a:t>Solovine</a:t>
            </a:r>
            <a:r>
              <a:rPr lang="en-US" sz="1800" i="1" dirty="0" smtClean="0"/>
              <a:t>); </a:t>
            </a:r>
            <a:r>
              <a:rPr lang="en-US" sz="1800" i="1" dirty="0"/>
              <a:t>small print run</a:t>
            </a:r>
          </a:p>
          <a:p>
            <a:pPr marL="0" indent="0" eaLnBrk="1" hangingPunct="1">
              <a:buNone/>
            </a:pPr>
            <a:r>
              <a:rPr lang="en-US" sz="1800" i="1" dirty="0" smtClean="0"/>
              <a:t>       Intended </a:t>
            </a:r>
            <a:r>
              <a:rPr lang="en-US" sz="1800" i="1" dirty="0"/>
              <a:t>for scientific journal; not submitted</a:t>
            </a:r>
          </a:p>
          <a:p>
            <a:pPr marL="0" indent="0" eaLnBrk="1" hangingPunct="1">
              <a:buNone/>
            </a:pPr>
            <a:endParaRPr lang="en-IE" sz="2000" b="1" dirty="0" smtClean="0"/>
          </a:p>
          <a:p>
            <a:pPr eaLnBrk="1" hangingPunct="1"/>
            <a:r>
              <a:rPr lang="en-IE" sz="2000" b="1" dirty="0" smtClean="0"/>
              <a:t>Parameters </a:t>
            </a:r>
            <a:r>
              <a:rPr lang="en-IE" sz="2000" b="1" dirty="0"/>
              <a:t>extracted</a:t>
            </a:r>
          </a:p>
          <a:p>
            <a:pPr marL="0" indent="0" eaLnBrk="1" hangingPunct="1">
              <a:buNone/>
            </a:pPr>
            <a:r>
              <a:rPr lang="en-IE" sz="2000" i="1" dirty="0"/>
              <a:t>      </a:t>
            </a:r>
            <a:r>
              <a:rPr lang="en-IE" sz="1800" i="1" dirty="0"/>
              <a:t>Critical density of 10</a:t>
            </a:r>
            <a:r>
              <a:rPr lang="en-IE" sz="1800" i="1" baseline="30000" dirty="0"/>
              <a:t>-28</a:t>
            </a:r>
            <a:r>
              <a:rPr lang="en-IE" sz="1800" i="1" dirty="0"/>
              <a:t> g/cm</a:t>
            </a:r>
            <a:r>
              <a:rPr lang="en-IE" sz="1800" i="1" baseline="30000" dirty="0"/>
              <a:t>3</a:t>
            </a:r>
            <a:r>
              <a:rPr lang="en-IE" sz="1800" i="1" dirty="0"/>
              <a:t> </a:t>
            </a:r>
            <a:r>
              <a:rPr lang="en-IE" sz="1800" dirty="0"/>
              <a:t>: </a:t>
            </a:r>
            <a:r>
              <a:rPr lang="en-IE" sz="1800" i="1" dirty="0"/>
              <a:t> reasonable</a:t>
            </a:r>
          </a:p>
          <a:p>
            <a:pPr marL="0" indent="0" eaLnBrk="1" hangingPunct="1">
              <a:buNone/>
            </a:pPr>
            <a:r>
              <a:rPr lang="en-IE" sz="1800" i="1" dirty="0"/>
              <a:t> </a:t>
            </a:r>
            <a:r>
              <a:rPr lang="en-IE" sz="1800" i="1" dirty="0" smtClean="0"/>
              <a:t>      Timespan of 10</a:t>
            </a:r>
            <a:r>
              <a:rPr lang="en-IE" sz="1800" i="1" baseline="30000" dirty="0" smtClean="0"/>
              <a:t>10</a:t>
            </a:r>
            <a:r>
              <a:rPr lang="en-IE" sz="1800" i="1" dirty="0" smtClean="0"/>
              <a:t> years: </a:t>
            </a:r>
            <a:r>
              <a:rPr lang="en-IE" sz="1800" i="1" u="sng" dirty="0"/>
              <a:t>incorrect estimate </a:t>
            </a:r>
            <a:endParaRPr lang="en-IE" sz="1800" i="1" u="sng" dirty="0" smtClean="0"/>
          </a:p>
          <a:p>
            <a:pPr marL="0" indent="0" eaLnBrk="1" hangingPunct="1">
              <a:buNone/>
            </a:pPr>
            <a:r>
              <a:rPr lang="en-IE" sz="1800" i="1" dirty="0"/>
              <a:t> </a:t>
            </a:r>
            <a:r>
              <a:rPr lang="en-IE" sz="1800" i="1" dirty="0" smtClean="0"/>
              <a:t>      </a:t>
            </a:r>
            <a:r>
              <a:rPr lang="en-IE" sz="1800" i="1" dirty="0"/>
              <a:t>C</a:t>
            </a:r>
            <a:r>
              <a:rPr lang="en-IE" sz="1800" i="1" dirty="0" smtClean="0"/>
              <a:t>onflict with astrophysics: </a:t>
            </a:r>
            <a:r>
              <a:rPr lang="en-IE" sz="1800" i="1" dirty="0"/>
              <a:t>a</a:t>
            </a:r>
            <a:r>
              <a:rPr lang="en-IE" sz="1800" i="1" dirty="0" smtClean="0"/>
              <a:t>ttributed </a:t>
            </a:r>
            <a:r>
              <a:rPr lang="en-IE" sz="1800" i="1" dirty="0"/>
              <a:t>to </a:t>
            </a:r>
            <a:r>
              <a:rPr lang="en-IE" sz="1800" i="1" dirty="0" smtClean="0"/>
              <a:t>simplifications</a:t>
            </a:r>
            <a:endParaRPr lang="en-US" sz="1800" i="1" dirty="0" smtClean="0"/>
          </a:p>
          <a:p>
            <a:pPr marL="0" indent="0" eaLnBrk="1" hangingPunct="1">
              <a:buNone/>
            </a:pPr>
            <a:endParaRPr lang="en-US" sz="1800" i="1" dirty="0" smtClean="0"/>
          </a:p>
          <a:p>
            <a:pPr marL="0" indent="0" eaLnBrk="1" hangingPunct="1">
              <a:buNone/>
            </a:pPr>
            <a:r>
              <a:rPr lang="en-US" sz="2400" b="1" i="1" dirty="0" smtClean="0"/>
              <a:t>       </a:t>
            </a:r>
          </a:p>
          <a:p>
            <a:pPr marL="0" indent="0" eaLnBrk="1" hangingPunct="1">
              <a:buNone/>
            </a:pPr>
            <a:endParaRPr lang="en-US" sz="2400" b="1" i="1" dirty="0" smtClean="0"/>
          </a:p>
          <a:p>
            <a:pPr eaLnBrk="1" hangingPunct="1">
              <a:buNone/>
            </a:pPr>
            <a:r>
              <a:rPr lang="en-IE" sz="2000" b="1" i="1" dirty="0" smtClean="0"/>
              <a:t>	</a:t>
            </a:r>
          </a:p>
        </p:txBody>
      </p:sp>
      <p:pic>
        <p:nvPicPr>
          <p:cNvPr id="6" name="Picture 5" descr="C:\Users\coraifeartaigh\Desktop\EdS\figures\fig 2a.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38930" y="2474242"/>
            <a:ext cx="1657513" cy="2028144"/>
          </a:xfrm>
          <a:prstGeom prst="rect">
            <a:avLst/>
          </a:prstGeom>
          <a:noFill/>
          <a:ln>
            <a:noFill/>
          </a:ln>
        </p:spPr>
      </p:pic>
      <p:pic>
        <p:nvPicPr>
          <p:cNvPr id="9" name="Picture 8" descr="C:\Users\clmeeting\Downloads\IMG_001 Y (1).jpg"/>
          <p:cNvPicPr/>
          <p:nvPr/>
        </p:nvPicPr>
        <p:blipFill rotWithShape="1">
          <a:blip r:embed="rId3" cstate="print">
            <a:extLst>
              <a:ext uri="{28A0092B-C50C-407E-A947-70E740481C1C}">
                <a14:useLocalDpi xmlns:a14="http://schemas.microsoft.com/office/drawing/2010/main" val="0"/>
              </a:ext>
            </a:extLst>
          </a:blip>
          <a:srcRect l="13594" t="17835" r="15643" b="38432"/>
          <a:stretch/>
        </p:blipFill>
        <p:spPr bwMode="auto">
          <a:xfrm>
            <a:off x="7495655" y="4624823"/>
            <a:ext cx="1600789" cy="2143466"/>
          </a:xfrm>
          <a:prstGeom prst="rect">
            <a:avLst/>
          </a:prstGeom>
          <a:noFill/>
          <a:ln>
            <a:noFill/>
          </a:ln>
          <a:extLst>
            <a:ext uri="{53640926-AAD7-44D8-BBD7-CCE9431645EC}">
              <a14:shadowObscured xmlns:a14="http://schemas.microsoft.com/office/drawing/2010/main"/>
            </a:ext>
          </a:extLst>
        </p:spPr>
      </p:pic>
      <p:pic>
        <p:nvPicPr>
          <p:cNvPr id="7" name="Picture 6"/>
          <p:cNvPicPr/>
          <p:nvPr/>
        </p:nvPicPr>
        <p:blipFill rotWithShape="1">
          <a:blip r:embed="rId4"/>
          <a:srcRect l="38569" t="67508" r="36185" b="13417"/>
          <a:stretch/>
        </p:blipFill>
        <p:spPr bwMode="auto">
          <a:xfrm>
            <a:off x="5271089" y="2132856"/>
            <a:ext cx="1714500" cy="971550"/>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5"/>
          <a:srcRect l="43036" t="71191" r="43482" b="22976"/>
          <a:stretch/>
        </p:blipFill>
        <p:spPr bwMode="auto">
          <a:xfrm>
            <a:off x="5350025" y="4387917"/>
            <a:ext cx="1343521" cy="515615"/>
          </a:xfrm>
          <a:prstGeom prst="rect">
            <a:avLst/>
          </a:prstGeom>
          <a:ln>
            <a:noFill/>
          </a:ln>
          <a:extLst>
            <a:ext uri="{53640926-AAD7-44D8-BBD7-CCE9431645EC}">
              <a14:shadowObscured xmlns:a14="http://schemas.microsoft.com/office/drawing/2010/main"/>
            </a:ext>
          </a:extLst>
        </p:spPr>
      </p:pic>
      <p:pic>
        <p:nvPicPr>
          <p:cNvPr id="10" name="Picture 9"/>
          <p:cNvPicPr/>
          <p:nvPr/>
        </p:nvPicPr>
        <p:blipFill rotWithShape="1">
          <a:blip r:embed="rId6"/>
          <a:srcRect l="37710" t="52484" r="46298" b="41856"/>
          <a:stretch/>
        </p:blipFill>
        <p:spPr bwMode="auto">
          <a:xfrm>
            <a:off x="5283394" y="3488314"/>
            <a:ext cx="1410153" cy="516750"/>
          </a:xfrm>
          <a:prstGeom prst="rect">
            <a:avLst/>
          </a:prstGeom>
          <a:ln>
            <a:noFill/>
          </a:ln>
          <a:extLst>
            <a:ext uri="{53640926-AAD7-44D8-BBD7-CCE9431645EC}">
              <a14:shadowObscured xmlns:a14="http://schemas.microsoft.com/office/drawing/2010/main"/>
            </a:ext>
          </a:extLst>
        </p:spPr>
      </p:pic>
      <p:pic>
        <p:nvPicPr>
          <p:cNvPr id="11" name="Picture 10"/>
          <p:cNvPicPr/>
          <p:nvPr/>
        </p:nvPicPr>
        <p:blipFill rotWithShape="1">
          <a:blip r:embed="rId7" cstate="print">
            <a:extLst>
              <a:ext uri="{28A0092B-C50C-407E-A947-70E740481C1C}">
                <a14:useLocalDpi xmlns:a14="http://schemas.microsoft.com/office/drawing/2010/main" val="0"/>
              </a:ext>
            </a:extLst>
          </a:blip>
          <a:srcRect b="37795"/>
          <a:stretch/>
        </p:blipFill>
        <p:spPr bwMode="auto">
          <a:xfrm>
            <a:off x="7209519" y="0"/>
            <a:ext cx="1934481" cy="230425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104529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5925" y="4653136"/>
            <a:ext cx="8640960" cy="2088232"/>
          </a:xfrm>
        </p:spPr>
        <p:txBody>
          <a:bodyPr/>
          <a:lstStyle/>
          <a:p>
            <a:pPr marL="0" indent="0">
              <a:buNone/>
            </a:pPr>
            <a:r>
              <a:rPr lang="en-IE" sz="2000" b="1" dirty="0" smtClean="0"/>
              <a:t>“It </a:t>
            </a:r>
            <a:r>
              <a:rPr lang="en-IE" sz="2000" b="1" dirty="0"/>
              <a:t>follows from these considerations that in the light of our present knowledge, the fact of a non-zero density of matter need not be reconciled with a curvature of space, but instead with an expansion of space. Of course, this does not mean that such a curvature (positive or negative) does not exist. However, there is at present no indication of its existence. In any case, it may well be substantially smaller than might have been suggested by the original theory (see equation 5</a:t>
            </a:r>
            <a:r>
              <a:rPr lang="en-IE" sz="2000" b="1" dirty="0" smtClean="0"/>
              <a:t>).”</a:t>
            </a:r>
            <a:endParaRPr lang="en-GB" sz="2000" b="1" dirty="0"/>
          </a:p>
        </p:txBody>
      </p:sp>
      <p:sp>
        <p:nvSpPr>
          <p:cNvPr id="4" name="Rectangle 3"/>
          <p:cNvSpPr/>
          <p:nvPr/>
        </p:nvSpPr>
        <p:spPr>
          <a:xfrm>
            <a:off x="223831" y="943983"/>
            <a:ext cx="8784976" cy="2246769"/>
          </a:xfrm>
          <a:prstGeom prst="rect">
            <a:avLst/>
          </a:prstGeom>
        </p:spPr>
        <p:txBody>
          <a:bodyPr wrap="square">
            <a:spAutoFit/>
          </a:bodyPr>
          <a:lstStyle/>
          <a:p>
            <a:r>
              <a:rPr lang="en-IE" sz="2000" dirty="0" smtClean="0"/>
              <a:t>“Since</a:t>
            </a:r>
            <a:r>
              <a:rPr lang="en-IE" sz="2000" dirty="0"/>
              <a:t>, according to the general theory of relativity, the metric properties of space are not given in themselves but are instead determined by material objects that force a non-Euclidean character on the continuum, a problem </a:t>
            </a:r>
            <a:r>
              <a:rPr lang="en-IE" sz="2000" dirty="0" smtClean="0"/>
              <a:t>arises….since </a:t>
            </a:r>
            <a:r>
              <a:rPr lang="en-IE" sz="2000" dirty="0"/>
              <a:t>we may assume that the stars are distributed with a finite density everywhere in the world, that is, a non-zero average density of matter in general, there arises the question of the influence of this mean density on the (metric) structure of space on a large scale; this is the so-called cosmological problem </a:t>
            </a:r>
            <a:r>
              <a:rPr lang="en-IE" sz="2000" dirty="0" smtClean="0"/>
              <a:t>“</a:t>
            </a:r>
            <a:endParaRPr lang="en-GB" sz="2000" dirty="0"/>
          </a:p>
        </p:txBody>
      </p:sp>
      <mc:AlternateContent xmlns:mc="http://schemas.openxmlformats.org/markup-compatibility/2006" xmlns:a14="http://schemas.microsoft.com/office/drawing/2010/main">
        <mc:Choice Requires="a14">
          <p:sp>
            <p:nvSpPr>
              <p:cNvPr id="5" name="Rectangle 4"/>
              <p:cNvSpPr/>
              <p:nvPr/>
            </p:nvSpPr>
            <p:spPr>
              <a:xfrm>
                <a:off x="223831" y="3405116"/>
                <a:ext cx="8568952" cy="1015663"/>
              </a:xfrm>
              <a:prstGeom prst="rect">
                <a:avLst/>
              </a:prstGeom>
            </p:spPr>
            <p:txBody>
              <a:bodyPr wrap="square">
                <a:spAutoFit/>
              </a:bodyPr>
              <a:lstStyle/>
              <a:p>
                <a:r>
                  <a:rPr lang="en-IE" sz="2000" dirty="0" smtClean="0"/>
                  <a:t>“Thus </a:t>
                </a:r>
                <a:r>
                  <a:rPr lang="en-IE" sz="2000" dirty="0"/>
                  <a:t>the theory can now, without the introduction of a </a:t>
                </a:r>
                <a14:m>
                  <m:oMath xmlns:m="http://schemas.openxmlformats.org/officeDocument/2006/math">
                    <m:r>
                      <a:rPr lang="en-IE" sz="2000" i="1">
                        <a:latin typeface="Cambria Math"/>
                      </a:rPr>
                      <m:t>𝜆</m:t>
                    </m:r>
                  </m:oMath>
                </a14:m>
                <a:r>
                  <a:rPr lang="en-IE" sz="2000" dirty="0"/>
                  <a:t>-term, accommodate a finite (mean) density of matter </a:t>
                </a:r>
                <a14:m>
                  <m:oMath xmlns:m="http://schemas.openxmlformats.org/officeDocument/2006/math">
                    <m:r>
                      <a:rPr lang="en-IE" sz="2000" i="1">
                        <a:latin typeface="Cambria Math"/>
                      </a:rPr>
                      <m:t>𝜌</m:t>
                    </m:r>
                  </m:oMath>
                </a14:m>
                <a:r>
                  <a:rPr lang="en-IE" sz="2000" dirty="0"/>
                  <a:t> on the basis of equations (1), using relation 3(a) with </a:t>
                </a:r>
                <a14:m>
                  <m:oMath xmlns:m="http://schemas.openxmlformats.org/officeDocument/2006/math">
                    <m:r>
                      <a:rPr lang="en-IE" sz="2000" i="1">
                        <a:latin typeface="Cambria Math"/>
                      </a:rPr>
                      <m:t>𝑃</m:t>
                    </m:r>
                  </m:oMath>
                </a14:m>
                <a:r>
                  <a:rPr lang="en-IE" sz="2000" dirty="0"/>
                  <a:t> (and </a:t>
                </a:r>
                <a14:m>
                  <m:oMath xmlns:m="http://schemas.openxmlformats.org/officeDocument/2006/math">
                    <m:r>
                      <a:rPr lang="en-IE" sz="2000" i="1">
                        <a:latin typeface="Cambria Math"/>
                      </a:rPr>
                      <m:t>𝜌</m:t>
                    </m:r>
                  </m:oMath>
                </a14:m>
                <a:r>
                  <a:rPr lang="en-IE" sz="2000" dirty="0"/>
                  <a:t>) variable over </a:t>
                </a:r>
                <a:r>
                  <a:rPr lang="en-IE" sz="2000" dirty="0" smtClean="0"/>
                  <a:t>time”</a:t>
                </a:r>
                <a:endParaRPr lang="en-GB" sz="2000" dirty="0"/>
              </a:p>
            </p:txBody>
          </p:sp>
        </mc:Choice>
        <mc:Fallback xmlns="">
          <p:sp>
            <p:nvSpPr>
              <p:cNvPr id="5" name="Rectangle 4"/>
              <p:cNvSpPr>
                <a:spLocks noRot="1" noChangeAspect="1" noMove="1" noResize="1" noEditPoints="1" noAdjustHandles="1" noChangeArrowheads="1" noChangeShapeType="1" noTextEdit="1"/>
              </p:cNvSpPr>
              <p:nvPr/>
            </p:nvSpPr>
            <p:spPr>
              <a:xfrm>
                <a:off x="223831" y="3405116"/>
                <a:ext cx="8568952" cy="1015663"/>
              </a:xfrm>
              <a:prstGeom prst="rect">
                <a:avLst/>
              </a:prstGeom>
              <a:blipFill rotWithShape="1">
                <a:blip r:embed="rId2"/>
                <a:stretch>
                  <a:fillRect l="-783" t="-3012" b="-10241"/>
                </a:stretch>
              </a:blipFill>
            </p:spPr>
            <p:txBody>
              <a:bodyPr/>
              <a:lstStyle/>
              <a:p>
                <a:r>
                  <a:rPr lang="en-GB">
                    <a:noFill/>
                  </a:rPr>
                  <a:t> </a:t>
                </a:r>
              </a:p>
            </p:txBody>
          </p:sp>
        </mc:Fallback>
      </mc:AlternateContent>
      <p:sp>
        <p:nvSpPr>
          <p:cNvPr id="6" name="TextBox 5"/>
          <p:cNvSpPr txBox="1"/>
          <p:nvPr/>
        </p:nvSpPr>
        <p:spPr>
          <a:xfrm>
            <a:off x="2403213" y="317847"/>
            <a:ext cx="4426212" cy="461665"/>
          </a:xfrm>
          <a:prstGeom prst="rect">
            <a:avLst/>
          </a:prstGeom>
          <a:noFill/>
        </p:spPr>
        <p:txBody>
          <a:bodyPr wrap="none" rtlCol="0">
            <a:spAutoFit/>
          </a:bodyPr>
          <a:lstStyle/>
          <a:p>
            <a:r>
              <a:rPr lang="en-GB" b="1" u="sng" dirty="0" smtClean="0"/>
              <a:t>Some key quotes (Einstein 1933)</a:t>
            </a:r>
            <a:endParaRPr lang="en-GB" b="1" u="sng" dirty="0"/>
          </a:p>
        </p:txBody>
      </p:sp>
    </p:spTree>
    <p:extLst>
      <p:ext uri="{BB962C8B-B14F-4D97-AF65-F5344CB8AC3E}">
        <p14:creationId xmlns:p14="http://schemas.microsoft.com/office/powerpoint/2010/main" val="381477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descr="Large confetti"/>
          <p:cNvSpPr>
            <a:spLocks noGrp="1"/>
          </p:cNvSpPr>
          <p:nvPr>
            <p:ph type="title"/>
          </p:nvPr>
        </p:nvSpPr>
        <p:spPr>
          <a:xfrm>
            <a:off x="1155860" y="836712"/>
            <a:ext cx="6696744" cy="566936"/>
          </a:xfrm>
        </p:spPr>
        <p:txBody>
          <a:bodyPr/>
          <a:lstStyle/>
          <a:p>
            <a:r>
              <a:rPr lang="en-GB" sz="3200" dirty="0" smtClean="0"/>
              <a:t>Einstein’s cosmology: conclusions </a:t>
            </a:r>
          </a:p>
        </p:txBody>
      </p:sp>
      <p:sp>
        <p:nvSpPr>
          <p:cNvPr id="22531" name="Content Placeholder 2"/>
          <p:cNvSpPr>
            <a:spLocks noGrp="1"/>
          </p:cNvSpPr>
          <p:nvPr>
            <p:ph idx="1"/>
          </p:nvPr>
        </p:nvSpPr>
        <p:spPr>
          <a:xfrm>
            <a:off x="0" y="1164226"/>
            <a:ext cx="6336704" cy="5661248"/>
          </a:xfrm>
        </p:spPr>
        <p:txBody>
          <a:bodyPr/>
          <a:lstStyle/>
          <a:p>
            <a:pPr>
              <a:buNone/>
            </a:pPr>
            <a:endParaRPr lang="en-GB" sz="2400" dirty="0" smtClean="0"/>
          </a:p>
          <a:p>
            <a:r>
              <a:rPr lang="en-US" sz="2000" b="1" dirty="0" smtClean="0"/>
              <a:t>Major test for </a:t>
            </a:r>
            <a:r>
              <a:rPr lang="en-US" sz="2000" b="1" dirty="0"/>
              <a:t>general </a:t>
            </a:r>
            <a:r>
              <a:rPr lang="en-US" sz="2000" b="1" dirty="0" smtClean="0"/>
              <a:t>relativity   </a:t>
            </a:r>
            <a:r>
              <a:rPr lang="en-US" sz="2000" i="1" dirty="0" smtClean="0"/>
              <a:t>  </a:t>
            </a:r>
            <a:endParaRPr lang="en-US" sz="2000" i="1" dirty="0"/>
          </a:p>
          <a:p>
            <a:pPr marL="0" indent="0">
              <a:buNone/>
            </a:pPr>
            <a:r>
              <a:rPr lang="en-US" sz="1800" i="1" dirty="0"/>
              <a:t>      C</a:t>
            </a:r>
            <a:r>
              <a:rPr lang="en-US" sz="1800" i="1" dirty="0" smtClean="0"/>
              <a:t>onscious of assumptions of homogeneity, isotropy </a:t>
            </a:r>
            <a:endParaRPr lang="en-US" sz="1800" i="1" dirty="0"/>
          </a:p>
          <a:p>
            <a:pPr marL="0" indent="0">
              <a:buNone/>
            </a:pPr>
            <a:endParaRPr lang="en-IE" sz="2400" b="1" dirty="0"/>
          </a:p>
          <a:p>
            <a:pPr eaLnBrk="1" hangingPunct="1"/>
            <a:r>
              <a:rPr lang="en-IE" sz="2000" b="1" dirty="0" smtClean="0"/>
              <a:t>Embraces dynamic </a:t>
            </a:r>
            <a:r>
              <a:rPr lang="en-IE" sz="2000" b="1" dirty="0"/>
              <a:t>cosmology  </a:t>
            </a:r>
          </a:p>
          <a:p>
            <a:pPr marL="0" indent="0" eaLnBrk="1" hangingPunct="1">
              <a:buNone/>
            </a:pPr>
            <a:r>
              <a:rPr lang="en-IE" sz="1800" i="1" dirty="0"/>
              <a:t>       N</a:t>
            </a:r>
            <a:r>
              <a:rPr lang="en-IE" sz="1800" i="1" dirty="0" smtClean="0"/>
              <a:t>ew evidence –</a:t>
            </a:r>
            <a:r>
              <a:rPr lang="en-IE" sz="1800" i="1" dirty="0"/>
              <a:t> </a:t>
            </a:r>
            <a:r>
              <a:rPr lang="en-IE" sz="1800" i="1" dirty="0" smtClean="0"/>
              <a:t>new models (JMK)</a:t>
            </a:r>
          </a:p>
          <a:p>
            <a:pPr marL="0" indent="0" eaLnBrk="1" hangingPunct="1">
              <a:buNone/>
            </a:pPr>
            <a:r>
              <a:rPr lang="en-IE" sz="1800" i="1" dirty="0" smtClean="0"/>
              <a:t>      Timespan of expanding models puzzling</a:t>
            </a:r>
          </a:p>
          <a:p>
            <a:pPr marL="0" indent="0" eaLnBrk="1" hangingPunct="1">
              <a:buNone/>
            </a:pPr>
            <a:r>
              <a:rPr lang="en-IE" sz="1800" i="1" dirty="0"/>
              <a:t> </a:t>
            </a:r>
            <a:r>
              <a:rPr lang="en-IE" sz="1800" i="1" dirty="0" smtClean="0"/>
              <a:t>     Steady-state </a:t>
            </a:r>
            <a:r>
              <a:rPr lang="en-IE" sz="1800" i="1" dirty="0"/>
              <a:t>universe</a:t>
            </a:r>
            <a:r>
              <a:rPr lang="en-IE" sz="1800" i="1" dirty="0" smtClean="0"/>
              <a:t>? </a:t>
            </a:r>
          </a:p>
          <a:p>
            <a:pPr marL="0" indent="0" eaLnBrk="1" hangingPunct="1">
              <a:buNone/>
            </a:pPr>
            <a:endParaRPr lang="en-US" sz="2000" i="1" dirty="0"/>
          </a:p>
          <a:p>
            <a:pPr eaLnBrk="1" hangingPunct="1"/>
            <a:r>
              <a:rPr lang="en-IE" sz="2000" b="1" dirty="0"/>
              <a:t>E</a:t>
            </a:r>
            <a:r>
              <a:rPr lang="en-IE" sz="2000" b="1" dirty="0" smtClean="0"/>
              <a:t>volving models (less contrived)</a:t>
            </a:r>
            <a:endParaRPr lang="en-IE" sz="2000" b="1" dirty="0"/>
          </a:p>
          <a:p>
            <a:pPr marL="0" indent="0" eaLnBrk="1" hangingPunct="1">
              <a:buNone/>
            </a:pPr>
            <a:r>
              <a:rPr lang="en-IE" sz="1800" i="1" dirty="0"/>
              <a:t>      </a:t>
            </a:r>
            <a:r>
              <a:rPr lang="en-IE" sz="1800" i="1" dirty="0" smtClean="0"/>
              <a:t> Cosmic constant not necessary</a:t>
            </a:r>
          </a:p>
          <a:p>
            <a:pPr marL="0" indent="0" eaLnBrk="1" hangingPunct="1">
              <a:buNone/>
            </a:pPr>
            <a:r>
              <a:rPr lang="en-IE" sz="1800" i="1" dirty="0" smtClean="0"/>
              <a:t>       Extraction of parameters compatible </a:t>
            </a:r>
            <a:r>
              <a:rPr lang="en-IE" sz="1800" i="1" dirty="0"/>
              <a:t>with </a:t>
            </a:r>
            <a:r>
              <a:rPr lang="en-IE" sz="1800" i="1" dirty="0" smtClean="0"/>
              <a:t>observation</a:t>
            </a:r>
          </a:p>
          <a:p>
            <a:pPr marL="0" indent="0" eaLnBrk="1" hangingPunct="1">
              <a:buNone/>
            </a:pPr>
            <a:r>
              <a:rPr lang="en-IE" sz="1800" i="1" dirty="0" smtClean="0"/>
              <a:t>       Closed </a:t>
            </a:r>
            <a:r>
              <a:rPr lang="en-IE" sz="1800" i="1" dirty="0"/>
              <a:t>and open </a:t>
            </a:r>
            <a:r>
              <a:rPr lang="en-IE" sz="1800" i="1" dirty="0" smtClean="0"/>
              <a:t>models</a:t>
            </a:r>
          </a:p>
          <a:p>
            <a:pPr marL="0" indent="0" eaLnBrk="1" hangingPunct="1">
              <a:buNone/>
            </a:pPr>
            <a:r>
              <a:rPr lang="en-IE" sz="1800" i="1" dirty="0"/>
              <a:t> </a:t>
            </a:r>
            <a:r>
              <a:rPr lang="en-IE" sz="1800" i="1" dirty="0" smtClean="0"/>
              <a:t>     Timespan problem attributed </a:t>
            </a:r>
            <a:r>
              <a:rPr lang="en-IE" sz="1800" i="1" dirty="0"/>
              <a:t>to </a:t>
            </a:r>
            <a:r>
              <a:rPr lang="en-IE" sz="1800" i="1" dirty="0" smtClean="0"/>
              <a:t>simplifying assumptions</a:t>
            </a:r>
            <a:endParaRPr lang="en-IE" sz="1800" i="1" dirty="0"/>
          </a:p>
          <a:p>
            <a:pPr marL="0" indent="0" eaLnBrk="1" hangingPunct="1">
              <a:buNone/>
            </a:pPr>
            <a:endParaRPr lang="en-IE" sz="1800" b="1" dirty="0"/>
          </a:p>
          <a:p>
            <a:pPr marL="0" indent="0" eaLnBrk="1" hangingPunct="1">
              <a:buNone/>
            </a:pPr>
            <a:r>
              <a:rPr lang="en-IE" sz="2000" b="1" dirty="0" smtClean="0"/>
              <a:t>    </a:t>
            </a:r>
            <a:r>
              <a:rPr lang="en-IE" sz="2000" b="1" i="1" dirty="0" smtClean="0"/>
              <a:t>Verdict (1933, 1945):  more observational data needed</a:t>
            </a:r>
            <a:endParaRPr lang="en-US" sz="2000" b="1" i="1" dirty="0"/>
          </a:p>
          <a:p>
            <a:pPr marL="0" indent="0">
              <a:buNone/>
            </a:pPr>
            <a:endParaRPr lang="en-GB" sz="2000" b="1" dirty="0" smtClean="0"/>
          </a:p>
          <a:p>
            <a:endParaRPr lang="en-GB" sz="2000" b="1" dirty="0" smtClean="0"/>
          </a:p>
          <a:p>
            <a:pPr marL="0" indent="0">
              <a:buNone/>
            </a:pPr>
            <a:endParaRPr lang="en-GB" sz="2000" b="1" i="1" dirty="0" smtClean="0"/>
          </a:p>
        </p:txBody>
      </p:sp>
      <p:pic>
        <p:nvPicPr>
          <p:cNvPr id="6" name="Picture 5" descr="http://upload.wikimedia.org/wikipedia/commons/thumb/f/f5/Einstein_1921_portrait2.jpg/225px-Einstein_1921_portrait2.jpg"/>
          <p:cNvPicPr/>
          <p:nvPr/>
        </p:nvPicPr>
        <p:blipFill>
          <a:blip r:embed="rId2">
            <a:extLst>
              <a:ext uri="{28A0092B-C50C-407E-A947-70E740481C1C}">
                <a14:useLocalDpi xmlns:a14="http://schemas.microsoft.com/office/drawing/2010/main" val="0"/>
              </a:ext>
            </a:extLst>
          </a:blip>
          <a:srcRect/>
          <a:stretch>
            <a:fillRect/>
          </a:stretch>
        </p:blipFill>
        <p:spPr bwMode="auto">
          <a:xfrm>
            <a:off x="7529773" y="465138"/>
            <a:ext cx="1296144" cy="1656184"/>
          </a:xfrm>
          <a:prstGeom prst="rect">
            <a:avLst/>
          </a:prstGeom>
          <a:noFill/>
          <a:ln>
            <a:noFill/>
          </a:ln>
        </p:spPr>
      </p:pic>
      <p:sp>
        <p:nvSpPr>
          <p:cNvPr id="2" name="AutoShape 2" descr="Image result for george gamo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Image result for george gamow"/>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11970" name="Picture 2" descr="C:\Users\clmeeting\Desktop\download.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6178" y="4400319"/>
            <a:ext cx="2373957" cy="118697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344836" y="5693634"/>
            <a:ext cx="2799164" cy="584775"/>
          </a:xfrm>
          <a:prstGeom prst="rect">
            <a:avLst/>
          </a:prstGeom>
          <a:noFill/>
        </p:spPr>
        <p:txBody>
          <a:bodyPr wrap="none" rtlCol="0">
            <a:spAutoFit/>
          </a:bodyPr>
          <a:lstStyle/>
          <a:p>
            <a:r>
              <a:rPr lang="en-GB" sz="1600" dirty="0" smtClean="0"/>
              <a:t>Cosmic microwave background</a:t>
            </a:r>
          </a:p>
          <a:p>
            <a:r>
              <a:rPr lang="en-GB" sz="1600" dirty="0" smtClean="0"/>
              <a:t>   </a:t>
            </a:r>
            <a:r>
              <a:rPr lang="en-GB" sz="1600" dirty="0"/>
              <a:t>H</a:t>
            </a:r>
            <a:r>
              <a:rPr lang="en-GB" sz="1600" dirty="0" smtClean="0"/>
              <a:t>omogeneous, flat universe</a:t>
            </a:r>
            <a:endParaRPr lang="en-GB" sz="1600" dirty="0"/>
          </a:p>
        </p:txBody>
      </p:sp>
      <p:sp>
        <p:nvSpPr>
          <p:cNvPr id="7" name="AutoShape 4" descr="data:image/jpeg;base64,/9j/4AAQSkZJRgABAQAAAQABAAD/2wCEAAkGBxQTEhQUExQUFhUXGBoXGRgYGBwXGhoYHBccFxodGBocHCggHRolHBgXITEhJiktLi4uFx8zODMsNygtLisBCgoKBQUFDgUFDisZExkrKysrKysrKysrKysrKysrKysrKysrKysrKysrKysrKysrKysrKysrKysrKysrKysrK//AABEIARMAtwMBIgACEQEDEQH/xAAcAAAABwEBAAAAAAAAAAAAAAAAAgMEBQYHAQj/xABFEAABAwIEAgcFBwIDBQkAAAABAAIRAyEEEjFBBVEGEyJhcYGRMkKhsfAHFFJiwdHhI3JDgvEVM5KjwlNjc4OTorKz0v/EABQBAQAAAAAAAAAAAAAAAAAAAAD/xAAUEQEAAAAAAAAAAAAAAAAAAAAA/9oADAMBAAIRAxEAPwDLgEdEaUoEAARguAoyAAowXAEo1sm10HWpRgVy4D9ndWrDq7xRZE83+my0bgHRHB0RLKLXOHv1DmJ7xy8gEGI0eH1H3bTqO/tYT8gu1uGVW+1SqN8WOHzC9GVDTaNo5+76iY80hiMeW3DSbcs3yd+iDzeRC7C3HiPGKRtWwrHjWcgd6tcA4eiqvEMLwyuDla2g6fccRHi0iPggzcFHCtGP6FOa3NTqB83DSMpI7jJBVcxGDqUzDmkIEoRC26UXCEHGhdcUYCEVzUBSUUhHAXSECa6jZV0NQFagjtaggh2lKApMBHAQKNRwkmqQwOBNQtDTLnHK1jbuJ8Nh3oO4PAuqw2mC55MZbX5Qti6D9AWYfLVrtFStqG+6zv73DnpySHRTh2H4fT6yoGmuRBIuWzsCTrzhWXD8VfVFrDWG6nz5d6B/i3sB1DnDvAA8JTMYwyYafUH0ulaeFt2gP4XXUwBYRPIQgb4jHHcHly+c/NV3iFYiTlMdzojvVixAMfuq/wAVEbD5IK9jMaXgtc53cDf4kT8VCYvD1JE5XnlPa8jrPcn/ABGu4CAPRV7G8WfEGw5afJApTxLqb5GdgntNMx+x8lauFhuLHVy7MRu20fNUEYuXDNJbvzV26LYtodZ0A2mecwQToZ+eiDvHugFWm0vplrhrAsQqZXolpgiDy+itVfx59KQ8yBsTBjm07+Ez81XuMYejii4thrx+AfEjn80FHCEJxisIabsrtfgfBIIOQuwgV0BAUhdagUZqAAIIxQQQYR2rgCOAg60LX/s/6JdQwYirAqPbLReWMi88iQsjpGCItdehXYkjC0yDM02gmPaMAWFoCCFpcN+94iYim3U8zyAVww2EawANCQ4Phurpge9qfEqTYyUCLkzrqQq0kyq0tUETicSWzMqMxpzAlSGLdLoUdxHsi8IKfxIHMRFuaqnEKckz3q38XcQwk6qoVWF0oIk1CD85APzUjwviJYQCMzZu3ntblZMawSDTdBesfjjlADsxsQPxNiWk8iIIPkmGDxjQc4Mdw25jWY7lBHiZyibuabHnz9fmg7Fg3HiYQXd4bXG1ryNb/JVrH4U03Fp8u8Jxwas4gCdTbuUx0gwhNMEySL+SCrQuozQjEIEgjgIQggMUEEEEIEcIgXQUClMwQvQnDqIdRonYBtj3D+TZeeQV6G6OYjrMHRdb2GzGk5QgmMIZPiU+ad1GYB2qkGlAs8yE0qbpZxTKqZddxHoghsZT7U3UfxJoLYM/XkpjFNzEQHeqj6+CmxJ8jPyQUbjTS0yAXDcRdQuKosyF7D5cj+nmrjxallHYzE8on1nZUviGptlmdLg+WyCuVRdN3BL1RBISdS+mqBEhL0KRtHn3bJGIN04pAmYPggsXAq7QWgi/6qzcfAbQaR71rKk8Ka7O0jWY1gT4q78dLXYSkWkWcWkDnvf61QVHKikJfKg6mgbhiMGpUMRw1AhlQSpYggrLSjhJhKMQKNW69E5GFZBBECI09mLD9VhTVtn2fY7rMK3SwiBG1v0QWnh+hUg2n3+ijaWMFNlxKacW6SCk3Nlc48gR63KCZe6OaZl8wef8hVGl09ZUsWlvnPddT/CMWKzCQZgn43/VA+dUAEki9v0t5hQXGeM06YgugusPHx8FF9I+MhhyTdslZpj+JVcQ8U2G8mJPzQXHGcckjLJ8FWeL4mTIEGLg6+ieYLgrgB1uKo22DgcojSNPRRvGuHWzCoHX2IPqggsUZ0CQYUbMQbrtSlFxpCBMpRroRQJhHr0CACdEB+HYgio3lmHzVsxHEG1GkNOhzEbAkQfkFS8EO22SAJEk6ATqe5TNPG0WOqAOL+3YgWLeevwQPwlMqi/9rtzAZSBzJClw2EBQ1KtYiwl2NQIvpIJ0W7oIKKUZiKQjtCCX6OcGOKqGmHtZAmXeMQtT6D9H6uENRlQhwMFrmm3fbUFZVwGpFUNmM4yA8ifZPk4Baf0O6S1KoqUqwirRMOPPvjyKCbxFFzicroMxcSB5FU/pYaLGkYnFhrhbq6QzOPcYNlPdM8VVpUYw4Jq1nBrY271XMH9meZj/ALxWJe+4IaTlduT+Lkgz6tjmSer6yPzG/mNFqP2O441G1g5xMEekKoca6O0cK0NdVc+pBDYbksdZBknU8tVeugVGjSwofRY4G+Zx1eZ3Pdp5IKb09xEYqoL2VF6ztTqJ059yn+mWKz4moWzE7qG4Tjepr0nuEhjwTabTfXuQXnEdER/s7rw0VK7w0wbZG7im1pHaFtZ8FR63DqtMB0PaPzWv5xI8lrTsc+vTzUgHNMw4nLLeZ/0VW4pwOrUOao9gA0aJKCmNdmF7FGJU7/sU2dqJi1vRMeJ4cNJHz1QRz6sGQka2Mc4RJidEKh5Jq5A6wlLMblOcHRD35R5fymlDu3T/AA7RmiMrwYPI+WyBDEjKSDsrNwd5dSbOwj0VUrgl8HzVy4RRik2dTJ9boFSErTC5kSrQgBXUYNXEFFyo7WoxYjsagDRCvvRbiLKlZlTSqW9XVGzwNHjvtdUYBOuH1jTqscLQ4fO6D0FRpNcGmBI0RMdTpgHMXN/tOqa8NxE02wbwE+FMPHsgoM9x/Rv73VDaTCxs9uq8lxLeTZ3N+StWIptw+EIaAGtkDwAVgyBjTCgulLD92y8wSgwHHuzVHHmSkWUp1S+OplryDzKQp1gCgneBY2phyAHE03G41jvEq+VOHtqUw9r8wN45+KznaQVYuh+OIZUYSYFwEDrieLDG5IDYGm38Kj8RrZjM/wAKf47XAJkKt4m+iAmDpB1iE0x1DK6E4w7spTuoWuacwnkeSBngKBeYaJMT5BKYioeszE3Mfsifdr9lxG/Irhom7iSeX8oJDBYTra5GwufDf42Vwp01GdEsCRTLyLvM/wCUfRVibRQM+rR20056pHbSQNRTQT7qkEGfCih1afspBddSlBHhqUDU6FBGbSQalwepkpU85uQ3TvAKs2DrhrJJ7vFUPoxjBUphrvaZA9BY+kBWZ1QZPj4IHTuIzVFMeLvD/WEbpJVGSLG0fBVfgxdWxVVzDEMiTprI+SiunePxFEZchg6PF2+u3gUFC6Q0/wCs8DnChq1CBKcVcUS6d0hnc7XRA4LiBIUp0exuVx5OtKYUiAISFQFhkaFBI8cq9uNtvNRhfbaycVnlzZ1hR1QwUC9HeEWtVgFEwxuUTFNugVoVMxMwOW2isHRfCPr1OyIYAW1HRaCIgd5VeYBlYO8n1haj0JeHUXNAAAOgQO2YMAAAAACAOSVbQUkKCDqKCNfQRabLqQq00mykgT6qyCftpWQQZsymlWUU7bQslG0kDQUEOoUm3Do33ZAbgBLXnvFvJWPH1iKbpn2fj+ygsPRggjZS2PfnpRzEeaBb7PYGHdU3e90+Rj9FJcWqh7XADNY2VGo8XdhcOKYaXODyYE3DjNving4xjA0dXg3y64zOb8plBXOGdGeuq1GvY4XIB0g6jyt8VB8QwDqVQscLhX2njeKNbm+6AkzBDm694zKg8YdjHVHOrMe10/hj0QNjURhVBEFNGUXHUlK1MLa0ygUwwglpuNkniKVzCXwlM6kW0QxDUDBjbpPE+0l6Y7QCLVbLigTBuO5W/o1xSpRpVajACKZYXt5sNjHeNVUKmqu3CcJ1XDq7nCDUafQ6ING4Vi2V6balMy13wPIp06ks0+zPjXVu6p57DzadA7+Vq/VII51JBlBPjTXRTQN20u5dToNQQZ2ymlGU0tTppwKKBJlNLNppRrEvRpoE6dFErktHcfq6kBTSWKr0g0h7mgFBV6rC6o08j3K+4cTTHcLKo4MU8wOYOAPqdlbcI8FqCk9Jul9ei/q2MgDdwNz3bKm47imIqkl7ifAfstoxHCab7vAI7wm+LZRp0yGsY3azboMXpUXfhcfIp7SwRc2TZaJi3saz2YVV4nXa0RaUDGkA2i5tjJlQpF1yrijJvbuSYqFARw7abzclKvddDC4Z9V4psGZzjEBA76O8LOIrAe43tOPdy81aumuJDaAYLAkNA+fwCsHR7gLcPSDNXG73cz+wWedNuJCriC1hllPsjkTuR528kEfwytl8/qy1Ho306YGNZiZBEAPiRG2bl4rH2vTwYwgR9boPReHxDHtD2ODmnQtIKcZF504Vxythnh9B5be41ae4jQrVuif2j0cQRTrgUqhsD7jj47HxQXItXUuWAhBBnrXtGpHqg/iVNu8+ChvusamSUT7uZmwE+qCTq8ZHutJSDuMVdgBOkXTYUANN9Uo1twNEHKmIqOMF7vCU3qUZiLnvunTZjQeM6pLrombEackCDaBEiSCeX6KT4VxetRf1dTt07Q8ajuI3SdKiA0EuE+qneguEbXxDxUaHNFMyDcXIH7oHtXi7cs5gq5X4+3MZIMayl/tD4D90AeHHqXGJm7TyOx7is5xVMTLCTzDtZQWHH8dAdrKreIxDnkkoU6Lt7IzqfeD5oEG07yUao6Fx7044VwmpiXwwW3dsP57kDPD4d9V4YwFzjoB+vctS6KdGm4ZkmDVd7TuXc3uSvAuBUsM2GiXH2nHU/wAJ9xXijMPSdUebN0G5OwCCF6eceGHommw/1aggR7rdC79AsmzfWqecV4g6vVfVeRLj6DQAW0TR7fr4WPrugTJXCV1w+vr90SUCjX7d6616RK6Cg0PoV9oT8P8A0681KUWOrm8gCdR3ILPmuQQazkJNhK4L66D63TymyBMJF5sbfXfsgaVGaHQaooHIDLzRqzRPaNuUa+WiTqP0ie7+f2KA2UkyQREQP1PJO8Pg4kkE8t13Ctj2jJ3nTyO3yTitVMnKfI+19eoQMK7fyw7eLT4jf0Vo+y6Otr3uGt2HM/tpCr2YuJtMD2Tt+nlZWX7Mqbm1cSHGTDPK7xadrT5oLf0j4MzF4epQfo8QDyOx8isjHBw5tTDYpsYmg0w8WNRo9lzT7w2IWxcW4tRw1M1K9RtNnNx1PIDUnuCzHjHT7A4uvSYBVphruziIDXNcYAht5Ydwe6yDPhgHZQ50AHQE9rlprsmWKYGxudh/C2XGdDmYhxHXsdUeIc4CDA3gHbkp/o30LwuDacjM7z7VR/ace4ToO4IMS4B0VdVIfXJazXLufHkFfcJSYxoZSaGtHJaDi+BUHa0wDzFvkoDF8JYw/wBM+v7oIgvDQSVlHTDj5xNTK3/dsJy950Lj+itP2jcXNJvUMmXDtHk3kPFZuwXv9W7wg6I2+thp+yJMb/WncukfXl5rj2xz+vJAR5RQukLppmJgwbBAROMLg31PZaT37c/29QpLg/BC/t1JFMQeRIuTHkD6hWanh2sIbAbGuljJJ05Ef8rvQVyn0efFze/ZHjH6O/4e9BWM0JMBs+otyDvLX8v5kEFsrki5Hh9apJ1m5rg7/wCv7or5dUIMhrdPHw/ZcrOc4hgPnv8Augjq1Qkw1oO0fVkrSbllpBk79/Ij67k7bg+rs3WJJ3JPwjv0PcjtuMrgZFg4ajuIPyPkUB6VOWDmd/r/AF7kG0hlhwsLybgW9B8Eu0GDmsPxbDkHSJB8bd67VJGYGNIm9/4m0SQgahsmWyYtzGsePJTv2Z4kF+KceVJ22hYTz5yoDEuyUx4ExOsS7/oTXoxjerp8WLTBZQ7PcJqRr3EIFOOcbwlVpxeMc6o95cKFBrvYpAkNtoJiS481leJqtL3FrcrSSQ2Zgcp3R6NBzhIBO07DzRvuYGpk8gg1H7KOk2HFWhhxQays5pYag96AXXM7wtlDl5U4fWdRq06lMdtj2vaBzBBE+Oi9Q8PxQqU2VACA9odBEESJgjYoD4p1lAYqAHPdYNBN1PVxZZ50w4i7tU2ka7Hf3QYvDiItcmw5gKhjn9a852hxeSIIDrdwNszTvMAHcyoTiHBmFzg1obdw7MHV+UexUPfsn7wQRAcHE2GruzsNusZJv7IHMp/jKcwWkvEtuA9wMNLjc0nTfQgoKs7gVx2teYdu/L7zOQ5ro6MFxs8DckxoZO35RKmqeGcHAEQQ38BGjS4aURaSPVSQYN4AiLtAtZkHPTE6u32QQPDeiTNajy4jZoMA21kCBc+m6juK02nE06VMQBeAZAc6/oBHorhUeYd5He0idGyW2DptBhVbo0w1a9Wub3tJ5nfNtEDwcgnKgjKB2YvfYCIkZhuGzb/DckhSm51nfW1ov3gb6gfiKc15gnUnWPXvH8lw3RWtO2vKCLaREGw08wNwgI5g107spAd5AzAG3h+EoJR1M27IOwHPexA7iZ7m/jK4gm9DE6a21+u5NX1srgWgE/m/cXan9CpDYA1vp6SD+ij3DM87befKdvAoJLDVm1GzJBm82LTtMbd+h3TllAj2mzO+kcp5T5hQLf6bs2Ukzq05YvE8tYEaFTrXnIJcSLGTvMnby9EBcQ+wAEAA6n+399NEhnEE9w18Vys8ai9j8h66IUKcmDJJ588toH14oI3jmMDWEcjrf8bmmwibOVd6N4z+nxGTJqUWUxzJLwN+6T5IdKq39SoB+M8jsx3Oeakvsrw7C/FOqNY4U6YOVwBvcA38/VBDcXxYAZRpiwAAA3O/xRcPwohzaft4ioQG0xfLO7jz7k84tgg4OfTbkeCXAtt5dykvsXwmfiBc6+Sm50nnZoPxKDTOhnQajg2AuAfXcO1UImDuGch3q2U2AWCMNSorjXGaeGAe86uDQBqSeSDnSLH9TSc6bxb65AXPgsm4hiAS64L57ZdJa3MDY75HQIA7RNrCysXSfjXXPMHKxs5XcokF4nk4Q6bNBGpsqhinBxygBrRrcgCbxOt7kPPadMCAgTYc0jtEmNQCSG2EjQuZPsWaBBcSbJ63Dhwc2m0ZgAScjak9YRBa5wLiLETAHJEpUW5Rms3nAvFi7LpDTEs0bq6TZPaZJOW5h3aAF2k5jF2PJDiJAAm5mBAAM6lBoeZAO/s02WzSZmnNmNnz2S1I9mwdlAuZAEmJnJAEF+42GiWqYW9iReMpLhaGtu1tUmRJjsgaJOuXAX5ns3mJItmaCLRe4580EZ0jxMYd1xMG0AQSA3SRBkusAed1H9GqOSiCffOYza22kGCPKD3JDpjiCXMpRl0t5SdtJcdHEaqTwQLGX3AAsYGjW/HLps1yBYNgOJNv4k3g3hvrCOSADBaAZbZzDETJu0H2usPf1LVyhiTEt/ujtg/9pGWDPZbQbP5ilX0SAGmTlED2jcC5s0byYnR5QJhjZl2QxbKTTDeUeAiP/LbzXEsGu7LQDJEQ/PB3vLbC3wp80EEi6cgDrE7ePcf0SWBw5NzIBMTuByneyXxrSDF7DyuNYNvRPcLSyzydf52QNqVCDpZpbE8hljdOcSNAd48LC6JVMyYNiNPK3r/ou1qkmIuD4X3QJtabsgaNgRM6omJrZWyY7Jab7wac620dyKO2pcTvG+naKh+keOjrI0ywDO+Qcgd6fNBT8VU6yt5idNgByHJJs4lUw1dxpmJGVw2c06go3Dr1HuO0nfcplxZpL8/uvu3w0/RBonR/LXY1wNiL+PerP9mnAxSxeJqN9gtaG90uMj/2/FZL0R4yaFTKT2H28HbH9FvHQL2Hz+U+soLRmjMT9WWUdIOJfecSXa06ctYBJzHeIvJExHK3ddumnEDTw7mtMOqHKPPVZw2oKYtHhqeYEalw/CLuBvDdQS4kTEudr2rRBjRzb5YjWew2feN0jSotkTJGmUTY3BExmzGxa72n7ZQuj2nPzC5uXFuwsbWcyLfgYeZS1DCzM5oPZjtAumYE6jYtf7b9BAQHpiZIcAW3zENjs2JAjLmBEOHss1u5LOimMrS1p0APauTdpBuW3Bk9xds0FNdrHB89qBEGLDskgC1twLA6ZnXBadLKesMF5EZZsAbgN/KYlrpMHn7QA2JqSDq4NPsgiDlL3CGtkbN9wabqMx2Mbh29vKw5TlBMOJALRAa0O91ty0bdoqB4rxWvVr9Qyo9rS6AC9xAEfCATt5pXA8EYHCbvJBzOgejTAmbIE8FTNatUxTxlbcgWBygE7u1ytO5TzHS7sDmZcGgzH9MRl1HWOqnyKd13CnTkEC4MZokXfuz8FJv/AKneoujTdVeG9mbA2ab+yTEj3qrj/lPJBJ4FpIsCAe1OSoIuHDR3dQ+KXa6TcTtq0nuAD3yY2745pKu7Rg0MG7YMHT3jtkBEe4lH1MoDHOgiRMgbS4jMyDDWud5UygKAASXMBboGNaWuc2bAObzLS7wpN5oJNpi/+5G5gsy+zMRIt/TZp+NBBM4obTF7+MTpp5hT7wA0Aybf/oqBxBl7TI3t5RopvESbzt+jvqPggYmpoJgTp5eX1zSOLec0OkjtH0NvhKWblOmoJvzGW0ft8EKjHFrpEnta8hefr4ID4lgDXRGhO0yG1D/06wqV0vxl4G0jcg9p97nk9W3EauNzmDRGgu6owxBA94bnVZ3x2tJGmg5btby7wUCnDMMTh6hAu90DwaJKfcQwQdQaz3mgZfGLqw9DuGhzmU/wBod4u7bvhlCS6U8MdQrOp7atPNp0/byQZqWkGDqFtH2LdIXVTVov1ZTYQeYa4i/f2gsx4vw45etH+Yd3NW7oNgDh8K6uXQ/EjKIPsUQ6C4xeHOEW0AJtqAtXSniYrVnEEZGDK2TDTOpJgi9oPcNSQFV69bU+hiS4a2brnHvMBzO1cdk4xLyTEbexMRJJh7vdFpa89+WScyQ6rK4EDO+94cO+WtbcW1pjtOF3EBBxtICC6MwPZp2c0GTIOzheQBDGXk7JV1fM2GkuqOtEmxg2fpDoFnWLo91oXaNAi5DbgciI5Tp1ewtkaTbM5NaFc069VoyubGfLo7WCSTJD25ZM7xI0age0KABJkucfekCRJAcNAMoIDhFxsB7R2dkHWADm1tEFwadsroMToZkapJzznI3JIgTeQc29gR8WmbyWkxDw0DtFtwA6JOYjsGBck3aRrPI3aFUxctx5LmxaSANiyDYARPhvop59KKTnEAEtgRNicobdrNAajDE7JnhaQq4xxHZa1oZEl5acwkS0R2XEWbAAPcUpxbGQGkTALTBFTYPrfi/My/cOSCN4njMzsgJy5iPaMRmDB7W2Snz3Ce8FZDC52smZyHb8xG9Xx7BUPhxmcbyQAz2jqYpyARr2n+E7QrHAyU2tI7UGAWHcv2bI9uNfdQHwwJLnGQJuWt9kQSSA0jYOIN9BzXMSZJmbdjKJM5cr6gyPvE9VSEHY8l3EkMYXgNIDZPZDgYh0S05pJ6kebrhMG1soAPai0XeHPHaJa6ZE1Xj/AIUCjsQZywHSTmDSQHZZkluxNRz3f5e5BOcPgzSYDBc4ARZ/tE7GeXWajVq6gl6rJdoIFjuB5bKZLS7QzaLbWKgx7YFo5eceWuin6VSGyAIIv4wSgaUWBoBInYePVk/olKxzWiZka97Bf6J8Eg7tdoa9qDr7jvr9EtVrAEaWcbm0Q4GCf8v8BBFcYxAa0GQCWncTbqqn5nc+SoTGCpiWNJkA3vNmzO3IK0dJKoFMSYsB7xF2PZsA0XYPgqlgH5WYirybkb4vMfKUF3+ybHCpjcRmN3jO0eBj5Eei0Hptwb7xRlompTkjvG7frcLB+i3FzhcTSrDRru0ObDZw9P0XpjBVQ8Nc0gtcAQRcEESEGOYnBEUC0NlzxlA8Uth8KadNtMP7IblzE7adkmwaTAM2aeZsLL0qpsbiHNYbQSQNAT7W4gtkO10nSJENjAZuN4kTEmIAIHvAyI7Q2DBcgxGGt2RDWuiL5s0kkHU9YJkG7r+4E6Y1o00iZGUiJgvgEtgGMzQcv4i82TeixurjAIkk5btBvF9WHUTl3JebJxSJMgWJeIdpLnAZTpIY9sjTN+ENFwCj7FzQASJaWxAk3LDoZI7TdxecgsY2pg3Gqyo12UxlJMdrXKdmkC0xljUQAHKSptDQIEjLGWwytBmABN2uBIEEGLZzccqmBLjYxN5LiTtFznF2xcuFiT2gCQpNF4iAZgEkCYsNS9rtAIMRER2IXjmPc6qaFEDriCHHUURHba0jV5ytJdtOUInHOMOFQUqLh1ptNg2kCzLMxAqlhh50aGgBd4DhW0abn3JHtGHGS0OeTIi00nR4hBypgm4enDQDDZJLSZOR79yBf+n8VA8QfmdcDcWaebaex5NKkeNVm5soG5bGQ6gUqe517JUHh7uNtBPs/lc/Y2uQgn+CM7MwJkQSTHsvdeQROaoz0lSuEIJD3ODWtke1Ai5cJLdm9YRp7HmmjR1bMoMG4tnbyZ4TFIH/AESzsUGU3NB7UZYD49pzWe8L/wCNpfXxQM+P4oggnWZIMC7R1xAcyPee1tx7oSXA8JLjVeZA0u2Tq55I3kZyD3KIqudiKxiZc4uJiIBcXH2dR7Ks+LxIpgNBGTKGxIeIJLTZ0EDIyoR/4uyBDiWI6sFzmgkEn2HNuC1pMtMXc+qgq3j8bntDRMTAjUuefe5uHouIL9EVB/cB8Sp+ndrieU/8soIIEGNAYYGwP/LKT4gbO11f/wDCsbctB6IIIKf03YBHeXf/AGv/AHKrVS2FtvWv5Mt8ygggaVWw63IfJbt9lOKeeHNJcSWGo1vcAbDyQQQRNKs5xJJJJhx8eua2fQ/LkE1fSBqPYRLWursAOmUCQ08xN4Ou6CCCNruMg7ilSfz7Zc1mbxy2nYaKXqtANUQIAxDRaey3tAet+/eUEECVJ5zOMknKHXOaSA0XnWQSDOosZgKP6UVnMp4lzSQ6m9tNh/C1zWOMfmn3va2lBBBFdCaDSASLuIk73NQG+uik8dQaKen+HN760mE6/wB7/wDiK6ggpnFj/VfpZ74t/wB479k86P4VjnGWg3I8ux+59UEEE6aANUC8Q86nX17yofpLWdJEmLa396sd+9BBBzoZRaXPJF5bB3EFpsdkz4xVcLSYAGpn/BZz/uPqgggiY1+tz+y4ggg//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11974" name="Picture 6" descr="http://www.metrolic.com/wp-content/uploads/2010/11/sandage_allan_b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7343" y="2326695"/>
            <a:ext cx="2232791" cy="167459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37544" y="4001289"/>
            <a:ext cx="2172390" cy="338554"/>
          </a:xfrm>
          <a:prstGeom prst="rect">
            <a:avLst/>
          </a:prstGeom>
          <a:noFill/>
        </p:spPr>
        <p:txBody>
          <a:bodyPr wrap="none" rtlCol="0">
            <a:spAutoFit/>
          </a:bodyPr>
          <a:lstStyle/>
          <a:p>
            <a:r>
              <a:rPr lang="en-GB" sz="1600" dirty="0" smtClean="0"/>
              <a:t>Hubble constant revised</a:t>
            </a:r>
            <a:endParaRPr lang="en-GB" sz="1600" dirty="0"/>
          </a:p>
        </p:txBody>
      </p:sp>
      <p:sp>
        <p:nvSpPr>
          <p:cNvPr id="8" name="TextBox 7"/>
          <p:cNvSpPr txBox="1"/>
          <p:nvPr/>
        </p:nvSpPr>
        <p:spPr>
          <a:xfrm>
            <a:off x="6459899" y="6413266"/>
            <a:ext cx="2510624" cy="400110"/>
          </a:xfrm>
          <a:prstGeom prst="rect">
            <a:avLst/>
          </a:prstGeom>
          <a:noFill/>
        </p:spPr>
        <p:txBody>
          <a:bodyPr wrap="none" rtlCol="0">
            <a:spAutoFit/>
          </a:bodyPr>
          <a:lstStyle/>
          <a:p>
            <a:r>
              <a:rPr lang="en-IE" sz="2000" b="1" i="1" u="sng" dirty="0"/>
              <a:t>No </a:t>
            </a:r>
            <a:r>
              <a:rPr lang="en-IE" sz="2000" b="1" i="1" u="sng" dirty="0" smtClean="0"/>
              <a:t>mention </a:t>
            </a:r>
            <a:r>
              <a:rPr lang="en-IE" sz="2000" b="1" i="1" u="sng" dirty="0"/>
              <a:t>of </a:t>
            </a:r>
            <a:r>
              <a:rPr lang="en-IE" sz="2000" b="1" i="1" u="sng" dirty="0" smtClean="0"/>
              <a:t>origins</a:t>
            </a:r>
            <a:endParaRPr lang="en-GB" sz="2000" b="1" u="sng" dirty="0"/>
          </a:p>
        </p:txBody>
      </p:sp>
    </p:spTree>
    <p:extLst>
      <p:ext uri="{BB962C8B-B14F-4D97-AF65-F5344CB8AC3E}">
        <p14:creationId xmlns:p14="http://schemas.microsoft.com/office/powerpoint/2010/main" val="35114996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descr="Large confetti"/>
          <p:cNvSpPr>
            <a:spLocks noGrp="1"/>
          </p:cNvSpPr>
          <p:nvPr>
            <p:ph type="title"/>
          </p:nvPr>
        </p:nvSpPr>
        <p:spPr>
          <a:xfrm>
            <a:off x="1115616" y="727526"/>
            <a:ext cx="6796434" cy="566936"/>
          </a:xfrm>
        </p:spPr>
        <p:txBody>
          <a:bodyPr/>
          <a:lstStyle/>
          <a:p>
            <a:r>
              <a:rPr lang="en-GB" sz="3200" dirty="0" smtClean="0"/>
              <a:t>Einstein’s greatest hits (cosmology) </a:t>
            </a:r>
          </a:p>
        </p:txBody>
      </p:sp>
      <p:sp>
        <p:nvSpPr>
          <p:cNvPr id="22531" name="Content Placeholder 2"/>
          <p:cNvSpPr>
            <a:spLocks noGrp="1"/>
          </p:cNvSpPr>
          <p:nvPr>
            <p:ph idx="1"/>
          </p:nvPr>
        </p:nvSpPr>
        <p:spPr>
          <a:xfrm>
            <a:off x="136604" y="1412776"/>
            <a:ext cx="7080722" cy="5805264"/>
          </a:xfrm>
        </p:spPr>
        <p:txBody>
          <a:bodyPr/>
          <a:lstStyle/>
          <a:p>
            <a:pPr>
              <a:buNone/>
            </a:pPr>
            <a:endParaRPr lang="en-GB" sz="2400" dirty="0" smtClean="0"/>
          </a:p>
          <a:p>
            <a:r>
              <a:rPr lang="en-US" sz="2000" b="1" dirty="0" smtClean="0"/>
              <a:t>Einstein’s model of the Static Universe (1917)   </a:t>
            </a:r>
            <a:r>
              <a:rPr lang="en-US" sz="2000" i="1" dirty="0" smtClean="0"/>
              <a:t>  </a:t>
            </a:r>
          </a:p>
          <a:p>
            <a:pPr marL="0" indent="0">
              <a:buNone/>
            </a:pPr>
            <a:r>
              <a:rPr lang="en-IE" sz="1600" i="1" dirty="0" smtClean="0"/>
              <a:t>       First relativistic model of the cosmos</a:t>
            </a:r>
            <a:endParaRPr lang="en-GB" sz="1600" b="1" dirty="0"/>
          </a:p>
          <a:p>
            <a:pPr marL="0" indent="0">
              <a:buNone/>
            </a:pPr>
            <a:endParaRPr lang="en-IE" sz="2400" b="1" dirty="0"/>
          </a:p>
          <a:p>
            <a:pPr eaLnBrk="1" hangingPunct="1"/>
            <a:r>
              <a:rPr lang="en-IE" sz="2000" b="1" dirty="0" smtClean="0"/>
              <a:t>Einstein’s steady-state model (Jan 31) </a:t>
            </a:r>
            <a:endParaRPr lang="en-IE" sz="2000" b="1" dirty="0"/>
          </a:p>
          <a:p>
            <a:pPr marL="0" indent="0">
              <a:buNone/>
            </a:pPr>
            <a:r>
              <a:rPr lang="en-IE" sz="1600" i="1" dirty="0" smtClean="0"/>
              <a:t>      Natural successor to static model: abandoned</a:t>
            </a:r>
            <a:endParaRPr lang="en-IE" sz="2000" b="1" dirty="0" smtClean="0"/>
          </a:p>
          <a:p>
            <a:pPr eaLnBrk="1" hangingPunct="1"/>
            <a:endParaRPr lang="en-IE" sz="2000" b="1" dirty="0" smtClean="0"/>
          </a:p>
          <a:p>
            <a:pPr eaLnBrk="1" hangingPunct="1"/>
            <a:r>
              <a:rPr lang="en-IE" sz="2000" b="1" dirty="0" smtClean="0"/>
              <a:t>Friedman-Einstein model of the Universe (1931)</a:t>
            </a:r>
          </a:p>
          <a:p>
            <a:pPr marL="0" indent="0" eaLnBrk="1" hangingPunct="1">
              <a:buNone/>
            </a:pPr>
            <a:r>
              <a:rPr lang="en-IE" sz="1800" i="1" dirty="0" smtClean="0"/>
              <a:t>      Use of </a:t>
            </a:r>
            <a:r>
              <a:rPr lang="en-IE" sz="1800" i="1" dirty="0"/>
              <a:t>H</a:t>
            </a:r>
            <a:r>
              <a:rPr lang="en-IE" sz="1800" i="1" dirty="0" smtClean="0"/>
              <a:t>ubble constant to extract observational parameters</a:t>
            </a:r>
          </a:p>
          <a:p>
            <a:pPr eaLnBrk="1" hangingPunct="1"/>
            <a:endParaRPr lang="en-IE" sz="2000" b="1" dirty="0" smtClean="0"/>
          </a:p>
          <a:p>
            <a:pPr eaLnBrk="1" hangingPunct="1"/>
            <a:r>
              <a:rPr lang="en-IE" sz="2000" b="1" dirty="0"/>
              <a:t>Einstein-de Sitter </a:t>
            </a:r>
            <a:r>
              <a:rPr lang="en-IE" sz="2000" b="1" dirty="0" smtClean="0"/>
              <a:t>model of the Universe  (1932)</a:t>
            </a:r>
            <a:endParaRPr lang="en-IE" sz="1800" i="1" dirty="0" smtClean="0"/>
          </a:p>
          <a:p>
            <a:pPr eaLnBrk="1" hangingPunct="1"/>
            <a:endParaRPr lang="en-IE" sz="2000" b="1" dirty="0" smtClean="0"/>
          </a:p>
          <a:p>
            <a:pPr eaLnBrk="1" hangingPunct="1"/>
            <a:r>
              <a:rPr lang="en-IE" sz="2000" b="1" dirty="0" smtClean="0"/>
              <a:t>1933 review: 1945 review (Appendix)</a:t>
            </a:r>
            <a:endParaRPr lang="en-IE" sz="2000" b="1" dirty="0"/>
          </a:p>
          <a:p>
            <a:pPr marL="0" indent="0" eaLnBrk="1" hangingPunct="1">
              <a:buNone/>
            </a:pPr>
            <a:r>
              <a:rPr lang="en-IE" sz="2000" b="1" dirty="0"/>
              <a:t> </a:t>
            </a:r>
            <a:r>
              <a:rPr lang="en-IE" sz="2000" b="1" dirty="0" smtClean="0"/>
              <a:t>    </a:t>
            </a:r>
            <a:r>
              <a:rPr lang="en-IE" sz="1800" i="1" dirty="0" smtClean="0"/>
              <a:t>Conversations with </a:t>
            </a:r>
            <a:r>
              <a:rPr lang="en-IE" sz="1800" i="1" dirty="0"/>
              <a:t>G</a:t>
            </a:r>
            <a:r>
              <a:rPr lang="en-IE" sz="1800" i="1" dirty="0" smtClean="0"/>
              <a:t>amow, </a:t>
            </a:r>
            <a:r>
              <a:rPr lang="en-IE" sz="1800" i="1" dirty="0" err="1" smtClean="0"/>
              <a:t>Godel</a:t>
            </a:r>
            <a:r>
              <a:rPr lang="en-IE" sz="1800" i="1" dirty="0" smtClean="0"/>
              <a:t>, Straus</a:t>
            </a:r>
          </a:p>
          <a:p>
            <a:pPr marL="0" indent="0" eaLnBrk="1" hangingPunct="1">
              <a:buNone/>
            </a:pPr>
            <a:r>
              <a:rPr lang="en-IE" sz="1800" b="1" i="1" u="sng" dirty="0" smtClean="0"/>
              <a:t>					No </a:t>
            </a:r>
            <a:r>
              <a:rPr lang="en-IE" sz="1800" b="1" i="1" u="sng" dirty="0"/>
              <a:t>mention of origins</a:t>
            </a:r>
            <a:endParaRPr lang="en-GB" sz="1800" b="1" u="sng" dirty="0"/>
          </a:p>
          <a:p>
            <a:pPr marL="0" indent="0" eaLnBrk="1" hangingPunct="1">
              <a:buNone/>
            </a:pPr>
            <a:endParaRPr lang="en-IE" sz="1800" i="1" dirty="0"/>
          </a:p>
          <a:p>
            <a:pPr marL="0" indent="0" eaLnBrk="1" hangingPunct="1">
              <a:buNone/>
            </a:pPr>
            <a:r>
              <a:rPr lang="en-IE" sz="2000" b="1" dirty="0" smtClean="0"/>
              <a:t>                       </a:t>
            </a:r>
            <a:endParaRPr lang="en-US" sz="1800" b="1" i="1" dirty="0"/>
          </a:p>
          <a:p>
            <a:pPr marL="0" indent="0">
              <a:buNone/>
            </a:pPr>
            <a:endParaRPr lang="en-GB" sz="2000" b="1" dirty="0" smtClean="0"/>
          </a:p>
          <a:p>
            <a:endParaRPr lang="en-GB" sz="2000" b="1" dirty="0" smtClean="0"/>
          </a:p>
          <a:p>
            <a:pPr marL="0" indent="0">
              <a:buNone/>
            </a:pPr>
            <a:endParaRPr lang="en-GB" sz="2000" b="1" i="1" dirty="0" smtClean="0"/>
          </a:p>
        </p:txBody>
      </p:sp>
      <p:sp>
        <p:nvSpPr>
          <p:cNvPr id="2" name="AutoShape 2" descr="Image result for george gamo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Image result for george gamow"/>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4" descr="data:image/jpeg;base64,/9j/4AAQSkZJRgABAQAAAQABAAD/2wCEAAkGBxQTEhQUExQUFhUXGBoXGRgYGBwXGhoYHBccFxodGBocHCggHRolHBgXITEhJiktLi4uFx8zODMsNygtLisBCgoKBQUFDgUFDisZExkrKysrKysrKysrKysrKysrKysrKysrKysrKysrKysrKysrKysrKysrKysrKysrKysrK//AABEIARMAtwMBIgACEQEDEQH/xAAcAAAABwEBAAAAAAAAAAAAAAAAAgMEBQYHAQj/xABFEAABAwIEAgcFBwIDBQkAAAABAAIRAyEEEjFBBVEGEyJhcYGRMkKhsfAHFFJiwdHhI3JDgvEVM5KjwlNjc4OTorKz0v/EABQBAQAAAAAAAAAAAAAAAAAAAAD/xAAUEQEAAAAAAAAAAAAAAAAAAAAA/9oADAMBAAIRAxEAPwDLgEdEaUoEAARguAoyAAowXAEo1sm10HWpRgVy4D9ndWrDq7xRZE83+my0bgHRHB0RLKLXOHv1DmJ7xy8gEGI0eH1H3bTqO/tYT8gu1uGVW+1SqN8WOHzC9GVDTaNo5+76iY80hiMeW3DSbcs3yd+iDzeRC7C3HiPGKRtWwrHjWcgd6tcA4eiqvEMLwyuDla2g6fccRHi0iPggzcFHCtGP6FOa3NTqB83DSMpI7jJBVcxGDqUzDmkIEoRC26UXCEHGhdcUYCEVzUBSUUhHAXSECa6jZV0NQFagjtaggh2lKApMBHAQKNRwkmqQwOBNQtDTLnHK1jbuJ8Nh3oO4PAuqw2mC55MZbX5Qti6D9AWYfLVrtFStqG+6zv73DnpySHRTh2H4fT6yoGmuRBIuWzsCTrzhWXD8VfVFrDWG6nz5d6B/i3sB1DnDvAA8JTMYwyYafUH0ulaeFt2gP4XXUwBYRPIQgb4jHHcHly+c/NV3iFYiTlMdzojvVixAMfuq/wAVEbD5IK9jMaXgtc53cDf4kT8VCYvD1JE5XnlPa8jrPcn/ABGu4CAPRV7G8WfEGw5afJApTxLqb5GdgntNMx+x8lauFhuLHVy7MRu20fNUEYuXDNJbvzV26LYtodZ0A2mecwQToZ+eiDvHugFWm0vplrhrAsQqZXolpgiDy+itVfx59KQ8yBsTBjm07+Ez81XuMYejii4thrx+AfEjn80FHCEJxisIabsrtfgfBIIOQuwgV0BAUhdagUZqAAIIxQQQYR2rgCOAg60LX/s/6JdQwYirAqPbLReWMi88iQsjpGCItdehXYkjC0yDM02gmPaMAWFoCCFpcN+94iYim3U8zyAVww2EawANCQ4Phurpge9qfEqTYyUCLkzrqQq0kyq0tUETicSWzMqMxpzAlSGLdLoUdxHsi8IKfxIHMRFuaqnEKckz3q38XcQwk6qoVWF0oIk1CD85APzUjwviJYQCMzZu3ntblZMawSDTdBesfjjlADsxsQPxNiWk8iIIPkmGDxjQc4Mdw25jWY7lBHiZyibuabHnz9fmg7Fg3HiYQXd4bXG1ryNb/JVrH4U03Fp8u8Jxwas4gCdTbuUx0gwhNMEySL+SCrQuozQjEIEgjgIQggMUEEEEIEcIgXQUClMwQvQnDqIdRonYBtj3D+TZeeQV6G6OYjrMHRdb2GzGk5QgmMIZPiU+ad1GYB2qkGlAs8yE0qbpZxTKqZddxHoghsZT7U3UfxJoLYM/XkpjFNzEQHeqj6+CmxJ8jPyQUbjTS0yAXDcRdQuKosyF7D5cj+nmrjxallHYzE8on1nZUviGptlmdLg+WyCuVRdN3BL1RBISdS+mqBEhL0KRtHn3bJGIN04pAmYPggsXAq7QWgi/6qzcfAbQaR71rKk8Ka7O0jWY1gT4q78dLXYSkWkWcWkDnvf61QVHKikJfKg6mgbhiMGpUMRw1AhlQSpYggrLSjhJhKMQKNW69E5GFZBBECI09mLD9VhTVtn2fY7rMK3SwiBG1v0QWnh+hUg2n3+ijaWMFNlxKacW6SCk3Nlc48gR63KCZe6OaZl8wef8hVGl09ZUsWlvnPddT/CMWKzCQZgn43/VA+dUAEki9v0t5hQXGeM06YgugusPHx8FF9I+MhhyTdslZpj+JVcQ8U2G8mJPzQXHGcckjLJ8FWeL4mTIEGLg6+ieYLgrgB1uKo22DgcojSNPRRvGuHWzCoHX2IPqggsUZ0CQYUbMQbrtSlFxpCBMpRroRQJhHr0CACdEB+HYgio3lmHzVsxHEG1GkNOhzEbAkQfkFS8EO22SAJEk6ATqe5TNPG0WOqAOL+3YgWLeevwQPwlMqi/9rtzAZSBzJClw2EBQ1KtYiwl2NQIvpIJ0W7oIKKUZiKQjtCCX6OcGOKqGmHtZAmXeMQtT6D9H6uENRlQhwMFrmm3fbUFZVwGpFUNmM4yA8ifZPk4Baf0O6S1KoqUqwirRMOPPvjyKCbxFFzicroMxcSB5FU/pYaLGkYnFhrhbq6QzOPcYNlPdM8VVpUYw4Jq1nBrY271XMH9meZj/ALxWJe+4IaTlduT+Lkgz6tjmSer6yPzG/mNFqP2O441G1g5xMEekKoca6O0cK0NdVc+pBDYbksdZBknU8tVeugVGjSwofRY4G+Zx1eZ3Pdp5IKb09xEYqoL2VF6ztTqJ059yn+mWKz4moWzE7qG4Tjepr0nuEhjwTabTfXuQXnEdER/s7rw0VK7w0wbZG7im1pHaFtZ8FR63DqtMB0PaPzWv5xI8lrTsc+vTzUgHNMw4nLLeZ/0VW4pwOrUOao9gA0aJKCmNdmF7FGJU7/sU2dqJi1vRMeJ4cNJHz1QRz6sGQka2Mc4RJidEKh5Jq5A6wlLMblOcHRD35R5fymlDu3T/AA7RmiMrwYPI+WyBDEjKSDsrNwd5dSbOwj0VUrgl8HzVy4RRik2dTJ9boFSErTC5kSrQgBXUYNXEFFyo7WoxYjsagDRCvvRbiLKlZlTSqW9XVGzwNHjvtdUYBOuH1jTqscLQ4fO6D0FRpNcGmBI0RMdTpgHMXN/tOqa8NxE02wbwE+FMPHsgoM9x/Rv73VDaTCxs9uq8lxLeTZ3N+StWIptw+EIaAGtkDwAVgyBjTCgulLD92y8wSgwHHuzVHHmSkWUp1S+OplryDzKQp1gCgneBY2phyAHE03G41jvEq+VOHtqUw9r8wN45+KznaQVYuh+OIZUYSYFwEDrieLDG5IDYGm38Kj8RrZjM/wAKf47XAJkKt4m+iAmDpB1iE0x1DK6E4w7spTuoWuacwnkeSBngKBeYaJMT5BKYioeszE3Mfsifdr9lxG/Irhom7iSeX8oJDBYTra5GwufDf42Vwp01GdEsCRTLyLvM/wCUfRVibRQM+rR20056pHbSQNRTQT7qkEGfCih1afspBddSlBHhqUDU6FBGbSQalwepkpU85uQ3TvAKs2DrhrJJ7vFUPoxjBUphrvaZA9BY+kBWZ1QZPj4IHTuIzVFMeLvD/WEbpJVGSLG0fBVfgxdWxVVzDEMiTprI+SiunePxFEZchg6PF2+u3gUFC6Q0/wCs8DnChq1CBKcVcUS6d0hnc7XRA4LiBIUp0exuVx5OtKYUiAISFQFhkaFBI8cq9uNtvNRhfbaycVnlzZ1hR1QwUC9HeEWtVgFEwxuUTFNugVoVMxMwOW2isHRfCPr1OyIYAW1HRaCIgd5VeYBlYO8n1haj0JeHUXNAAAOgQO2YMAAAAACAOSVbQUkKCDqKCNfQRabLqQq00mykgT6qyCftpWQQZsymlWUU7bQslG0kDQUEOoUm3Do33ZAbgBLXnvFvJWPH1iKbpn2fj+ygsPRggjZS2PfnpRzEeaBb7PYGHdU3e90+Rj9FJcWqh7XADNY2VGo8XdhcOKYaXODyYE3DjNving4xjA0dXg3y64zOb8plBXOGdGeuq1GvY4XIB0g6jyt8VB8QwDqVQscLhX2njeKNbm+6AkzBDm694zKg8YdjHVHOrMe10/hj0QNjURhVBEFNGUXHUlK1MLa0ygUwwglpuNkniKVzCXwlM6kW0QxDUDBjbpPE+0l6Y7QCLVbLigTBuO5W/o1xSpRpVajACKZYXt5sNjHeNVUKmqu3CcJ1XDq7nCDUafQ6ING4Vi2V6balMy13wPIp06ks0+zPjXVu6p57DzadA7+Vq/VII51JBlBPjTXRTQN20u5dToNQQZ2ymlGU0tTppwKKBJlNLNppRrEvRpoE6dFErktHcfq6kBTSWKr0g0h7mgFBV6rC6o08j3K+4cTTHcLKo4MU8wOYOAPqdlbcI8FqCk9Jul9ei/q2MgDdwNz3bKm47imIqkl7ifAfstoxHCab7vAI7wm+LZRp0yGsY3azboMXpUXfhcfIp7SwRc2TZaJi3saz2YVV4nXa0RaUDGkA2i5tjJlQpF1yrijJvbuSYqFARw7abzclKvddDC4Z9V4psGZzjEBA76O8LOIrAe43tOPdy81aumuJDaAYLAkNA+fwCsHR7gLcPSDNXG73cz+wWedNuJCriC1hllPsjkTuR528kEfwytl8/qy1Ho306YGNZiZBEAPiRG2bl4rH2vTwYwgR9boPReHxDHtD2ODmnQtIKcZF504Vxythnh9B5be41ae4jQrVuif2j0cQRTrgUqhsD7jj47HxQXItXUuWAhBBnrXtGpHqg/iVNu8+ChvusamSUT7uZmwE+qCTq8ZHutJSDuMVdgBOkXTYUANN9Uo1twNEHKmIqOMF7vCU3qUZiLnvunTZjQeM6pLrombEackCDaBEiSCeX6KT4VxetRf1dTt07Q8ajuI3SdKiA0EuE+qneguEbXxDxUaHNFMyDcXIH7oHtXi7cs5gq5X4+3MZIMayl/tD4D90AeHHqXGJm7TyOx7is5xVMTLCTzDtZQWHH8dAdrKreIxDnkkoU6Lt7IzqfeD5oEG07yUao6Fx7044VwmpiXwwW3dsP57kDPD4d9V4YwFzjoB+vctS6KdGm4ZkmDVd7TuXc3uSvAuBUsM2GiXH2nHU/wAJ9xXijMPSdUebN0G5OwCCF6eceGHommw/1aggR7rdC79AsmzfWqecV4g6vVfVeRLj6DQAW0TR7fr4WPrugTJXCV1w+vr90SUCjX7d6616RK6Cg0PoV9oT8P8A0681KUWOrm8gCdR3ILPmuQQazkJNhK4L66D63TymyBMJF5sbfXfsgaVGaHQaooHIDLzRqzRPaNuUa+WiTqP0ie7+f2KA2UkyQREQP1PJO8Pg4kkE8t13Ctj2jJ3nTyO3yTitVMnKfI+19eoQMK7fyw7eLT4jf0Vo+y6Otr3uGt2HM/tpCr2YuJtMD2Tt+nlZWX7Mqbm1cSHGTDPK7xadrT5oLf0j4MzF4epQfo8QDyOx8isjHBw5tTDYpsYmg0w8WNRo9lzT7w2IWxcW4tRw1M1K9RtNnNx1PIDUnuCzHjHT7A4uvSYBVphruziIDXNcYAht5Ydwe6yDPhgHZQ50AHQE9rlprsmWKYGxudh/C2XGdDmYhxHXsdUeIc4CDA3gHbkp/o30LwuDacjM7z7VR/ace4ToO4IMS4B0VdVIfXJazXLufHkFfcJSYxoZSaGtHJaDi+BUHa0wDzFvkoDF8JYw/wBM+v7oIgvDQSVlHTDj5xNTK3/dsJy950Lj+itP2jcXNJvUMmXDtHk3kPFZuwXv9W7wg6I2+thp+yJMb/WncukfXl5rj2xz+vJAR5RQukLppmJgwbBAROMLg31PZaT37c/29QpLg/BC/t1JFMQeRIuTHkD6hWanh2sIbAbGuljJJ05Ef8rvQVyn0efFze/ZHjH6O/4e9BWM0JMBs+otyDvLX8v5kEFsrki5Hh9apJ1m5rg7/wCv7or5dUIMhrdPHw/ZcrOc4hgPnv8Augjq1Qkw1oO0fVkrSbllpBk79/Ij67k7bg+rs3WJJ3JPwjv0PcjtuMrgZFg4ajuIPyPkUB6VOWDmd/r/AF7kG0hlhwsLybgW9B8Eu0GDmsPxbDkHSJB8bd67VJGYGNIm9/4m0SQgahsmWyYtzGsePJTv2Z4kF+KceVJ22hYTz5yoDEuyUx4ExOsS7/oTXoxjerp8WLTBZQ7PcJqRr3EIFOOcbwlVpxeMc6o95cKFBrvYpAkNtoJiS481leJqtL3FrcrSSQ2Zgcp3R6NBzhIBO07DzRvuYGpk8gg1H7KOk2HFWhhxQays5pYag96AXXM7wtlDl5U4fWdRq06lMdtj2vaBzBBE+Oi9Q8PxQqU2VACA9odBEESJgjYoD4p1lAYqAHPdYNBN1PVxZZ50w4i7tU2ka7Hf3QYvDiItcmw5gKhjn9a852hxeSIIDrdwNszTvMAHcyoTiHBmFzg1obdw7MHV+UexUPfsn7wQRAcHE2GruzsNusZJv7IHMp/jKcwWkvEtuA9wMNLjc0nTfQgoKs7gVx2teYdu/L7zOQ5ro6MFxs8DckxoZO35RKmqeGcHAEQQ38BGjS4aURaSPVSQYN4AiLtAtZkHPTE6u32QQPDeiTNajy4jZoMA21kCBc+m6juK02nE06VMQBeAZAc6/oBHorhUeYd5He0idGyW2DptBhVbo0w1a9Wub3tJ5nfNtEDwcgnKgjKB2YvfYCIkZhuGzb/DckhSm51nfW1ov3gb6gfiKc15gnUnWPXvH8lw3RWtO2vKCLaREGw08wNwgI5g107spAd5AzAG3h+EoJR1M27IOwHPexA7iZ7m/jK4gm9DE6a21+u5NX1srgWgE/m/cXan9CpDYA1vp6SD+ij3DM87befKdvAoJLDVm1GzJBm82LTtMbd+h3TllAj2mzO+kcp5T5hQLf6bs2Ukzq05YvE8tYEaFTrXnIJcSLGTvMnby9EBcQ+wAEAA6n+399NEhnEE9w18Vys8ai9j8h66IUKcmDJJ588toH14oI3jmMDWEcjrf8bmmwibOVd6N4z+nxGTJqUWUxzJLwN+6T5IdKq39SoB+M8jsx3Oeakvsrw7C/FOqNY4U6YOVwBvcA38/VBDcXxYAZRpiwAAA3O/xRcPwohzaft4ioQG0xfLO7jz7k84tgg4OfTbkeCXAtt5dykvsXwmfiBc6+Sm50nnZoPxKDTOhnQajg2AuAfXcO1UImDuGch3q2U2AWCMNSorjXGaeGAe86uDQBqSeSDnSLH9TSc6bxb65AXPgsm4hiAS64L57ZdJa3MDY75HQIA7RNrCysXSfjXXPMHKxs5XcokF4nk4Q6bNBGpsqhinBxygBrRrcgCbxOt7kPPadMCAgTYc0jtEmNQCSG2EjQuZPsWaBBcSbJ63Dhwc2m0ZgAScjak9YRBa5wLiLETAHJEpUW5Rms3nAvFi7LpDTEs0bq6TZPaZJOW5h3aAF2k5jF2PJDiJAAm5mBAAM6lBoeZAO/s02WzSZmnNmNnz2S1I9mwdlAuZAEmJnJAEF+42GiWqYW9iReMpLhaGtu1tUmRJjsgaJOuXAX5ns3mJItmaCLRe4580EZ0jxMYd1xMG0AQSA3SRBkusAed1H9GqOSiCffOYza22kGCPKD3JDpjiCXMpRl0t5SdtJcdHEaqTwQLGX3AAsYGjW/HLps1yBYNgOJNv4k3g3hvrCOSADBaAZbZzDETJu0H2usPf1LVyhiTEt/ujtg/9pGWDPZbQbP5ilX0SAGmTlED2jcC5s0byYnR5QJhjZl2QxbKTTDeUeAiP/LbzXEsGu7LQDJEQ/PB3vLbC3wp80EEi6cgDrE7ePcf0SWBw5NzIBMTuByneyXxrSDF7DyuNYNvRPcLSyzydf52QNqVCDpZpbE8hljdOcSNAd48LC6JVMyYNiNPK3r/ou1qkmIuD4X3QJtabsgaNgRM6omJrZWyY7Jab7wac620dyKO2pcTvG+naKh+keOjrI0ywDO+Qcgd6fNBT8VU6yt5idNgByHJJs4lUw1dxpmJGVw2c06go3Dr1HuO0nfcplxZpL8/uvu3w0/RBonR/LXY1wNiL+PerP9mnAxSxeJqN9gtaG90uMj/2/FZL0R4yaFTKT2H28HbH9FvHQL2Hz+U+soLRmjMT9WWUdIOJfecSXa06ctYBJzHeIvJExHK3ddumnEDTw7mtMOqHKPPVZw2oKYtHhqeYEalw/CLuBvDdQS4kTEudr2rRBjRzb5YjWew2feN0jSotkTJGmUTY3BExmzGxa72n7ZQuj2nPzC5uXFuwsbWcyLfgYeZS1DCzM5oPZjtAumYE6jYtf7b9BAQHpiZIcAW3zENjs2JAjLmBEOHss1u5LOimMrS1p0APauTdpBuW3Bk9xds0FNdrHB89qBEGLDskgC1twLA6ZnXBadLKesMF5EZZsAbgN/KYlrpMHn7QA2JqSDq4NPsgiDlL3CGtkbN9wabqMx2Mbh29vKw5TlBMOJALRAa0O91ty0bdoqB4rxWvVr9Qyo9rS6AC9xAEfCATt5pXA8EYHCbvJBzOgejTAmbIE8FTNatUxTxlbcgWBygE7u1ytO5TzHS7sDmZcGgzH9MRl1HWOqnyKd13CnTkEC4MZokXfuz8FJv/AKneoujTdVeG9mbA2ab+yTEj3qrj/lPJBJ4FpIsCAe1OSoIuHDR3dQ+KXa6TcTtq0nuAD3yY2745pKu7Rg0MG7YMHT3jtkBEe4lH1MoDHOgiRMgbS4jMyDDWud5UygKAASXMBboGNaWuc2bAObzLS7wpN5oJNpi/+5G5gsy+zMRIt/TZp+NBBM4obTF7+MTpp5hT7wA0Aybf/oqBxBl7TI3t5RopvESbzt+jvqPggYmpoJgTp5eX1zSOLec0OkjtH0NvhKWblOmoJvzGW0ft8EKjHFrpEnta8hefr4ID4lgDXRGhO0yG1D/06wqV0vxl4G0jcg9p97nk9W3EauNzmDRGgu6owxBA94bnVZ3x2tJGmg5btby7wUCnDMMTh6hAu90DwaJKfcQwQdQaz3mgZfGLqw9DuGhzmU/wBod4u7bvhlCS6U8MdQrOp7atPNp0/byQZqWkGDqFtH2LdIXVTVov1ZTYQeYa4i/f2gsx4vw45etH+Yd3NW7oNgDh8K6uXQ/EjKIPsUQ6C4xeHOEW0AJtqAtXSniYrVnEEZGDK2TDTOpJgi9oPcNSQFV69bU+hiS4a2brnHvMBzO1cdk4xLyTEbexMRJJh7vdFpa89+WScyQ6rK4EDO+94cO+WtbcW1pjtOF3EBBxtICC6MwPZp2c0GTIOzheQBDGXk7JV1fM2GkuqOtEmxg2fpDoFnWLo91oXaNAi5DbgciI5Tp1ewtkaTbM5NaFc069VoyubGfLo7WCSTJD25ZM7xI0age0KABJkucfekCRJAcNAMoIDhFxsB7R2dkHWADm1tEFwadsroMToZkapJzznI3JIgTeQc29gR8WmbyWkxDw0DtFtwA6JOYjsGBck3aRrPI3aFUxctx5LmxaSANiyDYARPhvop59KKTnEAEtgRNicobdrNAajDE7JnhaQq4xxHZa1oZEl5acwkS0R2XEWbAAPcUpxbGQGkTALTBFTYPrfi/My/cOSCN4njMzsgJy5iPaMRmDB7W2Snz3Ce8FZDC52smZyHb8xG9Xx7BUPhxmcbyQAz2jqYpyARr2n+E7QrHAyU2tI7UGAWHcv2bI9uNfdQHwwJLnGQJuWt9kQSSA0jYOIN9BzXMSZJmbdjKJM5cr6gyPvE9VSEHY8l3EkMYXgNIDZPZDgYh0S05pJ6kebrhMG1soAPai0XeHPHaJa6ZE1Xj/AIUCjsQZywHSTmDSQHZZkluxNRz3f5e5BOcPgzSYDBc4ARZ/tE7GeXWajVq6gl6rJdoIFjuB5bKZLS7QzaLbWKgx7YFo5eceWuin6VSGyAIIv4wSgaUWBoBInYePVk/olKxzWiZka97Bf6J8Eg7tdoa9qDr7jvr9EtVrAEaWcbm0Q4GCf8v8BBFcYxAa0GQCWncTbqqn5nc+SoTGCpiWNJkA3vNmzO3IK0dJKoFMSYsB7xF2PZsA0XYPgqlgH5WYirybkb4vMfKUF3+ybHCpjcRmN3jO0eBj5Eei0Hptwb7xRlompTkjvG7frcLB+i3FzhcTSrDRru0ObDZw9P0XpjBVQ8Nc0gtcAQRcEESEGOYnBEUC0NlzxlA8Uth8KadNtMP7IblzE7adkmwaTAM2aeZsLL0qpsbiHNYbQSQNAT7W4gtkO10nSJENjAZuN4kTEmIAIHvAyI7Q2DBcgxGGt2RDWuiL5s0kkHU9YJkG7r+4E6Y1o00iZGUiJgvgEtgGMzQcv4i82TeixurjAIkk5btBvF9WHUTl3JebJxSJMgWJeIdpLnAZTpIY9sjTN+ENFwCj7FzQASJaWxAk3LDoZI7TdxecgsY2pg3Gqyo12UxlJMdrXKdmkC0xljUQAHKSptDQIEjLGWwytBmABN2uBIEEGLZzccqmBLjYxN5LiTtFznF2xcuFiT2gCQpNF4iAZgEkCYsNS9rtAIMRER2IXjmPc6qaFEDriCHHUURHba0jV5ytJdtOUInHOMOFQUqLh1ptNg2kCzLMxAqlhh50aGgBd4DhW0abn3JHtGHGS0OeTIi00nR4hBypgm4enDQDDZJLSZOR79yBf+n8VA8QfmdcDcWaebaex5NKkeNVm5soG5bGQ6gUqe517JUHh7uNtBPs/lc/Y2uQgn+CM7MwJkQSTHsvdeQROaoz0lSuEIJD3ODWtke1Ai5cJLdm9YRp7HmmjR1bMoMG4tnbyZ4TFIH/AESzsUGU3NB7UZYD49pzWe8L/wCNpfXxQM+P4oggnWZIMC7R1xAcyPee1tx7oSXA8JLjVeZA0u2Tq55I3kZyD3KIqudiKxiZc4uJiIBcXH2dR7Ks+LxIpgNBGTKGxIeIJLTZ0EDIyoR/4uyBDiWI6sFzmgkEn2HNuC1pMtMXc+qgq3j8bntDRMTAjUuefe5uHouIL9EVB/cB8Sp+ndrieU/8soIIEGNAYYGwP/LKT4gbO11f/wDCsbctB6IIIKf03YBHeXf/AGv/AHKrVS2FtvWv5Mt8ygggaVWw63IfJbt9lOKeeHNJcSWGo1vcAbDyQQQRNKs5xJJJJhx8eua2fQ/LkE1fSBqPYRLWursAOmUCQ08xN4Ou6CCCNruMg7ilSfz7Zc1mbxy2nYaKXqtANUQIAxDRaey3tAet+/eUEECVJ5zOMknKHXOaSA0XnWQSDOosZgKP6UVnMp4lzSQ6m9tNh/C1zWOMfmn3va2lBBBFdCaDSASLuIk73NQG+uik8dQaKen+HN760mE6/wB7/wDiK6ggpnFj/VfpZ74t/wB479k86P4VjnGWg3I8ux+59UEEE6aANUC8Q86nX17yofpLWdJEmLa396sd+9BBBzoZRaXPJF5bB3EFpsdkz4xVcLSYAGpn/BZz/uPqgggiY1+tz+y4ggg//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9922" name="Picture 2" descr="http://bookspics.com/content/uploads/the_meaning_of_relativity__5th_edition.j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3013" y="4208408"/>
            <a:ext cx="1700369" cy="261595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C:\Users\coraifeartaigh\Desktop\EdS\figures\fig 2a.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90878" y="1700808"/>
            <a:ext cx="1700369" cy="2294735"/>
          </a:xfrm>
          <a:prstGeom prst="rect">
            <a:avLst/>
          </a:prstGeom>
          <a:noFill/>
          <a:ln>
            <a:noFill/>
          </a:ln>
        </p:spPr>
      </p:pic>
      <p:pic>
        <p:nvPicPr>
          <p:cNvPr id="9"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1590" y="66044"/>
            <a:ext cx="1521090" cy="1322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97552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descr="Large confetti"/>
          <p:cNvSpPr>
            <a:spLocks noGrp="1"/>
          </p:cNvSpPr>
          <p:nvPr>
            <p:ph type="title"/>
          </p:nvPr>
        </p:nvSpPr>
        <p:spPr>
          <a:xfrm>
            <a:off x="3059832" y="620688"/>
            <a:ext cx="2933092" cy="566936"/>
          </a:xfrm>
        </p:spPr>
        <p:txBody>
          <a:bodyPr/>
          <a:lstStyle/>
          <a:p>
            <a:r>
              <a:rPr lang="en-GB" sz="3200" dirty="0" smtClean="0"/>
              <a:t>Further reading </a:t>
            </a:r>
          </a:p>
        </p:txBody>
      </p:sp>
      <p:sp>
        <p:nvSpPr>
          <p:cNvPr id="2" name="AutoShape 2" descr="Image result for george gamo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Image result for george gamow"/>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4" descr="data:image/jpeg;base64,/9j/4AAQSkZJRgABAQAAAQABAAD/2wCEAAkGBxQTEhQUExQUFhUXGBoXGRgYGBwXGhoYHBccFxodGBocHCggHRolHBgXITEhJiktLi4uFx8zODMsNygtLisBCgoKBQUFDgUFDisZExkrKysrKysrKysrKysrKysrKysrKysrKysrKysrKysrKysrKysrKysrKysrKysrKysrK//AABEIARMAtwMBIgACEQEDEQH/xAAcAAAABwEBAAAAAAAAAAAAAAAAAgMEBQYHAQj/xABFEAABAwIEAgcFBwIDBQkAAAABAAIRAyEEEjFBBVEGEyJhcYGRMkKhsfAHFFJiwdHhI3JDgvEVM5KjwlNjc4OTorKz0v/EABQBAQAAAAAAAAAAAAAAAAAAAAD/xAAUEQEAAAAAAAAAAAAAAAAAAAAA/9oADAMBAAIRAxEAPwDLgEdEaUoEAARguAoyAAowXAEo1sm10HWpRgVy4D9ndWrDq7xRZE83+my0bgHRHB0RLKLXOHv1DmJ7xy8gEGI0eH1H3bTqO/tYT8gu1uGVW+1SqN8WOHzC9GVDTaNo5+76iY80hiMeW3DSbcs3yd+iDzeRC7C3HiPGKRtWwrHjWcgd6tcA4eiqvEMLwyuDla2g6fccRHi0iPggzcFHCtGP6FOa3NTqB83DSMpI7jJBVcxGDqUzDmkIEoRC26UXCEHGhdcUYCEVzUBSUUhHAXSECa6jZV0NQFagjtaggh2lKApMBHAQKNRwkmqQwOBNQtDTLnHK1jbuJ8Nh3oO4PAuqw2mC55MZbX5Qti6D9AWYfLVrtFStqG+6zv73DnpySHRTh2H4fT6yoGmuRBIuWzsCTrzhWXD8VfVFrDWG6nz5d6B/i3sB1DnDvAA8JTMYwyYafUH0ulaeFt2gP4XXUwBYRPIQgb4jHHcHly+c/NV3iFYiTlMdzojvVixAMfuq/wAVEbD5IK9jMaXgtc53cDf4kT8VCYvD1JE5XnlPa8jrPcn/ABGu4CAPRV7G8WfEGw5afJApTxLqb5GdgntNMx+x8lauFhuLHVy7MRu20fNUEYuXDNJbvzV26LYtodZ0A2mecwQToZ+eiDvHugFWm0vplrhrAsQqZXolpgiDy+itVfx59KQ8yBsTBjm07+Ez81XuMYejii4thrx+AfEjn80FHCEJxisIabsrtfgfBIIOQuwgV0BAUhdagUZqAAIIxQQQYR2rgCOAg60LX/s/6JdQwYirAqPbLReWMi88iQsjpGCItdehXYkjC0yDM02gmPaMAWFoCCFpcN+94iYim3U8zyAVww2EawANCQ4Phurpge9qfEqTYyUCLkzrqQq0kyq0tUETicSWzMqMxpzAlSGLdLoUdxHsi8IKfxIHMRFuaqnEKckz3q38XcQwk6qoVWF0oIk1CD85APzUjwviJYQCMzZu3ntblZMawSDTdBesfjjlADsxsQPxNiWk8iIIPkmGDxjQc4Mdw25jWY7lBHiZyibuabHnz9fmg7Fg3HiYQXd4bXG1ryNb/JVrH4U03Fp8u8Jxwas4gCdTbuUx0gwhNMEySL+SCrQuozQjEIEgjgIQggMUEEEEIEcIgXQUClMwQvQnDqIdRonYBtj3D+TZeeQV6G6OYjrMHRdb2GzGk5QgmMIZPiU+ad1GYB2qkGlAs8yE0qbpZxTKqZddxHoghsZT7U3UfxJoLYM/XkpjFNzEQHeqj6+CmxJ8jPyQUbjTS0yAXDcRdQuKosyF7D5cj+nmrjxallHYzE8on1nZUviGptlmdLg+WyCuVRdN3BL1RBISdS+mqBEhL0KRtHn3bJGIN04pAmYPggsXAq7QWgi/6qzcfAbQaR71rKk8Ka7O0jWY1gT4q78dLXYSkWkWcWkDnvf61QVHKikJfKg6mgbhiMGpUMRw1AhlQSpYggrLSjhJhKMQKNW69E5GFZBBECI09mLD9VhTVtn2fY7rMK3SwiBG1v0QWnh+hUg2n3+ijaWMFNlxKacW6SCk3Nlc48gR63KCZe6OaZl8wef8hVGl09ZUsWlvnPddT/CMWKzCQZgn43/VA+dUAEki9v0t5hQXGeM06YgugusPHx8FF9I+MhhyTdslZpj+JVcQ8U2G8mJPzQXHGcckjLJ8FWeL4mTIEGLg6+ieYLgrgB1uKo22DgcojSNPRRvGuHWzCoHX2IPqggsUZ0CQYUbMQbrtSlFxpCBMpRroRQJhHr0CACdEB+HYgio3lmHzVsxHEG1GkNOhzEbAkQfkFS8EO22SAJEk6ATqe5TNPG0WOqAOL+3YgWLeevwQPwlMqi/9rtzAZSBzJClw2EBQ1KtYiwl2NQIvpIJ0W7oIKKUZiKQjtCCX6OcGOKqGmHtZAmXeMQtT6D9H6uENRlQhwMFrmm3fbUFZVwGpFUNmM4yA8ifZPk4Baf0O6S1KoqUqwirRMOPPvjyKCbxFFzicroMxcSB5FU/pYaLGkYnFhrhbq6QzOPcYNlPdM8VVpUYw4Jq1nBrY271XMH9meZj/ALxWJe+4IaTlduT+Lkgz6tjmSer6yPzG/mNFqP2O441G1g5xMEekKoca6O0cK0NdVc+pBDYbksdZBknU8tVeugVGjSwofRY4G+Zx1eZ3Pdp5IKb09xEYqoL2VF6ztTqJ059yn+mWKz4moWzE7qG4Tjepr0nuEhjwTabTfXuQXnEdER/s7rw0VK7w0wbZG7im1pHaFtZ8FR63DqtMB0PaPzWv5xI8lrTsc+vTzUgHNMw4nLLeZ/0VW4pwOrUOao9gA0aJKCmNdmF7FGJU7/sU2dqJi1vRMeJ4cNJHz1QRz6sGQka2Mc4RJidEKh5Jq5A6wlLMblOcHRD35R5fymlDu3T/AA7RmiMrwYPI+WyBDEjKSDsrNwd5dSbOwj0VUrgl8HzVy4RRik2dTJ9boFSErTC5kSrQgBXUYNXEFFyo7WoxYjsagDRCvvRbiLKlZlTSqW9XVGzwNHjvtdUYBOuH1jTqscLQ4fO6D0FRpNcGmBI0RMdTpgHMXN/tOqa8NxE02wbwE+FMPHsgoM9x/Rv73VDaTCxs9uq8lxLeTZ3N+StWIptw+EIaAGtkDwAVgyBjTCgulLD92y8wSgwHHuzVHHmSkWUp1S+OplryDzKQp1gCgneBY2phyAHE03G41jvEq+VOHtqUw9r8wN45+KznaQVYuh+OIZUYSYFwEDrieLDG5IDYGm38Kj8RrZjM/wAKf47XAJkKt4m+iAmDpB1iE0x1DK6E4w7spTuoWuacwnkeSBngKBeYaJMT5BKYioeszE3Mfsifdr9lxG/Irhom7iSeX8oJDBYTra5GwufDf42Vwp01GdEsCRTLyLvM/wCUfRVibRQM+rR20056pHbSQNRTQT7qkEGfCih1afspBddSlBHhqUDU6FBGbSQalwepkpU85uQ3TvAKs2DrhrJJ7vFUPoxjBUphrvaZA9BY+kBWZ1QZPj4IHTuIzVFMeLvD/WEbpJVGSLG0fBVfgxdWxVVzDEMiTprI+SiunePxFEZchg6PF2+u3gUFC6Q0/wCs8DnChq1CBKcVcUS6d0hnc7XRA4LiBIUp0exuVx5OtKYUiAISFQFhkaFBI8cq9uNtvNRhfbaycVnlzZ1hR1QwUC9HeEWtVgFEwxuUTFNugVoVMxMwOW2isHRfCPr1OyIYAW1HRaCIgd5VeYBlYO8n1haj0JeHUXNAAAOgQO2YMAAAAACAOSVbQUkKCDqKCNfQRabLqQq00mykgT6qyCftpWQQZsymlWUU7bQslG0kDQUEOoUm3Do33ZAbgBLXnvFvJWPH1iKbpn2fj+ygsPRggjZS2PfnpRzEeaBb7PYGHdU3e90+Rj9FJcWqh7XADNY2VGo8XdhcOKYaXODyYE3DjNving4xjA0dXg3y64zOb8plBXOGdGeuq1GvY4XIB0g6jyt8VB8QwDqVQscLhX2njeKNbm+6AkzBDm694zKg8YdjHVHOrMe10/hj0QNjURhVBEFNGUXHUlK1MLa0ygUwwglpuNkniKVzCXwlM6kW0QxDUDBjbpPE+0l6Y7QCLVbLigTBuO5W/o1xSpRpVajACKZYXt5sNjHeNVUKmqu3CcJ1XDq7nCDUafQ6ING4Vi2V6balMy13wPIp06ks0+zPjXVu6p57DzadA7+Vq/VII51JBlBPjTXRTQN20u5dToNQQZ2ymlGU0tTppwKKBJlNLNppRrEvRpoE6dFErktHcfq6kBTSWKr0g0h7mgFBV6rC6o08j3K+4cTTHcLKo4MU8wOYOAPqdlbcI8FqCk9Jul9ei/q2MgDdwNz3bKm47imIqkl7ifAfstoxHCab7vAI7wm+LZRp0yGsY3azboMXpUXfhcfIp7SwRc2TZaJi3saz2YVV4nXa0RaUDGkA2i5tjJlQpF1yrijJvbuSYqFARw7abzclKvddDC4Z9V4psGZzjEBA76O8LOIrAe43tOPdy81aumuJDaAYLAkNA+fwCsHR7gLcPSDNXG73cz+wWedNuJCriC1hllPsjkTuR528kEfwytl8/qy1Ho306YGNZiZBEAPiRG2bl4rH2vTwYwgR9boPReHxDHtD2ODmnQtIKcZF504Vxythnh9B5be41ae4jQrVuif2j0cQRTrgUqhsD7jj47HxQXItXUuWAhBBnrXtGpHqg/iVNu8+ChvusamSUT7uZmwE+qCTq8ZHutJSDuMVdgBOkXTYUANN9Uo1twNEHKmIqOMF7vCU3qUZiLnvunTZjQeM6pLrombEackCDaBEiSCeX6KT4VxetRf1dTt07Q8ajuI3SdKiA0EuE+qneguEbXxDxUaHNFMyDcXIH7oHtXi7cs5gq5X4+3MZIMayl/tD4D90AeHHqXGJm7TyOx7is5xVMTLCTzDtZQWHH8dAdrKreIxDnkkoU6Lt7IzqfeD5oEG07yUao6Fx7044VwmpiXwwW3dsP57kDPD4d9V4YwFzjoB+vctS6KdGm4ZkmDVd7TuXc3uSvAuBUsM2GiXH2nHU/wAJ9xXijMPSdUebN0G5OwCCF6eceGHommw/1aggR7rdC79AsmzfWqecV4g6vVfVeRLj6DQAW0TR7fr4WPrugTJXCV1w+vr90SUCjX7d6616RK6Cg0PoV9oT8P8A0681KUWOrm8gCdR3ILPmuQQazkJNhK4L66D63TymyBMJF5sbfXfsgaVGaHQaooHIDLzRqzRPaNuUa+WiTqP0ie7+f2KA2UkyQREQP1PJO8Pg4kkE8t13Ctj2jJ3nTyO3yTitVMnKfI+19eoQMK7fyw7eLT4jf0Vo+y6Otr3uGt2HM/tpCr2YuJtMD2Tt+nlZWX7Mqbm1cSHGTDPK7xadrT5oLf0j4MzF4epQfo8QDyOx8isjHBw5tTDYpsYmg0w8WNRo9lzT7w2IWxcW4tRw1M1K9RtNnNx1PIDUnuCzHjHT7A4uvSYBVphruziIDXNcYAht5Ydwe6yDPhgHZQ50AHQE9rlprsmWKYGxudh/C2XGdDmYhxHXsdUeIc4CDA3gHbkp/o30LwuDacjM7z7VR/ace4ToO4IMS4B0VdVIfXJazXLufHkFfcJSYxoZSaGtHJaDi+BUHa0wDzFvkoDF8JYw/wBM+v7oIgvDQSVlHTDj5xNTK3/dsJy950Lj+itP2jcXNJvUMmXDtHk3kPFZuwXv9W7wg6I2+thp+yJMb/WncukfXl5rj2xz+vJAR5RQukLppmJgwbBAROMLg31PZaT37c/29QpLg/BC/t1JFMQeRIuTHkD6hWanh2sIbAbGuljJJ05Ef8rvQVyn0efFze/ZHjH6O/4e9BWM0JMBs+otyDvLX8v5kEFsrki5Hh9apJ1m5rg7/wCv7or5dUIMhrdPHw/ZcrOc4hgPnv8Augjq1Qkw1oO0fVkrSbllpBk79/Ij67k7bg+rs3WJJ3JPwjv0PcjtuMrgZFg4ajuIPyPkUB6VOWDmd/r/AF7kG0hlhwsLybgW9B8Eu0GDmsPxbDkHSJB8bd67VJGYGNIm9/4m0SQgahsmWyYtzGsePJTv2Z4kF+KceVJ22hYTz5yoDEuyUx4ExOsS7/oTXoxjerp8WLTBZQ7PcJqRr3EIFOOcbwlVpxeMc6o95cKFBrvYpAkNtoJiS481leJqtL3FrcrSSQ2Zgcp3R6NBzhIBO07DzRvuYGpk8gg1H7KOk2HFWhhxQays5pYag96AXXM7wtlDl5U4fWdRq06lMdtj2vaBzBBE+Oi9Q8PxQqU2VACA9odBEESJgjYoD4p1lAYqAHPdYNBN1PVxZZ50w4i7tU2ka7Hf3QYvDiItcmw5gKhjn9a852hxeSIIDrdwNszTvMAHcyoTiHBmFzg1obdw7MHV+UexUPfsn7wQRAcHE2GruzsNusZJv7IHMp/jKcwWkvEtuA9wMNLjc0nTfQgoKs7gVx2teYdu/L7zOQ5ro6MFxs8DckxoZO35RKmqeGcHAEQQ38BGjS4aURaSPVSQYN4AiLtAtZkHPTE6u32QQPDeiTNajy4jZoMA21kCBc+m6juK02nE06VMQBeAZAc6/oBHorhUeYd5He0idGyW2DptBhVbo0w1a9Wub3tJ5nfNtEDwcgnKgjKB2YvfYCIkZhuGzb/DckhSm51nfW1ov3gb6gfiKc15gnUnWPXvH8lw3RWtO2vKCLaREGw08wNwgI5g107spAd5AzAG3h+EoJR1M27IOwHPexA7iZ7m/jK4gm9DE6a21+u5NX1srgWgE/m/cXan9CpDYA1vp6SD+ij3DM87befKdvAoJLDVm1GzJBm82LTtMbd+h3TllAj2mzO+kcp5T5hQLf6bs2Ukzq05YvE8tYEaFTrXnIJcSLGTvMnby9EBcQ+wAEAA6n+399NEhnEE9w18Vys8ai9j8h66IUKcmDJJ588toH14oI3jmMDWEcjrf8bmmwibOVd6N4z+nxGTJqUWUxzJLwN+6T5IdKq39SoB+M8jsx3Oeakvsrw7C/FOqNY4U6YOVwBvcA38/VBDcXxYAZRpiwAAA3O/xRcPwohzaft4ioQG0xfLO7jz7k84tgg4OfTbkeCXAtt5dykvsXwmfiBc6+Sm50nnZoPxKDTOhnQajg2AuAfXcO1UImDuGch3q2U2AWCMNSorjXGaeGAe86uDQBqSeSDnSLH9TSc6bxb65AXPgsm4hiAS64L57ZdJa3MDY75HQIA7RNrCysXSfjXXPMHKxs5XcokF4nk4Q6bNBGpsqhinBxygBrRrcgCbxOt7kPPadMCAgTYc0jtEmNQCSG2EjQuZPsWaBBcSbJ63Dhwc2m0ZgAScjak9YRBa5wLiLETAHJEpUW5Rms3nAvFi7LpDTEs0bq6TZPaZJOW5h3aAF2k5jF2PJDiJAAm5mBAAM6lBoeZAO/s02WzSZmnNmNnz2S1I9mwdlAuZAEmJnJAEF+42GiWqYW9iReMpLhaGtu1tUmRJjsgaJOuXAX5ns3mJItmaCLRe4580EZ0jxMYd1xMG0AQSA3SRBkusAed1H9GqOSiCffOYza22kGCPKD3JDpjiCXMpRl0t5SdtJcdHEaqTwQLGX3AAsYGjW/HLps1yBYNgOJNv4k3g3hvrCOSADBaAZbZzDETJu0H2usPf1LVyhiTEt/ujtg/9pGWDPZbQbP5ilX0SAGmTlED2jcC5s0byYnR5QJhjZl2QxbKTTDeUeAiP/LbzXEsGu7LQDJEQ/PB3vLbC3wp80EEi6cgDrE7ePcf0SWBw5NzIBMTuByneyXxrSDF7DyuNYNvRPcLSyzydf52QNqVCDpZpbE8hljdOcSNAd48LC6JVMyYNiNPK3r/ou1qkmIuD4X3QJtabsgaNgRM6omJrZWyY7Jab7wac620dyKO2pcTvG+naKh+keOjrI0ywDO+Qcgd6fNBT8VU6yt5idNgByHJJs4lUw1dxpmJGVw2c06go3Dr1HuO0nfcplxZpL8/uvu3w0/RBonR/LXY1wNiL+PerP9mnAxSxeJqN9gtaG90uMj/2/FZL0R4yaFTKT2H28HbH9FvHQL2Hz+U+soLRmjMT9WWUdIOJfecSXa06ctYBJzHeIvJExHK3ddumnEDTw7mtMOqHKPPVZw2oKYtHhqeYEalw/CLuBvDdQS4kTEudr2rRBjRzb5YjWew2feN0jSotkTJGmUTY3BExmzGxa72n7ZQuj2nPzC5uXFuwsbWcyLfgYeZS1DCzM5oPZjtAumYE6jYtf7b9BAQHpiZIcAW3zENjs2JAjLmBEOHss1u5LOimMrS1p0APauTdpBuW3Bk9xds0FNdrHB89qBEGLDskgC1twLA6ZnXBadLKesMF5EZZsAbgN/KYlrpMHn7QA2JqSDq4NPsgiDlL3CGtkbN9wabqMx2Mbh29vKw5TlBMOJALRAa0O91ty0bdoqB4rxWvVr9Qyo9rS6AC9xAEfCATt5pXA8EYHCbvJBzOgejTAmbIE8FTNatUxTxlbcgWBygE7u1ytO5TzHS7sDmZcGgzH9MRl1HWOqnyKd13CnTkEC4MZokXfuz8FJv/AKneoujTdVeG9mbA2ab+yTEj3qrj/lPJBJ4FpIsCAe1OSoIuHDR3dQ+KXa6TcTtq0nuAD3yY2745pKu7Rg0MG7YMHT3jtkBEe4lH1MoDHOgiRMgbS4jMyDDWud5UygKAASXMBboGNaWuc2bAObzLS7wpN5oJNpi/+5G5gsy+zMRIt/TZp+NBBM4obTF7+MTpp5hT7wA0Aybf/oqBxBl7TI3t5RopvESbzt+jvqPggYmpoJgTp5eX1zSOLec0OkjtH0NvhKWblOmoJvzGW0ft8EKjHFrpEnta8hefr4ID4lgDXRGhO0yG1D/06wqV0vxl4G0jcg9p97nk9W3EauNzmDRGgu6owxBA94bnVZ3x2tJGmg5btby7wUCnDMMTh6hAu90DwaJKfcQwQdQaz3mgZfGLqw9DuGhzmU/wBod4u7bvhlCS6U8MdQrOp7atPNp0/byQZqWkGDqFtH2LdIXVTVov1ZTYQeYa4i/f2gsx4vw45etH+Yd3NW7oNgDh8K6uXQ/EjKIPsUQ6C4xeHOEW0AJtqAtXSniYrVnEEZGDK2TDTOpJgi9oPcNSQFV69bU+hiS4a2brnHvMBzO1cdk4xLyTEbexMRJJh7vdFpa89+WScyQ6rK4EDO+94cO+WtbcW1pjtOF3EBBxtICC6MwPZp2c0GTIOzheQBDGXk7JV1fM2GkuqOtEmxg2fpDoFnWLo91oXaNAi5DbgciI5Tp1ewtkaTbM5NaFc069VoyubGfLo7WCSTJD25ZM7xI0age0KABJkucfekCRJAcNAMoIDhFxsB7R2dkHWADm1tEFwadsroMToZkapJzznI3JIgTeQc29gR8WmbyWkxDw0DtFtwA6JOYjsGBck3aRrPI3aFUxctx5LmxaSANiyDYARPhvop59KKTnEAEtgRNicobdrNAajDE7JnhaQq4xxHZa1oZEl5acwkS0R2XEWbAAPcUpxbGQGkTALTBFTYPrfi/My/cOSCN4njMzsgJy5iPaMRmDB7W2Snz3Ce8FZDC52smZyHb8xG9Xx7BUPhxmcbyQAz2jqYpyARr2n+E7QrHAyU2tI7UGAWHcv2bI9uNfdQHwwJLnGQJuWt9kQSSA0jYOIN9BzXMSZJmbdjKJM5cr6gyPvE9VSEHY8l3EkMYXgNIDZPZDgYh0S05pJ6kebrhMG1soAPai0XeHPHaJa6ZE1Xj/AIUCjsQZywHSTmDSQHZZkluxNRz3f5e5BOcPgzSYDBc4ARZ/tE7GeXWajVq6gl6rJdoIFjuB5bKZLS7QzaLbWKgx7YFo5eceWuin6VSGyAIIv4wSgaUWBoBInYePVk/olKxzWiZka97Bf6J8Eg7tdoa9qDr7jvr9EtVrAEaWcbm0Q4GCf8v8BBFcYxAa0GQCWncTbqqn5nc+SoTGCpiWNJkA3vNmzO3IK0dJKoFMSYsB7xF2PZsA0XYPgqlgH5WYirybkb4vMfKUF3+ybHCpjcRmN3jO0eBj5Eei0Hptwb7xRlompTkjvG7frcLB+i3FzhcTSrDRru0ObDZw9P0XpjBVQ8Nc0gtcAQRcEESEGOYnBEUC0NlzxlA8Uth8KadNtMP7IblzE7adkmwaTAM2aeZsLL0qpsbiHNYbQSQNAT7W4gtkO10nSJENjAZuN4kTEmIAIHvAyI7Q2DBcgxGGt2RDWuiL5s0kkHU9YJkG7r+4E6Y1o00iZGUiJgvgEtgGMzQcv4i82TeixurjAIkk5btBvF9WHUTl3JebJxSJMgWJeIdpLnAZTpIY9sjTN+ENFwCj7FzQASJaWxAk3LDoZI7TdxecgsY2pg3Gqyo12UxlJMdrXKdmkC0xljUQAHKSptDQIEjLGWwytBmABN2uBIEEGLZzccqmBLjYxN5LiTtFznF2xcuFiT2gCQpNF4iAZgEkCYsNS9rtAIMRER2IXjmPc6qaFEDriCHHUURHba0jV5ytJdtOUInHOMOFQUqLh1ptNg2kCzLMxAqlhh50aGgBd4DhW0abn3JHtGHGS0OeTIi00nR4hBypgm4enDQDDZJLSZOR79yBf+n8VA8QfmdcDcWaebaex5NKkeNVm5soG5bGQ6gUqe517JUHh7uNtBPs/lc/Y2uQgn+CM7MwJkQSTHsvdeQROaoz0lSuEIJD3ODWtke1Ai5cJLdm9YRp7HmmjR1bMoMG4tnbyZ4TFIH/AESzsUGU3NB7UZYD49pzWe8L/wCNpfXxQM+P4oggnWZIMC7R1xAcyPee1tx7oSXA8JLjVeZA0u2Tq55I3kZyD3KIqudiKxiZc4uJiIBcXH2dR7Ks+LxIpgNBGTKGxIeIJLTZ0EDIyoR/4uyBDiWI6sFzmgkEn2HNuC1pMtMXc+qgq3j8bntDRMTAjUuefe5uHouIL9EVB/cB8Sp+ndrieU/8soIIEGNAYYGwP/LKT4gbO11f/wDCsbctB6IIIKf03YBHeXf/AGv/AHKrVS2FtvWv5Mt8ygggaVWw63IfJbt9lOKeeHNJcSWGo1vcAbDyQQQRNKs5xJJJJhx8eua2fQ/LkE1fSBqPYRLWursAOmUCQ08xN4Ou6CCCNruMg7ilSfz7Zc1mbxy2nYaKXqtANUQIAxDRaey3tAet+/eUEECVJ5zOMknKHXOaSA0XnWQSDOosZgKP6UVnMp4lzSQ6m9tNh/C1zWOMfmn3va2lBBBFdCaDSASLuIk73NQG+uik8dQaKen+HN760mE6/wB7/wDiK6ggpnFj/VfpZ74t/wB479k86P4VjnGWg3I8ux+59UEEE6aANUC8Q86nX17yofpLWdJEmLa396sd+9BBBzoZRaXPJF5bB3EFpsdkz4xVcLSYAGpn/BZz/uPqgggiY1+tz+y4ggg//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3" name="Picture 12"/>
          <p:cNvPicPr/>
          <p:nvPr/>
        </p:nvPicPr>
        <p:blipFill rotWithShape="1">
          <a:blip r:embed="rId2"/>
          <a:srcRect l="23886" t="10870" r="2387" b="4828"/>
          <a:stretch/>
        </p:blipFill>
        <p:spPr bwMode="auto">
          <a:xfrm>
            <a:off x="3635896" y="1916832"/>
            <a:ext cx="2088232" cy="2664296"/>
          </a:xfrm>
          <a:prstGeom prst="rect">
            <a:avLst/>
          </a:prstGeom>
          <a:ln>
            <a:noFill/>
          </a:ln>
          <a:extLst>
            <a:ext uri="{53640926-AAD7-44D8-BBD7-CCE9431645EC}">
              <a14:shadowObscured xmlns:a14="http://schemas.microsoft.com/office/drawing/2010/main"/>
            </a:ext>
          </a:extLst>
        </p:spPr>
      </p:pic>
      <p:pic>
        <p:nvPicPr>
          <p:cNvPr id="209923" name="Picture 3" descr="C:\Users\Cormac\Desktop\blackboard cover.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114" y="1628800"/>
            <a:ext cx="2883077" cy="4242916"/>
          </a:xfrm>
          <a:prstGeom prst="rect">
            <a:avLst/>
          </a:prstGeom>
          <a:noFill/>
          <a:extLst>
            <a:ext uri="{909E8E84-426E-40DD-AFC4-6F175D3DCCD1}">
              <a14:hiddenFill xmlns:a14="http://schemas.microsoft.com/office/drawing/2010/main">
                <a:solidFill>
                  <a:srgbClr val="FFFFFF"/>
                </a:solidFill>
              </a14:hiddenFill>
            </a:ext>
          </a:extLst>
        </p:spPr>
      </p:pic>
      <p:pic>
        <p:nvPicPr>
          <p:cNvPr id="210946" name="Picture 2" descr="C:\Users\Cormac\Desktop\Eds cover.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1632858"/>
            <a:ext cx="2880320" cy="4238858"/>
          </a:xfrm>
          <a:prstGeom prst="rect">
            <a:avLst/>
          </a:prstGeom>
          <a:noFill/>
          <a:extLst>
            <a:ext uri="{909E8E84-426E-40DD-AFC4-6F175D3DCCD1}">
              <a14:hiddenFill xmlns:a14="http://schemas.microsoft.com/office/drawing/2010/main">
                <a:solidFill>
                  <a:srgbClr val="FFFFFF"/>
                </a:solidFill>
              </a14:hiddenFill>
            </a:ext>
          </a:extLst>
        </p:spPr>
      </p:pic>
      <p:pic>
        <p:nvPicPr>
          <p:cNvPr id="209922" name="Picture 2" descr="http://blog.physicsworld.com/files/2014/09/PWSep14cover-2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9496" y="4869160"/>
            <a:ext cx="1561032" cy="171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13053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descr="Large confetti"/>
          <p:cNvSpPr>
            <a:spLocks noGrp="1"/>
          </p:cNvSpPr>
          <p:nvPr>
            <p:ph type="title"/>
          </p:nvPr>
        </p:nvSpPr>
        <p:spPr>
          <a:xfrm>
            <a:off x="1619672" y="260648"/>
            <a:ext cx="5112568" cy="1143000"/>
          </a:xfrm>
        </p:spPr>
        <p:txBody>
          <a:bodyPr/>
          <a:lstStyle/>
          <a:p>
            <a:r>
              <a:rPr lang="en-GB" sz="3200" dirty="0" smtClean="0"/>
              <a:t>Coda: Einstein vs Hoyle </a:t>
            </a:r>
          </a:p>
        </p:txBody>
      </p:sp>
      <p:sp>
        <p:nvSpPr>
          <p:cNvPr id="22531" name="Content Placeholder 2"/>
          <p:cNvSpPr>
            <a:spLocks noGrp="1"/>
          </p:cNvSpPr>
          <p:nvPr>
            <p:ph idx="1"/>
          </p:nvPr>
        </p:nvSpPr>
        <p:spPr>
          <a:xfrm>
            <a:off x="179512" y="1556792"/>
            <a:ext cx="6552728" cy="5417840"/>
          </a:xfrm>
        </p:spPr>
        <p:txBody>
          <a:bodyPr/>
          <a:lstStyle/>
          <a:p>
            <a:pPr>
              <a:buNone/>
            </a:pPr>
            <a:endParaRPr lang="en-GB" sz="2400" dirty="0" smtClean="0"/>
          </a:p>
          <a:p>
            <a:r>
              <a:rPr lang="en-GB" sz="2000" b="1" dirty="0" smtClean="0"/>
              <a:t>Fred Hoyle in Princeton (1952, 53)</a:t>
            </a:r>
            <a:endParaRPr lang="en-GB" sz="2000" b="1" dirty="0"/>
          </a:p>
          <a:p>
            <a:pPr marL="0" indent="0">
              <a:buNone/>
            </a:pPr>
            <a:r>
              <a:rPr lang="en-GB" sz="1800" i="1" dirty="0"/>
              <a:t>    </a:t>
            </a:r>
            <a:r>
              <a:rPr lang="en-GB" sz="1800" i="1" dirty="0" smtClean="0"/>
              <a:t>  Einstein remark to </a:t>
            </a:r>
            <a:r>
              <a:rPr lang="en-GB" sz="1800" i="1" dirty="0"/>
              <a:t>Manfred </a:t>
            </a:r>
            <a:r>
              <a:rPr lang="en-GB" sz="1800" i="1" dirty="0" err="1" smtClean="0"/>
              <a:t>Clynes</a:t>
            </a:r>
            <a:endParaRPr lang="en-GB" sz="1800" i="1" dirty="0" smtClean="0"/>
          </a:p>
          <a:p>
            <a:pPr marL="0" indent="0">
              <a:buNone/>
            </a:pPr>
            <a:r>
              <a:rPr lang="en-IE" sz="1800" i="1" dirty="0" smtClean="0"/>
              <a:t>    “</a:t>
            </a:r>
            <a:r>
              <a:rPr lang="en-GB" sz="1800" i="1" dirty="0"/>
              <a:t>Romantic speculation” (</a:t>
            </a:r>
            <a:r>
              <a:rPr lang="en-GB" sz="1800" i="1" dirty="0" err="1"/>
              <a:t>Michelmore</a:t>
            </a:r>
            <a:r>
              <a:rPr lang="en-GB" sz="1800" i="1" dirty="0"/>
              <a:t> 1962)</a:t>
            </a:r>
            <a:endParaRPr lang="en-GB" sz="1800" i="1" dirty="0" smtClean="0"/>
          </a:p>
          <a:p>
            <a:pPr marL="0" indent="0">
              <a:buNone/>
            </a:pPr>
            <a:endParaRPr lang="en-GB" sz="1800" i="1" dirty="0"/>
          </a:p>
          <a:p>
            <a:r>
              <a:rPr lang="en-GB" sz="2000" b="1" dirty="0" smtClean="0"/>
              <a:t>Letter to </a:t>
            </a:r>
            <a:r>
              <a:rPr lang="en-GB" sz="2000" b="1" dirty="0"/>
              <a:t>J</a:t>
            </a:r>
            <a:r>
              <a:rPr lang="en-GB" sz="2000" b="1" dirty="0" smtClean="0"/>
              <a:t>ean Jacques Fehr (1952)</a:t>
            </a:r>
            <a:endParaRPr lang="en-GB" sz="2000" b="1" i="1" dirty="0"/>
          </a:p>
          <a:p>
            <a:r>
              <a:rPr lang="en-IE" sz="1800" i="1" dirty="0" smtClean="0"/>
              <a:t>“The </a:t>
            </a:r>
            <a:r>
              <a:rPr lang="en-IE" sz="1800" i="1" dirty="0"/>
              <a:t>cosmological speculations of Mr Hoyle, which presume a formation of atoms from space, are in my view much too poorly grounded to be taken seriously. On the whole, it seems to me more reasonable to seek a solution to problems far closer to hand, e.g., the theory of quantum phenomena or the further development of the general theory of relativity. The popular literature on the subject is not very fruitful, as it encourages flights of fancy rather than clear thinking. In my opinion, this is less because of the nature of the problem itself than because our theoretical insight is still extremely deficient</a:t>
            </a:r>
            <a:r>
              <a:rPr lang="en-IE" sz="1800" i="1" dirty="0" smtClean="0"/>
              <a:t>.”</a:t>
            </a:r>
            <a:endParaRPr lang="en-GB" sz="2000" b="1" dirty="0"/>
          </a:p>
          <a:p>
            <a:pPr marL="0" indent="0">
              <a:buNone/>
            </a:pPr>
            <a:endParaRPr lang="en-GB" sz="1800" b="1" dirty="0" smtClean="0"/>
          </a:p>
          <a:p>
            <a:pPr marL="0" indent="0">
              <a:buNone/>
            </a:pPr>
            <a:endParaRPr lang="en-GB" sz="2000" b="1" i="1" dirty="0" smtClean="0"/>
          </a:p>
        </p:txBody>
      </p:sp>
      <p:pic>
        <p:nvPicPr>
          <p:cNvPr id="6" name="Picture 5"/>
          <p:cNvPicPr/>
          <p:nvPr/>
        </p:nvPicPr>
        <p:blipFill>
          <a:blip r:embed="rId2">
            <a:extLst>
              <a:ext uri="{28A0092B-C50C-407E-A947-70E740481C1C}">
                <a14:useLocalDpi xmlns:a14="http://schemas.microsoft.com/office/drawing/2010/main" val="0"/>
              </a:ext>
            </a:extLst>
          </a:blip>
          <a:srcRect/>
          <a:stretch>
            <a:fillRect/>
          </a:stretch>
        </p:blipFill>
        <p:spPr bwMode="auto">
          <a:xfrm>
            <a:off x="7023720" y="3861048"/>
            <a:ext cx="2088232" cy="2880320"/>
          </a:xfrm>
          <a:prstGeom prst="rect">
            <a:avLst/>
          </a:prstGeom>
          <a:noFill/>
          <a:ln>
            <a:noFill/>
          </a:ln>
        </p:spPr>
      </p:pic>
      <p:pic>
        <p:nvPicPr>
          <p:cNvPr id="1026" name="Picture 2" descr="http://www.preposity.com/wp-content/uploads/2012/04/einstei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60230" y="515541"/>
            <a:ext cx="2032820" cy="2941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3938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descr="Large confetti"/>
          <p:cNvSpPr>
            <a:spLocks noGrp="1"/>
          </p:cNvSpPr>
          <p:nvPr>
            <p:ph type="title"/>
          </p:nvPr>
        </p:nvSpPr>
        <p:spPr>
          <a:xfrm>
            <a:off x="2411760" y="723044"/>
            <a:ext cx="4153538" cy="566936"/>
          </a:xfrm>
        </p:spPr>
        <p:txBody>
          <a:bodyPr/>
          <a:lstStyle/>
          <a:p>
            <a:r>
              <a:rPr lang="en-GB" sz="3200" dirty="0" smtClean="0"/>
              <a:t>Further reading </a:t>
            </a:r>
          </a:p>
        </p:txBody>
      </p:sp>
      <p:sp>
        <p:nvSpPr>
          <p:cNvPr id="22531" name="Content Placeholder 2"/>
          <p:cNvSpPr>
            <a:spLocks noGrp="1"/>
          </p:cNvSpPr>
          <p:nvPr>
            <p:ph idx="1"/>
          </p:nvPr>
        </p:nvSpPr>
        <p:spPr>
          <a:xfrm>
            <a:off x="155575" y="1328799"/>
            <a:ext cx="7080722" cy="5497654"/>
          </a:xfrm>
        </p:spPr>
        <p:txBody>
          <a:bodyPr/>
          <a:lstStyle/>
          <a:p>
            <a:pPr>
              <a:buNone/>
            </a:pPr>
            <a:endParaRPr lang="en-GB" sz="2400" dirty="0" smtClean="0"/>
          </a:p>
          <a:p>
            <a:r>
              <a:rPr lang="en-US" sz="2000" b="1" dirty="0"/>
              <a:t>E</a:t>
            </a:r>
            <a:r>
              <a:rPr lang="en-US" sz="2000" b="1" dirty="0" smtClean="0"/>
              <a:t>instein’s 1931 model   </a:t>
            </a:r>
            <a:r>
              <a:rPr lang="en-US" sz="2000" i="1" dirty="0" smtClean="0"/>
              <a:t>  </a:t>
            </a:r>
          </a:p>
          <a:p>
            <a:pPr marL="0" indent="0">
              <a:buNone/>
            </a:pPr>
            <a:r>
              <a:rPr lang="en-IE" sz="1600" i="1" dirty="0" smtClean="0"/>
              <a:t>Einstein’s </a:t>
            </a:r>
            <a:r>
              <a:rPr lang="en-IE" sz="1600" i="1" dirty="0"/>
              <a:t>cosmic model of 1931 revisited; an analysis and translation of a forgotten model of the universe</a:t>
            </a:r>
            <a:r>
              <a:rPr lang="en-IE" sz="1600" dirty="0"/>
              <a:t>.</a:t>
            </a:r>
            <a:r>
              <a:rPr lang="en-IE" sz="1600" i="1" dirty="0"/>
              <a:t> </a:t>
            </a:r>
            <a:r>
              <a:rPr lang="en-IE" sz="1600" dirty="0" err="1"/>
              <a:t>O’Raifeartaigh</a:t>
            </a:r>
            <a:r>
              <a:rPr lang="en-IE" sz="1600" dirty="0"/>
              <a:t>, C. and B. McCann. 2014 </a:t>
            </a:r>
            <a:r>
              <a:rPr lang="en-IE" sz="1600" b="1" i="1" dirty="0" smtClean="0"/>
              <a:t>Eur</a:t>
            </a:r>
            <a:r>
              <a:rPr lang="en-IE" sz="1600" b="1" i="1" dirty="0"/>
              <a:t>. Phys. J (H) </a:t>
            </a:r>
            <a:r>
              <a:rPr lang="en-IE" sz="1600" b="1" dirty="0"/>
              <a:t>39(1):</a:t>
            </a:r>
            <a:r>
              <a:rPr lang="en-IE" sz="1600" b="1" dirty="0" smtClean="0"/>
              <a:t>63-85 </a:t>
            </a:r>
            <a:endParaRPr lang="en-GB" sz="1600" b="1" dirty="0"/>
          </a:p>
          <a:p>
            <a:pPr marL="0" indent="0">
              <a:buNone/>
            </a:pPr>
            <a:endParaRPr lang="en-IE" sz="2400" b="1" dirty="0"/>
          </a:p>
          <a:p>
            <a:pPr eaLnBrk="1" hangingPunct="1"/>
            <a:r>
              <a:rPr lang="en-IE" sz="2000" b="1" dirty="0" smtClean="0"/>
              <a:t>Einstein’s steady-state manuscript  </a:t>
            </a:r>
            <a:endParaRPr lang="en-IE" sz="2000" b="1" dirty="0"/>
          </a:p>
          <a:p>
            <a:pPr marL="0" indent="0">
              <a:buNone/>
            </a:pPr>
            <a:r>
              <a:rPr lang="en-IE" sz="1600" i="1" dirty="0" smtClean="0"/>
              <a:t>Einstein’s </a:t>
            </a:r>
            <a:r>
              <a:rPr lang="en-IE" sz="1600" i="1" dirty="0"/>
              <a:t>steady-state theory: an abandoned model of the cosmos</a:t>
            </a:r>
            <a:r>
              <a:rPr lang="en-IE" sz="1600" dirty="0"/>
              <a:t>. </a:t>
            </a:r>
            <a:r>
              <a:rPr lang="en-IE" sz="1600" dirty="0" err="1"/>
              <a:t>O’Raifeartaigh</a:t>
            </a:r>
            <a:r>
              <a:rPr lang="en-IE" sz="1600" dirty="0"/>
              <a:t>, C., B. McCann, W. </a:t>
            </a:r>
            <a:r>
              <a:rPr lang="en-IE" sz="1600" dirty="0" err="1"/>
              <a:t>Nahm</a:t>
            </a:r>
            <a:r>
              <a:rPr lang="en-IE" sz="1600" dirty="0"/>
              <a:t> and S. Mitton. 2014 </a:t>
            </a:r>
            <a:r>
              <a:rPr lang="en-IE" sz="1600" b="1" i="1" dirty="0" smtClean="0"/>
              <a:t>Eur</a:t>
            </a:r>
            <a:r>
              <a:rPr lang="en-IE" sz="1600" b="1" i="1" dirty="0"/>
              <a:t>. Phys. J (H) </a:t>
            </a:r>
            <a:r>
              <a:rPr lang="en-IE" sz="1600" b="1" dirty="0"/>
              <a:t>39(3):353-367</a:t>
            </a:r>
            <a:endParaRPr lang="en-GB" sz="1600" b="1" dirty="0"/>
          </a:p>
          <a:p>
            <a:pPr marL="0" indent="0" eaLnBrk="1" hangingPunct="1">
              <a:buNone/>
            </a:pPr>
            <a:endParaRPr lang="en-US" sz="2000" i="1" dirty="0"/>
          </a:p>
          <a:p>
            <a:pPr eaLnBrk="1" hangingPunct="1"/>
            <a:r>
              <a:rPr lang="en-IE" sz="2000" b="1" dirty="0" smtClean="0"/>
              <a:t>Einstein-de Sitter model</a:t>
            </a:r>
          </a:p>
          <a:p>
            <a:pPr marL="0" indent="0" eaLnBrk="1" hangingPunct="1">
              <a:buNone/>
            </a:pPr>
            <a:r>
              <a:rPr lang="en-IE" sz="1600" i="1" dirty="0" smtClean="0"/>
              <a:t>Einstein’s </a:t>
            </a:r>
            <a:r>
              <a:rPr lang="en-IE" sz="1600" i="1" dirty="0"/>
              <a:t>cosmology review of 1933: a new perspective on the Einstein-de Sitter model of the cosmos. </a:t>
            </a:r>
            <a:r>
              <a:rPr lang="en-IE" sz="1600" dirty="0" err="1" smtClean="0"/>
              <a:t>O’Raifeartaigh</a:t>
            </a:r>
            <a:r>
              <a:rPr lang="en-IE" sz="1600" dirty="0" smtClean="0"/>
              <a:t>, C</a:t>
            </a:r>
            <a:r>
              <a:rPr lang="en-IE" sz="1600" dirty="0"/>
              <a:t>., </a:t>
            </a:r>
            <a:r>
              <a:rPr lang="en-IE" sz="1600" dirty="0" err="1"/>
              <a:t>M.O’Keeffe</a:t>
            </a:r>
            <a:r>
              <a:rPr lang="en-IE" sz="1600" dirty="0"/>
              <a:t>, W. </a:t>
            </a:r>
            <a:r>
              <a:rPr lang="en-IE" sz="1600" dirty="0" err="1"/>
              <a:t>Nahm</a:t>
            </a:r>
            <a:r>
              <a:rPr lang="en-IE" sz="1600" dirty="0"/>
              <a:t> and S. Mitton. </a:t>
            </a:r>
            <a:r>
              <a:rPr lang="en-IE" sz="1600" dirty="0" smtClean="0"/>
              <a:t>2015. </a:t>
            </a:r>
            <a:r>
              <a:rPr lang="en-IE" sz="1600" b="1" i="1" dirty="0" smtClean="0"/>
              <a:t>Eur</a:t>
            </a:r>
            <a:r>
              <a:rPr lang="en-IE" sz="1600" b="1" i="1" dirty="0"/>
              <a:t>. Phys. J (H) </a:t>
            </a:r>
            <a:r>
              <a:rPr lang="en-IE" sz="1600" b="1" i="1" dirty="0" smtClean="0"/>
              <a:t>40 (3) 301-335</a:t>
            </a:r>
            <a:endParaRPr lang="en-GB" sz="1600" b="1" dirty="0"/>
          </a:p>
          <a:p>
            <a:pPr eaLnBrk="1" hangingPunct="1"/>
            <a:endParaRPr lang="en-IE" sz="2000" b="1" dirty="0" smtClean="0"/>
          </a:p>
          <a:p>
            <a:pPr eaLnBrk="1" hangingPunct="1"/>
            <a:r>
              <a:rPr lang="en-IE" sz="2000" b="1" dirty="0"/>
              <a:t>R</a:t>
            </a:r>
            <a:r>
              <a:rPr lang="en-IE" sz="2000" b="1" dirty="0" smtClean="0"/>
              <a:t>eview paper</a:t>
            </a:r>
            <a:endParaRPr lang="en-IE" sz="2000" b="1" dirty="0"/>
          </a:p>
          <a:p>
            <a:pPr marL="0" indent="0" eaLnBrk="1" hangingPunct="1">
              <a:buNone/>
            </a:pPr>
            <a:r>
              <a:rPr lang="en-IE" sz="2000" b="1" dirty="0" smtClean="0"/>
              <a:t>                       </a:t>
            </a:r>
            <a:endParaRPr lang="en-US" sz="1800" b="1" i="1" dirty="0"/>
          </a:p>
          <a:p>
            <a:pPr marL="0" indent="0">
              <a:buNone/>
            </a:pPr>
            <a:endParaRPr lang="en-GB" sz="2000" b="1" dirty="0" smtClean="0"/>
          </a:p>
          <a:p>
            <a:endParaRPr lang="en-GB" sz="2000" b="1" dirty="0" smtClean="0"/>
          </a:p>
          <a:p>
            <a:pPr marL="0" indent="0">
              <a:buNone/>
            </a:pPr>
            <a:endParaRPr lang="en-GB" sz="2000" b="1" i="1" dirty="0" smtClean="0"/>
          </a:p>
        </p:txBody>
      </p:sp>
      <p:sp>
        <p:nvSpPr>
          <p:cNvPr id="2" name="AutoShape 2" descr="Image result for george gamo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Image result for george gamow"/>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4" descr="data:image/jpeg;base64,/9j/4AAQSkZJRgABAQAAAQABAAD/2wCEAAkGBxQTEhQUExQUFhUXGBoXGRgYGBwXGhoYHBccFxodGBocHCggHRolHBgXITEhJiktLi4uFx8zODMsNygtLisBCgoKBQUFDgUFDisZExkrKysrKysrKysrKysrKysrKysrKysrKysrKysrKysrKysrKysrKysrKysrKysrKysrK//AABEIARMAtwMBIgACEQEDEQH/xAAcAAAABwEBAAAAAAAAAAAAAAAAAgMEBQYHAQj/xABFEAABAwIEAgcFBwIDBQkAAAABAAIRAyEEEjFBBVEGEyJhcYGRMkKhsfAHFFJiwdHhI3JDgvEVM5KjwlNjc4OTorKz0v/EABQBAQAAAAAAAAAAAAAAAAAAAAD/xAAUEQEAAAAAAAAAAAAAAAAAAAAA/9oADAMBAAIRAxEAPwDLgEdEaUoEAARguAoyAAowXAEo1sm10HWpRgVy4D9ndWrDq7xRZE83+my0bgHRHB0RLKLXOHv1DmJ7xy8gEGI0eH1H3bTqO/tYT8gu1uGVW+1SqN8WOHzC9GVDTaNo5+76iY80hiMeW3DSbcs3yd+iDzeRC7C3HiPGKRtWwrHjWcgd6tcA4eiqvEMLwyuDla2g6fccRHi0iPggzcFHCtGP6FOa3NTqB83DSMpI7jJBVcxGDqUzDmkIEoRC26UXCEHGhdcUYCEVzUBSUUhHAXSECa6jZV0NQFagjtaggh2lKApMBHAQKNRwkmqQwOBNQtDTLnHK1jbuJ8Nh3oO4PAuqw2mC55MZbX5Qti6D9AWYfLVrtFStqG+6zv73DnpySHRTh2H4fT6yoGmuRBIuWzsCTrzhWXD8VfVFrDWG6nz5d6B/i3sB1DnDvAA8JTMYwyYafUH0ulaeFt2gP4XXUwBYRPIQgb4jHHcHly+c/NV3iFYiTlMdzojvVixAMfuq/wAVEbD5IK9jMaXgtc53cDf4kT8VCYvD1JE5XnlPa8jrPcn/ABGu4CAPRV7G8WfEGw5afJApTxLqb5GdgntNMx+x8lauFhuLHVy7MRu20fNUEYuXDNJbvzV26LYtodZ0A2mecwQToZ+eiDvHugFWm0vplrhrAsQqZXolpgiDy+itVfx59KQ8yBsTBjm07+Ez81XuMYejii4thrx+AfEjn80FHCEJxisIabsrtfgfBIIOQuwgV0BAUhdagUZqAAIIxQQQYR2rgCOAg60LX/s/6JdQwYirAqPbLReWMi88iQsjpGCItdehXYkjC0yDM02gmPaMAWFoCCFpcN+94iYim3U8zyAVww2EawANCQ4Phurpge9qfEqTYyUCLkzrqQq0kyq0tUETicSWzMqMxpzAlSGLdLoUdxHsi8IKfxIHMRFuaqnEKckz3q38XcQwk6qoVWF0oIk1CD85APzUjwviJYQCMzZu3ntblZMawSDTdBesfjjlADsxsQPxNiWk8iIIPkmGDxjQc4Mdw25jWY7lBHiZyibuabHnz9fmg7Fg3HiYQXd4bXG1ryNb/JVrH4U03Fp8u8Jxwas4gCdTbuUx0gwhNMEySL+SCrQuozQjEIEgjgIQggMUEEEEIEcIgXQUClMwQvQnDqIdRonYBtj3D+TZeeQV6G6OYjrMHRdb2GzGk5QgmMIZPiU+ad1GYB2qkGlAs8yE0qbpZxTKqZddxHoghsZT7U3UfxJoLYM/XkpjFNzEQHeqj6+CmxJ8jPyQUbjTS0yAXDcRdQuKosyF7D5cj+nmrjxallHYzE8on1nZUviGptlmdLg+WyCuVRdN3BL1RBISdS+mqBEhL0KRtHn3bJGIN04pAmYPggsXAq7QWgi/6qzcfAbQaR71rKk8Ka7O0jWY1gT4q78dLXYSkWkWcWkDnvf61QVHKikJfKg6mgbhiMGpUMRw1AhlQSpYggrLSjhJhKMQKNW69E5GFZBBECI09mLD9VhTVtn2fY7rMK3SwiBG1v0QWnh+hUg2n3+ijaWMFNlxKacW6SCk3Nlc48gR63KCZe6OaZl8wef8hVGl09ZUsWlvnPddT/CMWKzCQZgn43/VA+dUAEki9v0t5hQXGeM06YgugusPHx8FF9I+MhhyTdslZpj+JVcQ8U2G8mJPzQXHGcckjLJ8FWeL4mTIEGLg6+ieYLgrgB1uKo22DgcojSNPRRvGuHWzCoHX2IPqggsUZ0CQYUbMQbrtSlFxpCBMpRroRQJhHr0CACdEB+HYgio3lmHzVsxHEG1GkNOhzEbAkQfkFS8EO22SAJEk6ATqe5TNPG0WOqAOL+3YgWLeevwQPwlMqi/9rtzAZSBzJClw2EBQ1KtYiwl2NQIvpIJ0W7oIKKUZiKQjtCCX6OcGOKqGmHtZAmXeMQtT6D9H6uENRlQhwMFrmm3fbUFZVwGpFUNmM4yA8ifZPk4Baf0O6S1KoqUqwirRMOPPvjyKCbxFFzicroMxcSB5FU/pYaLGkYnFhrhbq6QzOPcYNlPdM8VVpUYw4Jq1nBrY271XMH9meZj/ALxWJe+4IaTlduT+Lkgz6tjmSer6yPzG/mNFqP2O441G1g5xMEekKoca6O0cK0NdVc+pBDYbksdZBknU8tVeugVGjSwofRY4G+Zx1eZ3Pdp5IKb09xEYqoL2VF6ztTqJ059yn+mWKz4moWzE7qG4Tjepr0nuEhjwTabTfXuQXnEdER/s7rw0VK7w0wbZG7im1pHaFtZ8FR63DqtMB0PaPzWv5xI8lrTsc+vTzUgHNMw4nLLeZ/0VW4pwOrUOao9gA0aJKCmNdmF7FGJU7/sU2dqJi1vRMeJ4cNJHz1QRz6sGQka2Mc4RJidEKh5Jq5A6wlLMblOcHRD35R5fymlDu3T/AA7RmiMrwYPI+WyBDEjKSDsrNwd5dSbOwj0VUrgl8HzVy4RRik2dTJ9boFSErTC5kSrQgBXUYNXEFFyo7WoxYjsagDRCvvRbiLKlZlTSqW9XVGzwNHjvtdUYBOuH1jTqscLQ4fO6D0FRpNcGmBI0RMdTpgHMXN/tOqa8NxE02wbwE+FMPHsgoM9x/Rv73VDaTCxs9uq8lxLeTZ3N+StWIptw+EIaAGtkDwAVgyBjTCgulLD92y8wSgwHHuzVHHmSkWUp1S+OplryDzKQp1gCgneBY2phyAHE03G41jvEq+VOHtqUw9r8wN45+KznaQVYuh+OIZUYSYFwEDrieLDG5IDYGm38Kj8RrZjM/wAKf47XAJkKt4m+iAmDpB1iE0x1DK6E4w7spTuoWuacwnkeSBngKBeYaJMT5BKYioeszE3Mfsifdr9lxG/Irhom7iSeX8oJDBYTra5GwufDf42Vwp01GdEsCRTLyLvM/wCUfRVibRQM+rR20056pHbSQNRTQT7qkEGfCih1afspBddSlBHhqUDU6FBGbSQalwepkpU85uQ3TvAKs2DrhrJJ7vFUPoxjBUphrvaZA9BY+kBWZ1QZPj4IHTuIzVFMeLvD/WEbpJVGSLG0fBVfgxdWxVVzDEMiTprI+SiunePxFEZchg6PF2+u3gUFC6Q0/wCs8DnChq1CBKcVcUS6d0hnc7XRA4LiBIUp0exuVx5OtKYUiAISFQFhkaFBI8cq9uNtvNRhfbaycVnlzZ1hR1QwUC9HeEWtVgFEwxuUTFNugVoVMxMwOW2isHRfCPr1OyIYAW1HRaCIgd5VeYBlYO8n1haj0JeHUXNAAAOgQO2YMAAAAACAOSVbQUkKCDqKCNfQRabLqQq00mykgT6qyCftpWQQZsymlWUU7bQslG0kDQUEOoUm3Do33ZAbgBLXnvFvJWPH1iKbpn2fj+ygsPRggjZS2PfnpRzEeaBb7PYGHdU3e90+Rj9FJcWqh7XADNY2VGo8XdhcOKYaXODyYE3DjNving4xjA0dXg3y64zOb8plBXOGdGeuq1GvY4XIB0g6jyt8VB8QwDqVQscLhX2njeKNbm+6AkzBDm694zKg8YdjHVHOrMe10/hj0QNjURhVBEFNGUXHUlK1MLa0ygUwwglpuNkniKVzCXwlM6kW0QxDUDBjbpPE+0l6Y7QCLVbLigTBuO5W/o1xSpRpVajACKZYXt5sNjHeNVUKmqu3CcJ1XDq7nCDUafQ6ING4Vi2V6balMy13wPIp06ks0+zPjXVu6p57DzadA7+Vq/VII51JBlBPjTXRTQN20u5dToNQQZ2ymlGU0tTppwKKBJlNLNppRrEvRpoE6dFErktHcfq6kBTSWKr0g0h7mgFBV6rC6o08j3K+4cTTHcLKo4MU8wOYOAPqdlbcI8FqCk9Jul9ei/q2MgDdwNz3bKm47imIqkl7ifAfstoxHCab7vAI7wm+LZRp0yGsY3azboMXpUXfhcfIp7SwRc2TZaJi3saz2YVV4nXa0RaUDGkA2i5tjJlQpF1yrijJvbuSYqFARw7abzclKvddDC4Z9V4psGZzjEBA76O8LOIrAe43tOPdy81aumuJDaAYLAkNA+fwCsHR7gLcPSDNXG73cz+wWedNuJCriC1hllPsjkTuR528kEfwytl8/qy1Ho306YGNZiZBEAPiRG2bl4rH2vTwYwgR9boPReHxDHtD2ODmnQtIKcZF504Vxythnh9B5be41ae4jQrVuif2j0cQRTrgUqhsD7jj47HxQXItXUuWAhBBnrXtGpHqg/iVNu8+ChvusamSUT7uZmwE+qCTq8ZHutJSDuMVdgBOkXTYUANN9Uo1twNEHKmIqOMF7vCU3qUZiLnvunTZjQeM6pLrombEackCDaBEiSCeX6KT4VxetRf1dTt07Q8ajuI3SdKiA0EuE+qneguEbXxDxUaHNFMyDcXIH7oHtXi7cs5gq5X4+3MZIMayl/tD4D90AeHHqXGJm7TyOx7is5xVMTLCTzDtZQWHH8dAdrKreIxDnkkoU6Lt7IzqfeD5oEG07yUao6Fx7044VwmpiXwwW3dsP57kDPD4d9V4YwFzjoB+vctS6KdGm4ZkmDVd7TuXc3uSvAuBUsM2GiXH2nHU/wAJ9xXijMPSdUebN0G5OwCCF6eceGHommw/1aggR7rdC79AsmzfWqecV4g6vVfVeRLj6DQAW0TR7fr4WPrugTJXCV1w+vr90SUCjX7d6616RK6Cg0PoV9oT8P8A0681KUWOrm8gCdR3ILPmuQQazkJNhK4L66D63TymyBMJF5sbfXfsgaVGaHQaooHIDLzRqzRPaNuUa+WiTqP0ie7+f2KA2UkyQREQP1PJO8Pg4kkE8t13Ctj2jJ3nTyO3yTitVMnKfI+19eoQMK7fyw7eLT4jf0Vo+y6Otr3uGt2HM/tpCr2YuJtMD2Tt+nlZWX7Mqbm1cSHGTDPK7xadrT5oLf0j4MzF4epQfo8QDyOx8isjHBw5tTDYpsYmg0w8WNRo9lzT7w2IWxcW4tRw1M1K9RtNnNx1PIDUnuCzHjHT7A4uvSYBVphruziIDXNcYAht5Ydwe6yDPhgHZQ50AHQE9rlprsmWKYGxudh/C2XGdDmYhxHXsdUeIc4CDA3gHbkp/o30LwuDacjM7z7VR/ace4ToO4IMS4B0VdVIfXJazXLufHkFfcJSYxoZSaGtHJaDi+BUHa0wDzFvkoDF8JYw/wBM+v7oIgvDQSVlHTDj5xNTK3/dsJy950Lj+itP2jcXNJvUMmXDtHk3kPFZuwXv9W7wg6I2+thp+yJMb/WncukfXl5rj2xz+vJAR5RQukLppmJgwbBAROMLg31PZaT37c/29QpLg/BC/t1JFMQeRIuTHkD6hWanh2sIbAbGuljJJ05Ef8rvQVyn0efFze/ZHjH6O/4e9BWM0JMBs+otyDvLX8v5kEFsrki5Hh9apJ1m5rg7/wCv7or5dUIMhrdPHw/ZcrOc4hgPnv8Augjq1Qkw1oO0fVkrSbllpBk79/Ij67k7bg+rs3WJJ3JPwjv0PcjtuMrgZFg4ajuIPyPkUB6VOWDmd/r/AF7kG0hlhwsLybgW9B8Eu0GDmsPxbDkHSJB8bd67VJGYGNIm9/4m0SQgahsmWyYtzGsePJTv2Z4kF+KceVJ22hYTz5yoDEuyUx4ExOsS7/oTXoxjerp8WLTBZQ7PcJqRr3EIFOOcbwlVpxeMc6o95cKFBrvYpAkNtoJiS481leJqtL3FrcrSSQ2Zgcp3R6NBzhIBO07DzRvuYGpk8gg1H7KOk2HFWhhxQays5pYag96AXXM7wtlDl5U4fWdRq06lMdtj2vaBzBBE+Oi9Q8PxQqU2VACA9odBEESJgjYoD4p1lAYqAHPdYNBN1PVxZZ50w4i7tU2ka7Hf3QYvDiItcmw5gKhjn9a852hxeSIIDrdwNszTvMAHcyoTiHBmFzg1obdw7MHV+UexUPfsn7wQRAcHE2GruzsNusZJv7IHMp/jKcwWkvEtuA9wMNLjc0nTfQgoKs7gVx2teYdu/L7zOQ5ro6MFxs8DckxoZO35RKmqeGcHAEQQ38BGjS4aURaSPVSQYN4AiLtAtZkHPTE6u32QQPDeiTNajy4jZoMA21kCBc+m6juK02nE06VMQBeAZAc6/oBHorhUeYd5He0idGyW2DptBhVbo0w1a9Wub3tJ5nfNtEDwcgnKgjKB2YvfYCIkZhuGzb/DckhSm51nfW1ov3gb6gfiKc15gnUnWPXvH8lw3RWtO2vKCLaREGw08wNwgI5g107spAd5AzAG3h+EoJR1M27IOwHPexA7iZ7m/jK4gm9DE6a21+u5NX1srgWgE/m/cXan9CpDYA1vp6SD+ij3DM87befKdvAoJLDVm1GzJBm82LTtMbd+h3TllAj2mzO+kcp5T5hQLf6bs2Ukzq05YvE8tYEaFTrXnIJcSLGTvMnby9EBcQ+wAEAA6n+399NEhnEE9w18Vys8ai9j8h66IUKcmDJJ588toH14oI3jmMDWEcjrf8bmmwibOVd6N4z+nxGTJqUWUxzJLwN+6T5IdKq39SoB+M8jsx3Oeakvsrw7C/FOqNY4U6YOVwBvcA38/VBDcXxYAZRpiwAAA3O/xRcPwohzaft4ioQG0xfLO7jz7k84tgg4OfTbkeCXAtt5dykvsXwmfiBc6+Sm50nnZoPxKDTOhnQajg2AuAfXcO1UImDuGch3q2U2AWCMNSorjXGaeGAe86uDQBqSeSDnSLH9TSc6bxb65AXPgsm4hiAS64L57ZdJa3MDY75HQIA7RNrCysXSfjXXPMHKxs5XcokF4nk4Q6bNBGpsqhinBxygBrRrcgCbxOt7kPPadMCAgTYc0jtEmNQCSG2EjQuZPsWaBBcSbJ63Dhwc2m0ZgAScjak9YRBa5wLiLETAHJEpUW5Rms3nAvFi7LpDTEs0bq6TZPaZJOW5h3aAF2k5jF2PJDiJAAm5mBAAM6lBoeZAO/s02WzSZmnNmNnz2S1I9mwdlAuZAEmJnJAEF+42GiWqYW9iReMpLhaGtu1tUmRJjsgaJOuXAX5ns3mJItmaCLRe4580EZ0jxMYd1xMG0AQSA3SRBkusAed1H9GqOSiCffOYza22kGCPKD3JDpjiCXMpRl0t5SdtJcdHEaqTwQLGX3AAsYGjW/HLps1yBYNgOJNv4k3g3hvrCOSADBaAZbZzDETJu0H2usPf1LVyhiTEt/ujtg/9pGWDPZbQbP5ilX0SAGmTlED2jcC5s0byYnR5QJhjZl2QxbKTTDeUeAiP/LbzXEsGu7LQDJEQ/PB3vLbC3wp80EEi6cgDrE7ePcf0SWBw5NzIBMTuByneyXxrSDF7DyuNYNvRPcLSyzydf52QNqVCDpZpbE8hljdOcSNAd48LC6JVMyYNiNPK3r/ou1qkmIuD4X3QJtabsgaNgRM6omJrZWyY7Jab7wac620dyKO2pcTvG+naKh+keOjrI0ywDO+Qcgd6fNBT8VU6yt5idNgByHJJs4lUw1dxpmJGVw2c06go3Dr1HuO0nfcplxZpL8/uvu3w0/RBonR/LXY1wNiL+PerP9mnAxSxeJqN9gtaG90uMj/2/FZL0R4yaFTKT2H28HbH9FvHQL2Hz+U+soLRmjMT9WWUdIOJfecSXa06ctYBJzHeIvJExHK3ddumnEDTw7mtMOqHKPPVZw2oKYtHhqeYEalw/CLuBvDdQS4kTEudr2rRBjRzb5YjWew2feN0jSotkTJGmUTY3BExmzGxa72n7ZQuj2nPzC5uXFuwsbWcyLfgYeZS1DCzM5oPZjtAumYE6jYtf7b9BAQHpiZIcAW3zENjs2JAjLmBEOHss1u5LOimMrS1p0APauTdpBuW3Bk9xds0FNdrHB89qBEGLDskgC1twLA6ZnXBadLKesMF5EZZsAbgN/KYlrpMHn7QA2JqSDq4NPsgiDlL3CGtkbN9wabqMx2Mbh29vKw5TlBMOJALRAa0O91ty0bdoqB4rxWvVr9Qyo9rS6AC9xAEfCATt5pXA8EYHCbvJBzOgejTAmbIE8FTNatUxTxlbcgWBygE7u1ytO5TzHS7sDmZcGgzH9MRl1HWOqnyKd13CnTkEC4MZokXfuz8FJv/AKneoujTdVeG9mbA2ab+yTEj3qrj/lPJBJ4FpIsCAe1OSoIuHDR3dQ+KXa6TcTtq0nuAD3yY2745pKu7Rg0MG7YMHT3jtkBEe4lH1MoDHOgiRMgbS4jMyDDWud5UygKAASXMBboGNaWuc2bAObzLS7wpN5oJNpi/+5G5gsy+zMRIt/TZp+NBBM4obTF7+MTpp5hT7wA0Aybf/oqBxBl7TI3t5RopvESbzt+jvqPggYmpoJgTp5eX1zSOLec0OkjtH0NvhKWblOmoJvzGW0ft8EKjHFrpEnta8hefr4ID4lgDXRGhO0yG1D/06wqV0vxl4G0jcg9p97nk9W3EauNzmDRGgu6owxBA94bnVZ3x2tJGmg5btby7wUCnDMMTh6hAu90DwaJKfcQwQdQaz3mgZfGLqw9DuGhzmU/wBod4u7bvhlCS6U8MdQrOp7atPNp0/byQZqWkGDqFtH2LdIXVTVov1ZTYQeYa4i/f2gsx4vw45etH+Yd3NW7oNgDh8K6uXQ/EjKIPsUQ6C4xeHOEW0AJtqAtXSniYrVnEEZGDK2TDTOpJgi9oPcNSQFV69bU+hiS4a2brnHvMBzO1cdk4xLyTEbexMRJJh7vdFpa89+WScyQ6rK4EDO+94cO+WtbcW1pjtOF3EBBxtICC6MwPZp2c0GTIOzheQBDGXk7JV1fM2GkuqOtEmxg2fpDoFnWLo91oXaNAi5DbgciI5Tp1ewtkaTbM5NaFc069VoyubGfLo7WCSTJD25ZM7xI0age0KABJkucfekCRJAcNAMoIDhFxsB7R2dkHWADm1tEFwadsroMToZkapJzznI3JIgTeQc29gR8WmbyWkxDw0DtFtwA6JOYjsGBck3aRrPI3aFUxctx5LmxaSANiyDYARPhvop59KKTnEAEtgRNicobdrNAajDE7JnhaQq4xxHZa1oZEl5acwkS0R2XEWbAAPcUpxbGQGkTALTBFTYPrfi/My/cOSCN4njMzsgJy5iPaMRmDB7W2Snz3Ce8FZDC52smZyHb8xG9Xx7BUPhxmcbyQAz2jqYpyARr2n+E7QrHAyU2tI7UGAWHcv2bI9uNfdQHwwJLnGQJuWt9kQSSA0jYOIN9BzXMSZJmbdjKJM5cr6gyPvE9VSEHY8l3EkMYXgNIDZPZDgYh0S05pJ6kebrhMG1soAPai0XeHPHaJa6ZE1Xj/AIUCjsQZywHSTmDSQHZZkluxNRz3f5e5BOcPgzSYDBc4ARZ/tE7GeXWajVq6gl6rJdoIFjuB5bKZLS7QzaLbWKgx7YFo5eceWuin6VSGyAIIv4wSgaUWBoBInYePVk/olKxzWiZka97Bf6J8Eg7tdoa9qDr7jvr9EtVrAEaWcbm0Q4GCf8v8BBFcYxAa0GQCWncTbqqn5nc+SoTGCpiWNJkA3vNmzO3IK0dJKoFMSYsB7xF2PZsA0XYPgqlgH5WYirybkb4vMfKUF3+ybHCpjcRmN3jO0eBj5Eei0Hptwb7xRlompTkjvG7frcLB+i3FzhcTSrDRru0ObDZw9P0XpjBVQ8Nc0gtcAQRcEESEGOYnBEUC0NlzxlA8Uth8KadNtMP7IblzE7adkmwaTAM2aeZsLL0qpsbiHNYbQSQNAT7W4gtkO10nSJENjAZuN4kTEmIAIHvAyI7Q2DBcgxGGt2RDWuiL5s0kkHU9YJkG7r+4E6Y1o00iZGUiJgvgEtgGMzQcv4i82TeixurjAIkk5btBvF9WHUTl3JebJxSJMgWJeIdpLnAZTpIY9sjTN+ENFwCj7FzQASJaWxAk3LDoZI7TdxecgsY2pg3Gqyo12UxlJMdrXKdmkC0xljUQAHKSptDQIEjLGWwytBmABN2uBIEEGLZzccqmBLjYxN5LiTtFznF2xcuFiT2gCQpNF4iAZgEkCYsNS9rtAIMRER2IXjmPc6qaFEDriCHHUURHba0jV5ytJdtOUInHOMOFQUqLh1ptNg2kCzLMxAqlhh50aGgBd4DhW0abn3JHtGHGS0OeTIi00nR4hBypgm4enDQDDZJLSZOR79yBf+n8VA8QfmdcDcWaebaex5NKkeNVm5soG5bGQ6gUqe517JUHh7uNtBPs/lc/Y2uQgn+CM7MwJkQSTHsvdeQROaoz0lSuEIJD3ODWtke1Ai5cJLdm9YRp7HmmjR1bMoMG4tnbyZ4TFIH/AESzsUGU3NB7UZYD49pzWe8L/wCNpfXxQM+P4oggnWZIMC7R1xAcyPee1tx7oSXA8JLjVeZA0u2Tq55I3kZyD3KIqudiKxiZc4uJiIBcXH2dR7Ks+LxIpgNBGTKGxIeIJLTZ0EDIyoR/4uyBDiWI6sFzmgkEn2HNuC1pMtMXc+qgq3j8bntDRMTAjUuefe5uHouIL9EVB/cB8Sp+ndrieU/8soIIEGNAYYGwP/LKT4gbO11f/wDCsbctB6IIIKf03YBHeXf/AGv/AHKrVS2FtvWv5Mt8ygggaVWw63IfJbt9lOKeeHNJcSWGo1vcAbDyQQQRNKs5xJJJJhx8eua2fQ/LkE1fSBqPYRLWursAOmUCQ08xN4Ou6CCCNruMg7ilSfz7Zc1mbxy2nYaKXqtANUQIAxDRaey3tAet+/eUEECVJ5zOMknKHXOaSA0XnWQSDOosZgKP6UVnMp4lzSQ6m9tNh/C1zWOMfmn3va2lBBBFdCaDSASLuIk73NQG+uik8dQaKen+HN760mE6/wB7/wDiK6ggpnFj/VfpZ74t/wB479k86P4VjnGWg3I8ux+59UEEE6aANUC8Q86nX17yofpLWdJEmLa396sd+9BBBzoZRaXPJF5bB3EFpsdkz4xVcLSYAGpn/BZz/uPqgggiY1+tz+y4ggg//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3" name="Picture 12"/>
          <p:cNvPicPr/>
          <p:nvPr/>
        </p:nvPicPr>
        <p:blipFill rotWithShape="1">
          <a:blip r:embed="rId2"/>
          <a:srcRect l="23886" t="10870" r="2387" b="4828"/>
          <a:stretch/>
        </p:blipFill>
        <p:spPr bwMode="auto">
          <a:xfrm>
            <a:off x="7673008" y="2420888"/>
            <a:ext cx="1405693" cy="1502043"/>
          </a:xfrm>
          <a:prstGeom prst="rect">
            <a:avLst/>
          </a:prstGeom>
          <a:ln>
            <a:noFill/>
          </a:ln>
          <a:extLst>
            <a:ext uri="{53640926-AAD7-44D8-BBD7-CCE9431645EC}">
              <a14:shadowObscured xmlns:a14="http://schemas.microsoft.com/office/drawing/2010/main"/>
            </a:ext>
          </a:extLst>
        </p:spPr>
      </p:pic>
      <p:pic>
        <p:nvPicPr>
          <p:cNvPr id="209922" name="Picture 2" descr="C:\Users\Cormac\Desktop\Eds cover.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85529" y="4509120"/>
            <a:ext cx="1516820" cy="2232248"/>
          </a:xfrm>
          <a:prstGeom prst="rect">
            <a:avLst/>
          </a:prstGeom>
          <a:noFill/>
          <a:extLst>
            <a:ext uri="{909E8E84-426E-40DD-AFC4-6F175D3DCCD1}">
              <a14:hiddenFill xmlns:a14="http://schemas.microsoft.com/office/drawing/2010/main">
                <a:solidFill>
                  <a:srgbClr val="FFFFFF"/>
                </a:solidFill>
              </a14:hiddenFill>
            </a:ext>
          </a:extLst>
        </p:spPr>
      </p:pic>
      <p:pic>
        <p:nvPicPr>
          <p:cNvPr id="209923" name="Picture 3" descr="C:\Users\Cormac\Desktop\blackboard cover.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95002" y="7937"/>
            <a:ext cx="1407347" cy="2071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65477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descr="Large confetti"/>
          <p:cNvSpPr>
            <a:spLocks noGrp="1" noChangeArrowheads="1"/>
          </p:cNvSpPr>
          <p:nvPr>
            <p:ph type="title"/>
          </p:nvPr>
        </p:nvSpPr>
        <p:spPr>
          <a:xfrm>
            <a:off x="1136275" y="188640"/>
            <a:ext cx="7612189" cy="1143000"/>
          </a:xfrm>
        </p:spPr>
        <p:txBody>
          <a:bodyPr/>
          <a:lstStyle/>
          <a:p>
            <a:pPr eaLnBrk="1" hangingPunct="1"/>
            <a:r>
              <a:rPr lang="en-IE" sz="3200" dirty="0"/>
              <a:t>O</a:t>
            </a:r>
            <a:r>
              <a:rPr lang="en-IE" sz="3200" dirty="0" smtClean="0"/>
              <a:t>bservational parameters needed (1930s)</a:t>
            </a:r>
            <a:endParaRPr lang="en-GB" sz="3200" dirty="0" smtClean="0"/>
          </a:p>
        </p:txBody>
      </p:sp>
      <mc:AlternateContent xmlns:mc="http://schemas.openxmlformats.org/markup-compatibility/2006" xmlns:a14="http://schemas.microsoft.com/office/drawing/2010/main">
        <mc:Choice Requires="a14">
          <p:sp>
            <p:nvSpPr>
              <p:cNvPr id="20483" name="Rectangle 4"/>
              <p:cNvSpPr>
                <a:spLocks noGrp="1" noChangeArrowheads="1"/>
              </p:cNvSpPr>
              <p:nvPr>
                <p:ph idx="1"/>
              </p:nvPr>
            </p:nvSpPr>
            <p:spPr>
              <a:xfrm>
                <a:off x="-20227" y="1797022"/>
                <a:ext cx="5040560" cy="4191000"/>
              </a:xfrm>
            </p:spPr>
            <p:txBody>
              <a:bodyPr/>
              <a:lstStyle/>
              <a:p>
                <a:pPr eaLnBrk="1" hangingPunct="1"/>
                <a:r>
                  <a:rPr lang="en-US" sz="2000" b="1" dirty="0" smtClean="0"/>
                  <a:t>Spatial curvature </a:t>
                </a:r>
                <a:r>
                  <a:rPr lang="en-US" sz="2400" b="1" dirty="0" smtClean="0"/>
                  <a:t>       </a:t>
                </a:r>
                <a:r>
                  <a:rPr lang="en-US" sz="1800" i="1" dirty="0" smtClean="0"/>
                  <a:t>k </a:t>
                </a:r>
                <a:r>
                  <a:rPr lang="en-US" sz="1800" i="1" dirty="0"/>
                  <a:t>= -</a:t>
                </a:r>
                <a:r>
                  <a:rPr lang="en-US" sz="1800" i="1" dirty="0" smtClean="0"/>
                  <a:t>1,0,1?</a:t>
                </a:r>
              </a:p>
              <a:p>
                <a:pPr marL="0" indent="0" eaLnBrk="1" hangingPunct="1">
                  <a:buNone/>
                </a:pPr>
                <a:endParaRPr lang="en-US" sz="2400" b="1" dirty="0"/>
              </a:p>
              <a:p>
                <a:pPr eaLnBrk="1" hangingPunct="1"/>
                <a:r>
                  <a:rPr lang="en-US" sz="2000" b="1" dirty="0"/>
                  <a:t>Cosmic constant</a:t>
                </a:r>
                <a:r>
                  <a:rPr lang="en-US" sz="2400" b="1" dirty="0"/>
                  <a:t> </a:t>
                </a:r>
                <a:r>
                  <a:rPr lang="en-US" sz="2400" b="1" dirty="0" smtClean="0"/>
                  <a:t>        </a:t>
                </a:r>
                <a:r>
                  <a:rPr lang="en-GB" sz="2000" dirty="0" smtClean="0"/>
                  <a:t> </a:t>
                </a:r>
                <a:r>
                  <a:rPr lang="en-GB" sz="1800" dirty="0" smtClean="0"/>
                  <a:t>λ </a:t>
                </a:r>
                <a:r>
                  <a:rPr lang="en-IE" sz="1800" i="1" dirty="0"/>
                  <a:t>= 0</a:t>
                </a:r>
                <a:r>
                  <a:rPr lang="en-IE" sz="1800" i="1" dirty="0" smtClean="0"/>
                  <a:t>?</a:t>
                </a:r>
              </a:p>
              <a:p>
                <a:pPr marL="0" indent="0" eaLnBrk="1" hangingPunct="1">
                  <a:buNone/>
                </a:pPr>
                <a:endParaRPr lang="en-US" sz="2000" b="1" dirty="0"/>
              </a:p>
              <a:p>
                <a:pPr eaLnBrk="1" hangingPunct="1"/>
                <a:r>
                  <a:rPr lang="en-US" sz="2000" b="1" dirty="0" err="1"/>
                  <a:t>Deacceleration</a:t>
                </a:r>
                <a:r>
                  <a:rPr lang="en-US" sz="2400" b="1" dirty="0"/>
                  <a:t> </a:t>
                </a:r>
                <a:r>
                  <a:rPr lang="en-US" sz="2400" b="1" dirty="0" smtClean="0"/>
                  <a:t>          </a:t>
                </a:r>
                <a:r>
                  <a:rPr lang="en-GB" sz="1800" i="1" dirty="0" smtClean="0"/>
                  <a:t>q</a:t>
                </a:r>
                <a:r>
                  <a:rPr lang="en-GB" sz="1800" i="1" baseline="-25000" dirty="0" smtClean="0"/>
                  <a:t>0  </a:t>
                </a:r>
                <a:r>
                  <a:rPr lang="en-US" sz="1800" b="1" i="1" dirty="0" smtClean="0"/>
                  <a:t>=  </a:t>
                </a:r>
                <a:r>
                  <a:rPr lang="en-US" sz="1800" b="1" i="1" dirty="0"/>
                  <a:t>-  </a:t>
                </a:r>
                <a14:m>
                  <m:oMath xmlns:m="http://schemas.openxmlformats.org/officeDocument/2006/math">
                    <m:acc>
                      <m:accPr>
                        <m:chr m:val="̈"/>
                        <m:ctrlPr>
                          <a:rPr lang="en-GB" sz="1800" i="1">
                            <a:latin typeface="Cambria Math"/>
                          </a:rPr>
                        </m:ctrlPr>
                      </m:accPr>
                      <m:e>
                        <m:r>
                          <a:rPr lang="en-GB" sz="1800" i="1">
                            <a:latin typeface="Cambria Math"/>
                          </a:rPr>
                          <m:t>𝑅</m:t>
                        </m:r>
                      </m:e>
                    </m:acc>
                    <m:r>
                      <a:rPr lang="en-GB" sz="1800" i="1">
                        <a:latin typeface="Cambria Math"/>
                      </a:rPr>
                      <m:t>/</m:t>
                    </m:r>
                    <m:sSup>
                      <m:sSupPr>
                        <m:ctrlPr>
                          <a:rPr lang="en-GB" sz="1800" i="1">
                            <a:latin typeface="Cambria Math"/>
                          </a:rPr>
                        </m:ctrlPr>
                      </m:sSupPr>
                      <m:e>
                        <m:acc>
                          <m:accPr>
                            <m:chr m:val="̇"/>
                            <m:ctrlPr>
                              <a:rPr lang="en-GB" sz="1800" i="1">
                                <a:latin typeface="Cambria Math"/>
                              </a:rPr>
                            </m:ctrlPr>
                          </m:accPr>
                          <m:e>
                            <m:r>
                              <a:rPr lang="en-GB" sz="1800" i="1">
                                <a:latin typeface="Cambria Math"/>
                              </a:rPr>
                              <m:t>𝑅</m:t>
                            </m:r>
                          </m:e>
                        </m:acc>
                      </m:e>
                      <m:sup>
                        <m:r>
                          <a:rPr lang="en-GB" sz="1800" i="1">
                            <a:latin typeface="Cambria Math"/>
                          </a:rPr>
                          <m:t>2</m:t>
                        </m:r>
                      </m:sup>
                    </m:sSup>
                  </m:oMath>
                </a14:m>
                <a:endParaRPr lang="en-US" sz="1800" b="1" i="1" dirty="0" smtClean="0"/>
              </a:p>
              <a:p>
                <a:pPr marL="0" indent="0" eaLnBrk="1" hangingPunct="1">
                  <a:buNone/>
                </a:pPr>
                <a:endParaRPr lang="en-US" sz="1800" b="1" i="1" dirty="0"/>
              </a:p>
              <a:p>
                <a:pPr eaLnBrk="1" hangingPunct="1"/>
                <a:r>
                  <a:rPr lang="en-US" sz="2000" b="1" dirty="0"/>
                  <a:t>Density of </a:t>
                </a:r>
                <a:r>
                  <a:rPr lang="en-US" sz="2000" b="1" dirty="0" smtClean="0"/>
                  <a:t>matter</a:t>
                </a:r>
                <a:r>
                  <a:rPr lang="en-US" sz="2000" i="1" dirty="0" smtClean="0"/>
                  <a:t>         </a:t>
                </a:r>
                <a:r>
                  <a:rPr lang="en-IE" sz="1800" i="1" dirty="0" smtClean="0"/>
                  <a:t>ρ  </a:t>
                </a:r>
                <a:r>
                  <a:rPr lang="en-GB" sz="1800" i="1" dirty="0" smtClean="0"/>
                  <a:t>&lt; </a:t>
                </a:r>
                <a:r>
                  <a:rPr lang="en-IE" sz="1800" i="1" dirty="0" smtClean="0"/>
                  <a:t> </a:t>
                </a:r>
                <a:r>
                  <a:rPr lang="en-IE" sz="1800" i="1" dirty="0" err="1" smtClean="0"/>
                  <a:t>ρ</a:t>
                </a:r>
                <a:r>
                  <a:rPr lang="en-IE" sz="1800" i="1" baseline="-25000" dirty="0" err="1" smtClean="0"/>
                  <a:t>crit</a:t>
                </a:r>
                <a:r>
                  <a:rPr lang="en-IE" sz="1800" i="1" baseline="-25000" dirty="0" smtClean="0"/>
                  <a:t> </a:t>
                </a:r>
                <a:r>
                  <a:rPr lang="en-GB" sz="1800" i="1" dirty="0" smtClean="0"/>
                  <a:t> ?</a:t>
                </a:r>
                <a:endParaRPr lang="en-US" sz="1800" b="1" dirty="0" smtClean="0"/>
              </a:p>
              <a:p>
                <a:pPr eaLnBrk="1" hangingPunct="1"/>
                <a:endParaRPr lang="en-US" sz="1800" b="1" dirty="0"/>
              </a:p>
              <a:p>
                <a:pPr eaLnBrk="1" hangingPunct="1"/>
                <a:r>
                  <a:rPr lang="en-US" sz="2000" b="1" dirty="0" smtClean="0"/>
                  <a:t>Timespan                       </a:t>
                </a:r>
                <a:r>
                  <a:rPr lang="en-GB" sz="1800" i="1" dirty="0"/>
                  <a:t>τ = 10</a:t>
                </a:r>
                <a:r>
                  <a:rPr lang="en-GB" sz="1800" i="1" baseline="30000" dirty="0"/>
                  <a:t>10</a:t>
                </a:r>
                <a:r>
                  <a:rPr lang="en-GB" sz="1800" i="1" dirty="0"/>
                  <a:t> </a:t>
                </a:r>
                <a:r>
                  <a:rPr lang="en-GB" sz="1800" i="1" dirty="0" err="1"/>
                  <a:t>yr</a:t>
                </a:r>
                <a:r>
                  <a:rPr lang="en-GB" sz="1800" i="1" dirty="0" smtClean="0"/>
                  <a:t>?</a:t>
                </a:r>
                <a:endParaRPr lang="en-US" sz="2000" b="1" dirty="0" smtClean="0"/>
              </a:p>
              <a:p>
                <a:pPr marL="0" indent="0" eaLnBrk="1" hangingPunct="1">
                  <a:buNone/>
                </a:pPr>
                <a:endParaRPr lang="en-US" sz="2000" b="1" dirty="0"/>
              </a:p>
              <a:p>
                <a:pPr eaLnBrk="1" hangingPunct="1"/>
                <a:r>
                  <a:rPr lang="en-US" sz="2000" b="1" dirty="0" smtClean="0"/>
                  <a:t>Hubble constant       </a:t>
                </a:r>
                <a14:m>
                  <m:oMath xmlns:m="http://schemas.openxmlformats.org/officeDocument/2006/math">
                    <m:f>
                      <m:fPr>
                        <m:type m:val="lin"/>
                        <m:ctrlPr>
                          <a:rPr lang="en-GB" sz="1800" i="1">
                            <a:latin typeface="Cambria Math"/>
                          </a:rPr>
                        </m:ctrlPr>
                      </m:fPr>
                      <m:num>
                        <m:acc>
                          <m:accPr>
                            <m:chr m:val="̇"/>
                            <m:ctrlPr>
                              <a:rPr lang="en-GB" sz="1800" i="1">
                                <a:latin typeface="Cambria Math"/>
                              </a:rPr>
                            </m:ctrlPr>
                          </m:accPr>
                          <m:e>
                            <m:r>
                              <a:rPr lang="en-GB" sz="1800" i="1">
                                <a:latin typeface="Cambria Math"/>
                              </a:rPr>
                              <m:t>𝑅</m:t>
                            </m:r>
                          </m:e>
                        </m:acc>
                      </m:num>
                      <m:den>
                        <m:r>
                          <a:rPr lang="en-GB" sz="1800" i="1">
                            <a:latin typeface="Cambria Math"/>
                          </a:rPr>
                          <m:t>𝑅</m:t>
                        </m:r>
                      </m:den>
                    </m:f>
                  </m:oMath>
                </a14:m>
                <a:r>
                  <a:rPr lang="en-US" sz="1800" i="1" dirty="0" smtClean="0"/>
                  <a:t> </a:t>
                </a:r>
                <a:r>
                  <a:rPr lang="en-US" sz="2000" i="1" dirty="0" smtClean="0"/>
                  <a:t>= </a:t>
                </a:r>
                <a:r>
                  <a:rPr lang="en-IE" sz="1800" i="1" dirty="0"/>
                  <a:t>500 </a:t>
                </a:r>
                <a:r>
                  <a:rPr lang="en-IE" sz="1800" i="1" dirty="0" smtClean="0"/>
                  <a:t>kms</a:t>
                </a:r>
                <a:r>
                  <a:rPr lang="en-IE" sz="1800" i="1" baseline="30000" dirty="0" smtClean="0"/>
                  <a:t>-1</a:t>
                </a:r>
                <a:r>
                  <a:rPr lang="en-IE" sz="1800" i="1" dirty="0" smtClean="0"/>
                  <a:t>Mpc</a:t>
                </a:r>
                <a:r>
                  <a:rPr lang="en-IE" sz="1800" i="1" baseline="30000" dirty="0" smtClean="0"/>
                  <a:t>-1</a:t>
                </a:r>
                <a:r>
                  <a:rPr lang="en-US" sz="2000" i="1" dirty="0" smtClean="0"/>
                  <a:t>?</a:t>
                </a:r>
                <a:endParaRPr lang="en-US" sz="2000" i="1" dirty="0"/>
              </a:p>
            </p:txBody>
          </p:sp>
        </mc:Choice>
        <mc:Fallback xmlns="">
          <p:sp>
            <p:nvSpPr>
              <p:cNvPr id="20483" name="Rectangle 4"/>
              <p:cNvSpPr>
                <a:spLocks noGrp="1" noRot="1" noChangeAspect="1" noMove="1" noResize="1" noEditPoints="1" noAdjustHandles="1" noChangeArrowheads="1" noChangeShapeType="1" noTextEdit="1"/>
              </p:cNvSpPr>
              <p:nvPr>
                <p:ph idx="1"/>
              </p:nvPr>
            </p:nvSpPr>
            <p:spPr>
              <a:xfrm>
                <a:off x="-20227" y="1797022"/>
                <a:ext cx="5040560" cy="4191000"/>
              </a:xfrm>
              <a:blipFill rotWithShape="1">
                <a:blip r:embed="rId3"/>
                <a:stretch>
                  <a:fillRect r="-1088" b="-17467"/>
                </a:stretch>
              </a:blipFill>
            </p:spPr>
            <p:txBody>
              <a:bodyPr/>
              <a:lstStyle/>
              <a:p>
                <a:r>
                  <a:rPr lang="en-GB">
                    <a:noFill/>
                  </a:rPr>
                  <a:t> </a:t>
                </a:r>
              </a:p>
            </p:txBody>
          </p:sp>
        </mc:Fallback>
      </mc:AlternateContent>
      <p:sp>
        <p:nvSpPr>
          <p:cNvPr id="20484" name="Rectangle 9"/>
          <p:cNvSpPr>
            <a:spLocks noChangeArrowheads="1"/>
          </p:cNvSpPr>
          <p:nvPr/>
        </p:nvSpPr>
        <p:spPr bwMode="auto">
          <a:xfrm>
            <a:off x="2128838" y="2157413"/>
            <a:ext cx="9144000" cy="0"/>
          </a:xfrm>
          <a:prstGeom prst="rect">
            <a:avLst/>
          </a:prstGeom>
          <a:noFill/>
          <a:ln w="9525">
            <a:noFill/>
            <a:miter lim="800000"/>
            <a:headEnd/>
            <a:tailEnd/>
          </a:ln>
        </p:spPr>
        <p:txBody>
          <a:bodyPr>
            <a:spAutoFit/>
          </a:bodyPr>
          <a:lstStyle/>
          <a:p>
            <a:endParaRPr lang="en-IE"/>
          </a:p>
        </p:txBody>
      </p:sp>
      <p:pic>
        <p:nvPicPr>
          <p:cNvPr id="7" name="Picture 2" descr="http://www.astronomy.ohio-state.edu/%7Epogge/Ast162/Unit5/Images/Hubble1931.gif"/>
          <p:cNvPicPr>
            <a:picLocks noChangeAspect="1" noChangeArrowheads="1"/>
          </p:cNvPicPr>
          <p:nvPr/>
        </p:nvPicPr>
        <p:blipFill>
          <a:blip r:embed="rId4" cstate="print"/>
          <a:srcRect/>
          <a:stretch>
            <a:fillRect/>
          </a:stretch>
        </p:blipFill>
        <p:spPr bwMode="auto">
          <a:xfrm>
            <a:off x="5020333" y="1772816"/>
            <a:ext cx="3933516" cy="3487468"/>
          </a:xfrm>
          <a:prstGeom prst="rect">
            <a:avLst/>
          </a:prstGeom>
          <a:noFill/>
        </p:spPr>
      </p:pic>
      <p:sp>
        <p:nvSpPr>
          <p:cNvPr id="3" name="TextBox 2"/>
          <p:cNvSpPr txBox="1"/>
          <p:nvPr/>
        </p:nvSpPr>
        <p:spPr>
          <a:xfrm>
            <a:off x="5592350" y="5415191"/>
            <a:ext cx="2922595" cy="677108"/>
          </a:xfrm>
          <a:prstGeom prst="rect">
            <a:avLst/>
          </a:prstGeom>
          <a:noFill/>
        </p:spPr>
        <p:txBody>
          <a:bodyPr wrap="none" rtlCol="0">
            <a:spAutoFit/>
          </a:bodyPr>
          <a:lstStyle/>
          <a:p>
            <a:r>
              <a:rPr lang="en-GB" sz="1800" b="1" i="1" dirty="0" smtClean="0"/>
              <a:t>What do redshifts represent?</a:t>
            </a:r>
          </a:p>
          <a:p>
            <a:r>
              <a:rPr lang="en-GB" sz="1800" b="1" i="1" dirty="0" smtClean="0"/>
              <a:t>Is expansion a local effect</a:t>
            </a:r>
            <a:r>
              <a:rPr lang="en-GB" sz="2000" i="1" dirty="0" smtClean="0"/>
              <a:t>?</a:t>
            </a:r>
            <a:endParaRPr lang="en-GB" sz="2000" i="1" dirty="0"/>
          </a:p>
        </p:txBody>
      </p:sp>
      <p:sp>
        <p:nvSpPr>
          <p:cNvPr id="4" name="TextBox 3"/>
          <p:cNvSpPr txBox="1"/>
          <p:nvPr/>
        </p:nvSpPr>
        <p:spPr>
          <a:xfrm>
            <a:off x="5807985" y="6181530"/>
            <a:ext cx="2529539" cy="369332"/>
          </a:xfrm>
          <a:prstGeom prst="rect">
            <a:avLst/>
          </a:prstGeom>
          <a:noFill/>
        </p:spPr>
        <p:txBody>
          <a:bodyPr wrap="none" rtlCol="0">
            <a:spAutoFit/>
          </a:bodyPr>
          <a:lstStyle/>
          <a:p>
            <a:r>
              <a:rPr lang="en-GB" sz="1800" i="1" dirty="0" smtClean="0"/>
              <a:t>Hubble and </a:t>
            </a:r>
            <a:r>
              <a:rPr lang="en-GB" sz="1800" i="1" dirty="0" err="1" smtClean="0"/>
              <a:t>Tolman</a:t>
            </a:r>
            <a:r>
              <a:rPr lang="en-GB" sz="1800" i="1" dirty="0" smtClean="0"/>
              <a:t> 1935</a:t>
            </a:r>
            <a:endParaRPr lang="en-GB" sz="1800" i="1" dirty="0"/>
          </a:p>
        </p:txBody>
      </p:sp>
    </p:spTree>
    <p:extLst>
      <p:ext uri="{BB962C8B-B14F-4D97-AF65-F5344CB8AC3E}">
        <p14:creationId xmlns:p14="http://schemas.microsoft.com/office/powerpoint/2010/main" val="5326243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60648"/>
            <a:ext cx="7609170" cy="1143000"/>
          </a:xfrm>
        </p:spPr>
        <p:txBody>
          <a:bodyPr/>
          <a:lstStyle/>
          <a:p>
            <a:r>
              <a:rPr lang="en-GB" sz="2800" dirty="0" smtClean="0"/>
              <a:t>Einstein’s steady-state model and cosmology today </a:t>
            </a:r>
            <a:endParaRPr lang="en-GB" sz="2800" dirty="0"/>
          </a:p>
        </p:txBody>
      </p:sp>
      <p:sp>
        <p:nvSpPr>
          <p:cNvPr id="3" name="Content Placeholder 2"/>
          <p:cNvSpPr>
            <a:spLocks noGrp="1"/>
          </p:cNvSpPr>
          <p:nvPr>
            <p:ph idx="1"/>
          </p:nvPr>
        </p:nvSpPr>
        <p:spPr>
          <a:xfrm>
            <a:off x="-24052" y="1891848"/>
            <a:ext cx="8352928" cy="4824536"/>
          </a:xfrm>
        </p:spPr>
        <p:txBody>
          <a:bodyPr/>
          <a:lstStyle/>
          <a:p>
            <a:pPr eaLnBrk="1" hangingPunct="1"/>
            <a:r>
              <a:rPr lang="en-US" sz="2000" b="1" dirty="0" smtClean="0"/>
              <a:t>Dark energy (1998)</a:t>
            </a:r>
            <a:endParaRPr lang="en-US" sz="2000" b="1" dirty="0"/>
          </a:p>
          <a:p>
            <a:pPr marL="0" indent="0" eaLnBrk="1" hangingPunct="1">
              <a:buNone/>
            </a:pPr>
            <a:r>
              <a:rPr lang="en-US" sz="1800" i="1" dirty="0"/>
              <a:t>      </a:t>
            </a:r>
            <a:r>
              <a:rPr lang="en-US" sz="1800" i="1" dirty="0" smtClean="0"/>
              <a:t> Accelerated expansion  (observation)</a:t>
            </a:r>
          </a:p>
          <a:p>
            <a:pPr marL="0" indent="0" eaLnBrk="1" hangingPunct="1">
              <a:buNone/>
            </a:pPr>
            <a:r>
              <a:rPr lang="en-US" sz="1800" i="1" dirty="0" smtClean="0"/>
              <a:t>      </a:t>
            </a:r>
            <a:r>
              <a:rPr lang="en-US" sz="1800" i="1" dirty="0"/>
              <a:t>P</a:t>
            </a:r>
            <a:r>
              <a:rPr lang="en-US" sz="1800" i="1" dirty="0" smtClean="0"/>
              <a:t>ositive cosmological constant</a:t>
            </a:r>
            <a:endParaRPr lang="en-IE" sz="1800" i="1" dirty="0"/>
          </a:p>
          <a:p>
            <a:pPr marL="0" indent="0">
              <a:buNone/>
            </a:pPr>
            <a:endParaRPr lang="en-IE" sz="1800" b="1" dirty="0" smtClean="0"/>
          </a:p>
          <a:p>
            <a:r>
              <a:rPr lang="en-IE" sz="2000" b="1" dirty="0" smtClean="0"/>
              <a:t>Einstein’s dark energy </a:t>
            </a:r>
          </a:p>
          <a:p>
            <a:pPr marL="360363" indent="-360363">
              <a:buNone/>
            </a:pPr>
            <a:r>
              <a:rPr lang="en-IE" sz="1800" i="1" dirty="0"/>
              <a:t> </a:t>
            </a:r>
            <a:r>
              <a:rPr lang="en-IE" sz="1800" i="1" dirty="0" smtClean="0"/>
              <a:t>    “</a:t>
            </a:r>
            <a:r>
              <a:rPr lang="en-IE" sz="1800" i="1" dirty="0"/>
              <a:t>The conservation law is preserved in that, by setting the λ-term, space itself is not empty of energy; its validity is well known to be guaranteed by equations (1</a:t>
            </a:r>
            <a:r>
              <a:rPr lang="en-IE" sz="1800" i="1" dirty="0" smtClean="0"/>
              <a:t>).”</a:t>
            </a:r>
            <a:endParaRPr lang="en-GB" sz="1800" b="1" dirty="0"/>
          </a:p>
          <a:p>
            <a:pPr marL="0" indent="0">
              <a:buNone/>
            </a:pPr>
            <a:endParaRPr lang="en-IE" sz="1800" b="1" dirty="0" smtClean="0"/>
          </a:p>
          <a:p>
            <a:r>
              <a:rPr lang="en-IE" sz="2000" b="1" dirty="0" smtClean="0"/>
              <a:t>Cosmic inflation </a:t>
            </a:r>
          </a:p>
          <a:p>
            <a:pPr marL="0" indent="0">
              <a:buNone/>
            </a:pPr>
            <a:r>
              <a:rPr lang="en-GB" sz="1800" b="0" dirty="0" smtClean="0">
                <a:latin typeface="+mj-lt"/>
              </a:rPr>
              <a:t>       </a:t>
            </a:r>
            <a:r>
              <a:rPr lang="en-IE" sz="1800" i="1" dirty="0" smtClean="0"/>
              <a:t>Inflationary models use de Sitter metric</a:t>
            </a:r>
          </a:p>
          <a:p>
            <a:pPr marL="0" indent="0">
              <a:buNone/>
            </a:pPr>
            <a:r>
              <a:rPr lang="en-IE" sz="1800" i="1" dirty="0" smtClean="0"/>
              <a:t>       Used in </a:t>
            </a:r>
            <a:r>
              <a:rPr lang="en-IE" sz="1800" i="1" dirty="0"/>
              <a:t>all steady-state models</a:t>
            </a:r>
            <a:r>
              <a:rPr lang="en-IE" sz="1800" i="1" dirty="0" smtClean="0"/>
              <a:t> </a:t>
            </a:r>
          </a:p>
          <a:p>
            <a:pPr marL="0" indent="0">
              <a:buNone/>
            </a:pPr>
            <a:r>
              <a:rPr lang="en-IE" sz="1800" i="1" dirty="0" smtClean="0"/>
              <a:t>      Flat curvature, constant rate of matter creation </a:t>
            </a:r>
          </a:p>
          <a:p>
            <a:pPr marL="0" indent="0">
              <a:buNone/>
            </a:pPr>
            <a:r>
              <a:rPr lang="en-IE" sz="1800" i="1" dirty="0"/>
              <a:t> </a:t>
            </a:r>
            <a:r>
              <a:rPr lang="en-IE" sz="1800" i="1" dirty="0" smtClean="0"/>
              <a:t>     Different time-frame!</a:t>
            </a:r>
            <a:endParaRPr lang="en-GB" sz="1600" i="1" dirty="0"/>
          </a:p>
          <a:p>
            <a:pPr marL="0" indent="0">
              <a:buNone/>
            </a:pPr>
            <a:r>
              <a:rPr lang="en-IE" sz="1800" i="1" dirty="0"/>
              <a:t>     	</a:t>
            </a:r>
          </a:p>
          <a:p>
            <a:pPr marL="0" indent="0">
              <a:buNone/>
            </a:pPr>
            <a:endParaRPr lang="en-IE" sz="1800" i="1" dirty="0" smtClean="0"/>
          </a:p>
          <a:p>
            <a:endParaRPr lang="en-GB" sz="1800" i="1" dirty="0"/>
          </a:p>
          <a:p>
            <a:endParaRPr lang="en-GB" dirty="0"/>
          </a:p>
        </p:txBody>
      </p:sp>
      <p:pic>
        <p:nvPicPr>
          <p:cNvPr id="206850" name="Picture 2" descr="http://www.philosophy-of-cosmology.ox.ac.uk/images/dark-energ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8684" y="1556791"/>
            <a:ext cx="2698638" cy="2088233"/>
          </a:xfrm>
          <a:prstGeom prst="rect">
            <a:avLst/>
          </a:prstGeom>
          <a:noFill/>
          <a:extLst>
            <a:ext uri="{909E8E84-426E-40DD-AFC4-6F175D3DCCD1}">
              <a14:hiddenFill xmlns:a14="http://schemas.microsoft.com/office/drawing/2010/main">
                <a:solidFill>
                  <a:srgbClr val="FFFFFF"/>
                </a:solidFill>
              </a14:hiddenFill>
            </a:ext>
          </a:extLst>
        </p:spPr>
      </p:pic>
      <p:pic>
        <p:nvPicPr>
          <p:cNvPr id="206852" name="Picture 4" descr="http://coraifeartaigh.files.wordpress.com/2013/03/inflation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5371" y="4581128"/>
            <a:ext cx="2618629" cy="2167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03084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descr="Large confetti"/>
          <p:cNvSpPr>
            <a:spLocks noGrp="1"/>
          </p:cNvSpPr>
          <p:nvPr>
            <p:ph type="title"/>
          </p:nvPr>
        </p:nvSpPr>
        <p:spPr>
          <a:xfrm>
            <a:off x="1619672" y="260648"/>
            <a:ext cx="4032448" cy="1143000"/>
          </a:xfrm>
        </p:spPr>
        <p:txBody>
          <a:bodyPr/>
          <a:lstStyle/>
          <a:p>
            <a:r>
              <a:rPr lang="en-GB" sz="3200" dirty="0" smtClean="0"/>
              <a:t>Einstein vs Hoyle </a:t>
            </a:r>
          </a:p>
        </p:txBody>
      </p:sp>
      <p:sp>
        <p:nvSpPr>
          <p:cNvPr id="22531" name="Content Placeholder 2"/>
          <p:cNvSpPr>
            <a:spLocks noGrp="1"/>
          </p:cNvSpPr>
          <p:nvPr>
            <p:ph idx="1"/>
          </p:nvPr>
        </p:nvSpPr>
        <p:spPr>
          <a:xfrm>
            <a:off x="179512" y="1556792"/>
            <a:ext cx="6552728" cy="5417840"/>
          </a:xfrm>
        </p:spPr>
        <p:txBody>
          <a:bodyPr/>
          <a:lstStyle/>
          <a:p>
            <a:pPr>
              <a:buNone/>
            </a:pPr>
            <a:endParaRPr lang="en-GB" sz="2400" dirty="0" smtClean="0"/>
          </a:p>
          <a:p>
            <a:r>
              <a:rPr lang="en-GB" sz="2000" b="1" dirty="0" smtClean="0"/>
              <a:t>Hoyle in Princeton (1952, 53)</a:t>
            </a:r>
            <a:endParaRPr lang="en-GB" sz="2000" b="1" dirty="0"/>
          </a:p>
          <a:p>
            <a:pPr marL="0" indent="0">
              <a:buNone/>
            </a:pPr>
            <a:r>
              <a:rPr lang="en-GB" sz="1800" i="1" dirty="0"/>
              <a:t>    </a:t>
            </a:r>
            <a:r>
              <a:rPr lang="en-GB" sz="1800" i="1" dirty="0" smtClean="0"/>
              <a:t>  Einstein remark to </a:t>
            </a:r>
            <a:r>
              <a:rPr lang="en-GB" sz="1800" i="1" dirty="0"/>
              <a:t>Manfred </a:t>
            </a:r>
            <a:r>
              <a:rPr lang="en-GB" sz="1800" i="1" dirty="0" err="1" smtClean="0"/>
              <a:t>Clynes</a:t>
            </a:r>
            <a:endParaRPr lang="en-GB" sz="1800" i="1" dirty="0" smtClean="0"/>
          </a:p>
          <a:p>
            <a:pPr marL="0" indent="0">
              <a:buNone/>
            </a:pPr>
            <a:r>
              <a:rPr lang="en-IE" sz="1800" i="1" dirty="0" smtClean="0"/>
              <a:t>    “</a:t>
            </a:r>
            <a:r>
              <a:rPr lang="en-GB" sz="1800" i="1" dirty="0"/>
              <a:t>Romantic speculation” (</a:t>
            </a:r>
            <a:r>
              <a:rPr lang="en-GB" sz="1800" i="1" dirty="0" err="1"/>
              <a:t>Michelmore</a:t>
            </a:r>
            <a:r>
              <a:rPr lang="en-GB" sz="1800" i="1" dirty="0"/>
              <a:t> 1962)</a:t>
            </a:r>
            <a:endParaRPr lang="en-GB" sz="1800" i="1" dirty="0" smtClean="0"/>
          </a:p>
          <a:p>
            <a:pPr marL="0" indent="0">
              <a:buNone/>
            </a:pPr>
            <a:endParaRPr lang="en-GB" sz="1800" i="1" dirty="0"/>
          </a:p>
          <a:p>
            <a:r>
              <a:rPr lang="en-GB" sz="2000" b="1" dirty="0" smtClean="0"/>
              <a:t>Letter to </a:t>
            </a:r>
            <a:r>
              <a:rPr lang="en-GB" sz="2000" b="1" dirty="0"/>
              <a:t>J</a:t>
            </a:r>
            <a:r>
              <a:rPr lang="en-GB" sz="2000" b="1" dirty="0" smtClean="0"/>
              <a:t>ean Jacques Fehr (1952)</a:t>
            </a:r>
            <a:endParaRPr lang="en-GB" sz="2000" b="1" i="1" dirty="0"/>
          </a:p>
          <a:p>
            <a:r>
              <a:rPr lang="en-IE" sz="1800" i="1" dirty="0" smtClean="0"/>
              <a:t>“The </a:t>
            </a:r>
            <a:r>
              <a:rPr lang="en-IE" sz="1800" i="1" dirty="0"/>
              <a:t>cosmological speculations of Mr Hoyle, which presume a formation of atoms from space, are in my view much too poorly grounded to be taken seriously. On the whole, it seems to me more reasonable to seek a solution to problems far closer to hand, e.g., the theory of quantum phenomena or the further development of the general theory of relativity. The popular literature on the subject is not very fruitful, as it encourages flights of fancy rather than clear thinking. In my opinion, this is less because of the nature of the problem itself than because our theoretical insight is still extremely deficient</a:t>
            </a:r>
            <a:r>
              <a:rPr lang="en-IE" sz="1800" i="1" dirty="0" smtClean="0"/>
              <a:t>.”</a:t>
            </a:r>
            <a:endParaRPr lang="en-GB" sz="2000" b="1" dirty="0"/>
          </a:p>
          <a:p>
            <a:pPr marL="0" indent="0">
              <a:buNone/>
            </a:pPr>
            <a:endParaRPr lang="en-GB" sz="1800" b="1" dirty="0" smtClean="0"/>
          </a:p>
          <a:p>
            <a:pPr marL="0" indent="0">
              <a:buNone/>
            </a:pPr>
            <a:endParaRPr lang="en-GB" sz="2000" b="1" i="1" dirty="0" smtClean="0"/>
          </a:p>
        </p:txBody>
      </p:sp>
      <p:pic>
        <p:nvPicPr>
          <p:cNvPr id="6" name="Picture 5"/>
          <p:cNvPicPr/>
          <p:nvPr/>
        </p:nvPicPr>
        <p:blipFill>
          <a:blip r:embed="rId2">
            <a:extLst>
              <a:ext uri="{28A0092B-C50C-407E-A947-70E740481C1C}">
                <a14:useLocalDpi xmlns:a14="http://schemas.microsoft.com/office/drawing/2010/main" val="0"/>
              </a:ext>
            </a:extLst>
          </a:blip>
          <a:srcRect/>
          <a:stretch>
            <a:fillRect/>
          </a:stretch>
        </p:blipFill>
        <p:spPr bwMode="auto">
          <a:xfrm>
            <a:off x="7023720" y="3861048"/>
            <a:ext cx="2088232" cy="2880320"/>
          </a:xfrm>
          <a:prstGeom prst="rect">
            <a:avLst/>
          </a:prstGeom>
          <a:noFill/>
          <a:ln>
            <a:noFill/>
          </a:ln>
        </p:spPr>
      </p:pic>
      <p:pic>
        <p:nvPicPr>
          <p:cNvPr id="1026" name="Picture 2" descr="http://www.preposity.com/wp-content/uploads/2012/04/einstei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60230" y="515541"/>
            <a:ext cx="2032820" cy="2941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3938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7704" y="332656"/>
            <a:ext cx="5337464" cy="1143000"/>
          </a:xfrm>
        </p:spPr>
        <p:txBody>
          <a:bodyPr/>
          <a:lstStyle/>
          <a:p>
            <a:r>
              <a:rPr lang="en-GB" sz="2800" dirty="0"/>
              <a:t>S</a:t>
            </a:r>
            <a:r>
              <a:rPr lang="en-GB" sz="2800" dirty="0" smtClean="0"/>
              <a:t>teady-state cosmology today </a:t>
            </a:r>
            <a:endParaRPr lang="en-GB" sz="2800" dirty="0"/>
          </a:p>
        </p:txBody>
      </p:sp>
      <p:sp>
        <p:nvSpPr>
          <p:cNvPr id="3" name="Content Placeholder 2"/>
          <p:cNvSpPr>
            <a:spLocks noGrp="1"/>
          </p:cNvSpPr>
          <p:nvPr>
            <p:ph idx="1"/>
          </p:nvPr>
        </p:nvSpPr>
        <p:spPr>
          <a:xfrm>
            <a:off x="107504" y="1772816"/>
            <a:ext cx="8352928" cy="4576033"/>
          </a:xfrm>
        </p:spPr>
        <p:txBody>
          <a:bodyPr/>
          <a:lstStyle/>
          <a:p>
            <a:pPr eaLnBrk="1" hangingPunct="1"/>
            <a:r>
              <a:rPr lang="en-US" sz="2000" b="1" dirty="0" smtClean="0"/>
              <a:t>Observable universe not in a steady state</a:t>
            </a:r>
            <a:endParaRPr lang="en-US" sz="2000" b="1" dirty="0"/>
          </a:p>
          <a:p>
            <a:pPr marL="0" indent="0" eaLnBrk="1" hangingPunct="1">
              <a:buNone/>
            </a:pPr>
            <a:r>
              <a:rPr lang="en-US" sz="1800" i="1" dirty="0"/>
              <a:t>      </a:t>
            </a:r>
            <a:r>
              <a:rPr lang="en-US" sz="1800" i="1" dirty="0" smtClean="0"/>
              <a:t> Evolution of galaxies</a:t>
            </a:r>
          </a:p>
          <a:p>
            <a:pPr marL="0" indent="0" eaLnBrk="1" hangingPunct="1">
              <a:buNone/>
            </a:pPr>
            <a:r>
              <a:rPr lang="en-US" sz="1800" i="1" dirty="0"/>
              <a:t> </a:t>
            </a:r>
            <a:r>
              <a:rPr lang="en-US" sz="1800" i="1" dirty="0" smtClean="0"/>
              <a:t>     Cosmic microwave background</a:t>
            </a:r>
          </a:p>
          <a:p>
            <a:pPr marL="0" indent="0" eaLnBrk="1" hangingPunct="1">
              <a:buNone/>
            </a:pPr>
            <a:r>
              <a:rPr lang="en-US" sz="1800" i="1" dirty="0" smtClean="0"/>
              <a:t>      </a:t>
            </a:r>
            <a:endParaRPr lang="en-IE" sz="1800" b="1" dirty="0" smtClean="0"/>
          </a:p>
          <a:p>
            <a:r>
              <a:rPr lang="en-IE" sz="2000" b="1" dirty="0"/>
              <a:t>I</a:t>
            </a:r>
            <a:r>
              <a:rPr lang="en-IE" sz="2000" b="1" dirty="0" smtClean="0"/>
              <a:t>nflationary cosmology = steady-state model</a:t>
            </a:r>
          </a:p>
          <a:p>
            <a:pPr marL="0" indent="0">
              <a:buNone/>
            </a:pPr>
            <a:r>
              <a:rPr lang="en-IE" sz="2000" i="1" dirty="0" smtClean="0"/>
              <a:t>     </a:t>
            </a:r>
            <a:r>
              <a:rPr lang="en-IE" sz="1800" i="1" dirty="0" smtClean="0"/>
              <a:t>de </a:t>
            </a:r>
            <a:r>
              <a:rPr lang="en-IE" sz="1800" i="1" dirty="0"/>
              <a:t>Sitter metric</a:t>
            </a:r>
          </a:p>
          <a:p>
            <a:pPr marL="0" indent="0">
              <a:buNone/>
            </a:pPr>
            <a:r>
              <a:rPr lang="en-IE" sz="1800" i="1" dirty="0" smtClean="0"/>
              <a:t>     Steady-state model with different </a:t>
            </a:r>
            <a:r>
              <a:rPr lang="en-IE" sz="1800" i="1" dirty="0"/>
              <a:t>time-frame</a:t>
            </a:r>
            <a:r>
              <a:rPr lang="en-IE" sz="1800" i="1" dirty="0" smtClean="0"/>
              <a:t>! (</a:t>
            </a:r>
            <a:r>
              <a:rPr lang="en-IE" sz="1800" i="1" dirty="0"/>
              <a:t>H</a:t>
            </a:r>
            <a:r>
              <a:rPr lang="en-IE" sz="1800" i="1" dirty="0" smtClean="0"/>
              <a:t>oyle 1990)</a:t>
            </a:r>
          </a:p>
          <a:p>
            <a:pPr marL="0" indent="0">
              <a:buNone/>
            </a:pPr>
            <a:r>
              <a:rPr lang="en-IE" sz="1800" i="1" dirty="0" smtClean="0"/>
              <a:t>    Matter creation term not mandatory in Hoyle</a:t>
            </a:r>
            <a:r>
              <a:rPr lang="en-IE" sz="1800" i="1" dirty="0"/>
              <a:t> </a:t>
            </a:r>
            <a:r>
              <a:rPr lang="en-IE" sz="1800" i="1" dirty="0" smtClean="0"/>
              <a:t>models </a:t>
            </a:r>
            <a:r>
              <a:rPr lang="en-IE" sz="1800" i="1" smtClean="0"/>
              <a:t>(McCrea 1951)</a:t>
            </a:r>
            <a:endParaRPr lang="en-IE" sz="1800" i="1" dirty="0" smtClean="0"/>
          </a:p>
          <a:p>
            <a:pPr marL="0" indent="0">
              <a:buNone/>
            </a:pPr>
            <a:endParaRPr lang="en-IE" sz="1800" i="1" dirty="0" smtClean="0"/>
          </a:p>
          <a:p>
            <a:r>
              <a:rPr lang="en-IE" sz="2000" b="1" dirty="0"/>
              <a:t>E</a:t>
            </a:r>
            <a:r>
              <a:rPr lang="en-IE" sz="2000" b="1" dirty="0" smtClean="0"/>
              <a:t>ternal inflation</a:t>
            </a:r>
          </a:p>
          <a:p>
            <a:pPr marL="0" indent="0">
              <a:buNone/>
            </a:pPr>
            <a:r>
              <a:rPr lang="en-IE" sz="2000" b="1" dirty="0" smtClean="0"/>
              <a:t>     </a:t>
            </a:r>
            <a:r>
              <a:rPr lang="en-IE" sz="1800" i="1" dirty="0" smtClean="0"/>
              <a:t>Different regions undergo different inflation?</a:t>
            </a:r>
          </a:p>
          <a:p>
            <a:pPr marL="0" indent="0">
              <a:buNone/>
            </a:pPr>
            <a:r>
              <a:rPr lang="en-IE" sz="1800" i="1" dirty="0" smtClean="0"/>
              <a:t>     Inflation begets further inflation (</a:t>
            </a:r>
            <a:r>
              <a:rPr lang="en-IE" sz="1800" i="1" dirty="0" err="1" smtClean="0"/>
              <a:t>Vilenkin</a:t>
            </a:r>
            <a:r>
              <a:rPr lang="en-IE" sz="1800" i="1" dirty="0" smtClean="0"/>
              <a:t> 1983; Linde 1986)</a:t>
            </a:r>
          </a:p>
          <a:p>
            <a:pPr marL="0" indent="0">
              <a:buNone/>
            </a:pPr>
            <a:r>
              <a:rPr lang="en-IE" sz="2000" b="1" dirty="0" smtClean="0"/>
              <a:t>    </a:t>
            </a:r>
            <a:r>
              <a:rPr lang="en-IE" sz="1800" i="1" dirty="0" smtClean="0"/>
              <a:t>Observable universe embedded in global steady-state cosmos?</a:t>
            </a:r>
            <a:r>
              <a:rPr lang="en-IE" sz="2000" b="1" dirty="0" smtClean="0"/>
              <a:t>  </a:t>
            </a:r>
          </a:p>
          <a:p>
            <a:pPr marL="0" indent="0">
              <a:buNone/>
            </a:pPr>
            <a:r>
              <a:rPr lang="en-IE" sz="1800" i="1" dirty="0"/>
              <a:t>	</a:t>
            </a:r>
          </a:p>
          <a:p>
            <a:pPr marL="0" indent="0">
              <a:buNone/>
            </a:pPr>
            <a:endParaRPr lang="en-IE" sz="1800" i="1" dirty="0" smtClean="0"/>
          </a:p>
          <a:p>
            <a:endParaRPr lang="en-GB" sz="1800" i="1" dirty="0"/>
          </a:p>
          <a:p>
            <a:endParaRPr lang="en-GB" dirty="0"/>
          </a:p>
        </p:txBody>
      </p:sp>
      <p:pic>
        <p:nvPicPr>
          <p:cNvPr id="206850" name="Picture 2" descr="http://www.philosophy-of-cosmology.ox.ac.uk/images/dark-energ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4750" y="1667738"/>
            <a:ext cx="2698638" cy="208823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9552" y="6407308"/>
            <a:ext cx="6616390" cy="400110"/>
          </a:xfrm>
          <a:prstGeom prst="rect">
            <a:avLst/>
          </a:prstGeom>
          <a:noFill/>
        </p:spPr>
        <p:txBody>
          <a:bodyPr wrap="square" rtlCol="0">
            <a:spAutoFit/>
          </a:bodyPr>
          <a:lstStyle/>
          <a:p>
            <a:r>
              <a:rPr lang="en-IE" sz="2000" b="1" i="1" dirty="0" smtClean="0"/>
              <a:t>Hoyle’s </a:t>
            </a:r>
            <a:r>
              <a:rPr lang="en-IE" sz="2000" b="1" i="1" dirty="0"/>
              <a:t>revenge</a:t>
            </a:r>
            <a:r>
              <a:rPr lang="en-IE" sz="2000" b="1" i="1" dirty="0" smtClean="0"/>
              <a:t>!</a:t>
            </a:r>
            <a:r>
              <a:rPr lang="en-GB" sz="2000" b="1" dirty="0" smtClean="0"/>
              <a:t>   </a:t>
            </a:r>
            <a:r>
              <a:rPr lang="en-GB" sz="1800" dirty="0" smtClean="0"/>
              <a:t>(Hoyle and </a:t>
            </a:r>
            <a:r>
              <a:rPr lang="en-GB" sz="1800" dirty="0" err="1"/>
              <a:t>N</a:t>
            </a:r>
            <a:r>
              <a:rPr lang="en-GB" sz="1800" dirty="0" err="1" smtClean="0"/>
              <a:t>arlikar</a:t>
            </a:r>
            <a:r>
              <a:rPr lang="en-GB" sz="1800" dirty="0" smtClean="0"/>
              <a:t> 1966; Barrow 2005)</a:t>
            </a:r>
            <a:endParaRPr lang="en-IE" sz="1800" i="1" dirty="0"/>
          </a:p>
        </p:txBody>
      </p:sp>
      <p:pic>
        <p:nvPicPr>
          <p:cNvPr id="7" name="Picture 2" descr="http://ecx.images-amazon.com/images/I/41VANI7RPWL._SX330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9958" y="3987685"/>
            <a:ext cx="1789420" cy="2689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03084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332656"/>
            <a:ext cx="6995864" cy="1143000"/>
          </a:xfrm>
        </p:spPr>
        <p:txBody>
          <a:bodyPr/>
          <a:lstStyle/>
          <a:p>
            <a:r>
              <a:rPr lang="en-GB" sz="3200" dirty="0" smtClean="0"/>
              <a:t>Einstein’s steady-state model </a:t>
            </a:r>
            <a:br>
              <a:rPr lang="en-GB" sz="3200" dirty="0" smtClean="0"/>
            </a:br>
            <a:r>
              <a:rPr lang="en-GB" sz="3200" dirty="0"/>
              <a:t> </a:t>
            </a:r>
            <a:r>
              <a:rPr lang="en-GB" sz="3200" dirty="0" smtClean="0"/>
              <a:t>     and cosmology today </a:t>
            </a:r>
            <a:endParaRPr lang="en-GB" sz="32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79512" y="1700808"/>
                <a:ext cx="8352928" cy="4824536"/>
              </a:xfrm>
            </p:spPr>
            <p:txBody>
              <a:bodyPr/>
              <a:lstStyle/>
              <a:p>
                <a:pPr eaLnBrk="1" hangingPunct="1"/>
                <a:r>
                  <a:rPr lang="en-US" sz="2000" b="1" dirty="0"/>
                  <a:t>Accelerated </a:t>
                </a:r>
                <a:r>
                  <a:rPr lang="en-US" sz="2000" b="1" dirty="0" smtClean="0"/>
                  <a:t>expansion (1998)</a:t>
                </a:r>
                <a:endParaRPr lang="en-US" sz="2000" b="1" dirty="0"/>
              </a:p>
              <a:p>
                <a:pPr marL="0" indent="0" eaLnBrk="1" hangingPunct="1">
                  <a:buNone/>
                </a:pPr>
                <a:r>
                  <a:rPr lang="en-US" sz="1800" i="1" dirty="0"/>
                  <a:t>      Supernova </a:t>
                </a:r>
                <a:r>
                  <a:rPr lang="en-US" sz="1800" i="1" dirty="0" smtClean="0"/>
                  <a:t>measurements</a:t>
                </a:r>
              </a:p>
              <a:p>
                <a:pPr marL="0" indent="0" eaLnBrk="1" hangingPunct="1">
                  <a:buNone/>
                </a:pPr>
                <a:r>
                  <a:rPr lang="en-US" sz="1800" i="1" dirty="0" smtClean="0"/>
                  <a:t>      Dark energy – positive cosmological constant</a:t>
                </a:r>
                <a:endParaRPr lang="en-IE" sz="1800" i="1" dirty="0"/>
              </a:p>
              <a:p>
                <a:pPr marL="0" indent="0">
                  <a:buNone/>
                </a:pPr>
                <a:endParaRPr lang="en-IE" sz="1800" b="1" dirty="0" smtClean="0"/>
              </a:p>
              <a:p>
                <a:r>
                  <a:rPr lang="en-IE" sz="2000" b="1" dirty="0" smtClean="0"/>
                  <a:t>Einstein’s dark energy </a:t>
                </a:r>
              </a:p>
              <a:p>
                <a:pPr marL="360363" indent="-360363">
                  <a:buNone/>
                </a:pPr>
                <a:r>
                  <a:rPr lang="en-IE" sz="1800" i="1" dirty="0"/>
                  <a:t>	“The conservation law is preserved in that, by setting the λ-term, space itself is not empty of energy; its validity is well known to be guaranteed by equations (1</a:t>
                </a:r>
                <a:r>
                  <a:rPr lang="en-IE" sz="1800" i="1" dirty="0" smtClean="0"/>
                  <a:t>).”</a:t>
                </a:r>
                <a:endParaRPr lang="en-GB" sz="1800" b="1" dirty="0"/>
              </a:p>
              <a:p>
                <a:pPr marL="0" indent="0">
                  <a:buNone/>
                </a:pPr>
                <a:r>
                  <a:rPr lang="en-IE" sz="1800" b="1" dirty="0" smtClean="0"/>
                  <a:t>      Anticipates </a:t>
                </a:r>
                <a:r>
                  <a:rPr lang="en-IE" sz="1800" b="1" dirty="0"/>
                  <a:t>positive cosmological constant</a:t>
                </a:r>
                <a:endParaRPr lang="en-GB" sz="1800" b="1" dirty="0">
                  <a:latin typeface="+mj-lt"/>
                </a:endParaRPr>
              </a:p>
              <a:p>
                <a:pPr marL="0" indent="0">
                  <a:buNone/>
                </a:pPr>
                <a:r>
                  <a:rPr lang="en-IE" sz="1800" i="1" dirty="0">
                    <a:latin typeface="+mj-lt"/>
                  </a:rPr>
                  <a:t> </a:t>
                </a:r>
              </a:p>
              <a:p>
                <a:r>
                  <a:rPr lang="en-IE" sz="2000" b="1" dirty="0" smtClean="0"/>
                  <a:t>De Sitter line element</a:t>
                </a:r>
                <a:endParaRPr lang="en-IE" sz="2000" b="1" dirty="0"/>
              </a:p>
              <a:p>
                <a:pPr marL="0" indent="0">
                  <a:buNone/>
                </a:pPr>
                <a14:m>
                  <m:oMath xmlns:m="http://schemas.openxmlformats.org/officeDocument/2006/math">
                    <m:r>
                      <a:rPr lang="en-GB" sz="1800" i="1">
                        <a:latin typeface="Cambria Math"/>
                      </a:rPr>
                      <m:t>        </m:t>
                    </m:r>
                    <m:r>
                      <a:rPr lang="en-IE" sz="1800" i="1">
                        <a:latin typeface="Cambria Math"/>
                      </a:rPr>
                      <m:t>𝑑</m:t>
                    </m:r>
                    <m:sSup>
                      <m:sSupPr>
                        <m:ctrlPr>
                          <a:rPr lang="en-GB" sz="1800" i="1">
                            <a:latin typeface="Cambria Math"/>
                          </a:rPr>
                        </m:ctrlPr>
                      </m:sSupPr>
                      <m:e>
                        <m:r>
                          <a:rPr lang="en-IE" sz="1800" i="1">
                            <a:latin typeface="Cambria Math"/>
                          </a:rPr>
                          <m:t>𝑠</m:t>
                        </m:r>
                      </m:e>
                      <m:sup>
                        <m:r>
                          <a:rPr lang="en-IE" sz="1800" i="1">
                            <a:latin typeface="Cambria Math"/>
                          </a:rPr>
                          <m:t>2</m:t>
                        </m:r>
                      </m:sup>
                    </m:sSup>
                    <m:r>
                      <a:rPr lang="en-IE" sz="1800" i="1">
                        <a:latin typeface="Cambria Math"/>
                      </a:rPr>
                      <m:t>= − </m:t>
                    </m:r>
                  </m:oMath>
                </a14:m>
                <a:r>
                  <a:rPr lang="en-IE" sz="1800" i="1" dirty="0"/>
                  <a:t>e</a:t>
                </a:r>
                <a:r>
                  <a:rPr lang="en-IE" sz="1800" i="1" baseline="30000" dirty="0"/>
                  <a:t>αt</a:t>
                </a:r>
                <a:r>
                  <a:rPr lang="en-IE" sz="1800" i="1" dirty="0"/>
                  <a:t> </a:t>
                </a:r>
                <a14:m>
                  <m:oMath xmlns:m="http://schemas.openxmlformats.org/officeDocument/2006/math">
                    <m:d>
                      <m:dPr>
                        <m:ctrlPr>
                          <a:rPr lang="en-GB" sz="1800" i="1">
                            <a:latin typeface="Cambria Math"/>
                          </a:rPr>
                        </m:ctrlPr>
                      </m:dPr>
                      <m:e>
                        <m:sSubSup>
                          <m:sSubSupPr>
                            <m:ctrlPr>
                              <a:rPr lang="en-GB" sz="1800" i="1">
                                <a:latin typeface="Cambria Math"/>
                              </a:rPr>
                            </m:ctrlPr>
                          </m:sSubSupPr>
                          <m:e>
                            <m:r>
                              <a:rPr lang="en-IE" sz="1800" i="1">
                                <a:latin typeface="Cambria Math"/>
                              </a:rPr>
                              <m:t>𝑑𝑥</m:t>
                            </m:r>
                          </m:e>
                          <m:sub>
                            <m:r>
                              <a:rPr lang="en-IE" sz="1800" i="1">
                                <a:latin typeface="Cambria Math"/>
                              </a:rPr>
                              <m:t>1  </m:t>
                            </m:r>
                          </m:sub>
                          <m:sup>
                            <m:r>
                              <a:rPr lang="en-IE" sz="1800" i="1">
                                <a:latin typeface="Cambria Math"/>
                              </a:rPr>
                              <m:t>2</m:t>
                            </m:r>
                          </m:sup>
                        </m:sSubSup>
                        <m:r>
                          <a:rPr lang="en-IE" sz="1800" i="1">
                            <a:latin typeface="Cambria Math"/>
                          </a:rPr>
                          <m:t>+ </m:t>
                        </m:r>
                        <m:sSubSup>
                          <m:sSubSupPr>
                            <m:ctrlPr>
                              <a:rPr lang="en-GB" sz="1800" i="1">
                                <a:latin typeface="Cambria Math"/>
                              </a:rPr>
                            </m:ctrlPr>
                          </m:sSubSupPr>
                          <m:e>
                            <m:r>
                              <a:rPr lang="en-IE" sz="1800" i="1">
                                <a:latin typeface="Cambria Math"/>
                              </a:rPr>
                              <m:t>𝑑𝑥</m:t>
                            </m:r>
                          </m:e>
                          <m:sub>
                            <m:r>
                              <a:rPr lang="en-IE" sz="1800" i="1">
                                <a:latin typeface="Cambria Math"/>
                              </a:rPr>
                              <m:t>2  </m:t>
                            </m:r>
                          </m:sub>
                          <m:sup>
                            <m:r>
                              <a:rPr lang="en-IE" sz="1800" i="1">
                                <a:latin typeface="Cambria Math"/>
                              </a:rPr>
                              <m:t>2</m:t>
                            </m:r>
                          </m:sup>
                        </m:sSubSup>
                        <m:r>
                          <a:rPr lang="en-IE" sz="1800" i="1">
                            <a:latin typeface="Cambria Math"/>
                          </a:rPr>
                          <m:t>+ </m:t>
                        </m:r>
                        <m:sSubSup>
                          <m:sSubSupPr>
                            <m:ctrlPr>
                              <a:rPr lang="en-GB" sz="1800" i="1">
                                <a:latin typeface="Cambria Math"/>
                              </a:rPr>
                            </m:ctrlPr>
                          </m:sSubSupPr>
                          <m:e>
                            <m:r>
                              <a:rPr lang="en-IE" sz="1800" i="1">
                                <a:latin typeface="Cambria Math"/>
                              </a:rPr>
                              <m:t>𝑑𝑥</m:t>
                            </m:r>
                          </m:e>
                          <m:sub>
                            <m:r>
                              <a:rPr lang="en-IE" sz="1800" i="1">
                                <a:latin typeface="Cambria Math"/>
                              </a:rPr>
                              <m:t>3  </m:t>
                            </m:r>
                          </m:sub>
                          <m:sup>
                            <m:r>
                              <a:rPr lang="en-IE" sz="1800" i="1">
                                <a:latin typeface="Cambria Math"/>
                              </a:rPr>
                              <m:t>2</m:t>
                            </m:r>
                          </m:sup>
                        </m:sSubSup>
                      </m:e>
                    </m:d>
                    <m:r>
                      <a:rPr lang="en-IE" sz="1800" i="1">
                        <a:latin typeface="Cambria Math"/>
                      </a:rPr>
                      <m:t>+ </m:t>
                    </m:r>
                    <m:sSup>
                      <m:sSupPr>
                        <m:ctrlPr>
                          <a:rPr lang="en-GB" sz="1800" i="1">
                            <a:latin typeface="Cambria Math"/>
                          </a:rPr>
                        </m:ctrlPr>
                      </m:sSupPr>
                      <m:e>
                        <m:r>
                          <a:rPr lang="en-IE" sz="1800" i="1">
                            <a:latin typeface="Cambria Math"/>
                          </a:rPr>
                          <m:t>𝑐</m:t>
                        </m:r>
                      </m:e>
                      <m:sup>
                        <m:r>
                          <a:rPr lang="en-IE" sz="1800" i="1">
                            <a:latin typeface="Cambria Math"/>
                          </a:rPr>
                          <m:t>2</m:t>
                        </m:r>
                      </m:sup>
                    </m:sSup>
                    <m:sSubSup>
                      <m:sSubSupPr>
                        <m:ctrlPr>
                          <a:rPr lang="en-GB" sz="1800" i="1">
                            <a:latin typeface="Cambria Math"/>
                          </a:rPr>
                        </m:ctrlPr>
                      </m:sSubSupPr>
                      <m:e>
                        <m:r>
                          <a:rPr lang="en-IE" sz="1800" i="1">
                            <a:latin typeface="Cambria Math"/>
                          </a:rPr>
                          <m:t>𝑑𝑡</m:t>
                        </m:r>
                      </m:e>
                      <m:sub>
                        <m:r>
                          <a:rPr lang="en-IE" sz="1800" i="1">
                            <a:latin typeface="Cambria Math"/>
                          </a:rPr>
                          <m:t> </m:t>
                        </m:r>
                      </m:sub>
                      <m:sup>
                        <m:r>
                          <a:rPr lang="en-IE" sz="1800" i="1">
                            <a:latin typeface="Cambria Math"/>
                          </a:rPr>
                          <m:t>2</m:t>
                        </m:r>
                      </m:sup>
                    </m:sSubSup>
                    <m:r>
                      <a:rPr lang="en-IE" sz="1800">
                        <a:latin typeface="Cambria Math"/>
                      </a:rPr>
                      <m:t>… </m:t>
                    </m:r>
                  </m:oMath>
                </a14:m>
                <a:endParaRPr lang="en-GB" sz="1800" i="1" dirty="0"/>
              </a:p>
              <a:p>
                <a:pPr marL="0" indent="0">
                  <a:buNone/>
                </a:pPr>
                <a:r>
                  <a:rPr lang="en-IE" sz="1800" i="1" dirty="0" smtClean="0"/>
                  <a:t>      Necessary for all steady-state models</a:t>
                </a:r>
              </a:p>
              <a:p>
                <a:pPr marL="0" indent="0">
                  <a:buNone/>
                </a:pPr>
                <a:r>
                  <a:rPr lang="en-IE" sz="1800" i="1" dirty="0" smtClean="0"/>
                  <a:t>      Identical to </a:t>
                </a:r>
                <a:r>
                  <a:rPr lang="en-IE" sz="1800" i="1" dirty="0"/>
                  <a:t>inflationary models  </a:t>
                </a:r>
                <a:r>
                  <a:rPr lang="en-IE" sz="1800" i="1" dirty="0" smtClean="0"/>
                  <a:t>(</a:t>
                </a:r>
                <a:r>
                  <a:rPr lang="en-IE" sz="1800" i="1" dirty="0"/>
                  <a:t>d</a:t>
                </a:r>
                <a:r>
                  <a:rPr lang="en-IE" sz="1800" i="1" dirty="0" smtClean="0"/>
                  <a:t>ifferent time-frame)</a:t>
                </a:r>
              </a:p>
              <a:p>
                <a:pPr marL="0" indent="0">
                  <a:buNone/>
                </a:pPr>
                <a:endParaRPr lang="en-IE" sz="1800" i="1" dirty="0" smtClean="0"/>
              </a:p>
              <a:p>
                <a:pPr marL="0" indent="0">
                  <a:buNone/>
                </a:pPr>
                <a:endParaRPr lang="en-IE" sz="1800" i="1" dirty="0" smtClean="0"/>
              </a:p>
              <a:p>
                <a:endParaRPr lang="en-GB" sz="1800" i="1" dirty="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79512" y="1700808"/>
                <a:ext cx="8352928" cy="4824536"/>
              </a:xfrm>
              <a:blipFill rotWithShape="1">
                <a:blip r:embed="rId2"/>
                <a:stretch>
                  <a:fillRect t="-632"/>
                </a:stretch>
              </a:blipFill>
            </p:spPr>
            <p:txBody>
              <a:bodyPr/>
              <a:lstStyle/>
              <a:p>
                <a:r>
                  <a:rPr lang="en-GB">
                    <a:noFill/>
                  </a:rPr>
                  <a:t> </a:t>
                </a:r>
              </a:p>
            </p:txBody>
          </p:sp>
        </mc:Fallback>
      </mc:AlternateContent>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9546" y="908720"/>
            <a:ext cx="2266950" cy="197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03084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tile tx="0" ty="0" sx="100000" sy="100000" flip="none" algn="tl"/>
        </a:blipFill>
        <a:effectLst/>
      </p:bgPr>
    </p:bg>
    <p:spTree>
      <p:nvGrpSpPr>
        <p:cNvPr id="1" name=""/>
        <p:cNvGrpSpPr/>
        <p:nvPr/>
      </p:nvGrpSpPr>
      <p:grpSpPr>
        <a:xfrm>
          <a:off x="0" y="0"/>
          <a:ext cx="0" cy="0"/>
          <a:chOff x="0" y="0"/>
          <a:chExt cx="0" cy="0"/>
        </a:xfrm>
      </p:grpSpPr>
      <p:sp>
        <p:nvSpPr>
          <p:cNvPr id="22530" name="Rectangle 2" descr="Large confetti"/>
          <p:cNvSpPr>
            <a:spLocks noGrp="1" noChangeArrowheads="1"/>
          </p:cNvSpPr>
          <p:nvPr>
            <p:ph type="title"/>
          </p:nvPr>
        </p:nvSpPr>
        <p:spPr>
          <a:xfrm>
            <a:off x="1259632" y="476672"/>
            <a:ext cx="7088658" cy="864096"/>
          </a:xfrm>
        </p:spPr>
        <p:txBody>
          <a:bodyPr/>
          <a:lstStyle/>
          <a:p>
            <a:pPr eaLnBrk="1" hangingPunct="1"/>
            <a:r>
              <a:rPr lang="en-IE" sz="3200" dirty="0" smtClean="0"/>
              <a:t> Einstein’s cosmology (traditional view)</a:t>
            </a:r>
            <a:endParaRPr lang="en-GB" sz="3200" dirty="0" smtClean="0"/>
          </a:p>
        </p:txBody>
      </p:sp>
      <p:sp>
        <p:nvSpPr>
          <p:cNvPr id="22531" name="Rectangle 3"/>
          <p:cNvSpPr>
            <a:spLocks noGrp="1" noChangeArrowheads="1"/>
          </p:cNvSpPr>
          <p:nvPr>
            <p:ph type="body" idx="1"/>
          </p:nvPr>
        </p:nvSpPr>
        <p:spPr>
          <a:xfrm>
            <a:off x="-48941" y="1758147"/>
            <a:ext cx="6312826" cy="4191133"/>
          </a:xfrm>
        </p:spPr>
        <p:txBody>
          <a:bodyPr/>
          <a:lstStyle/>
          <a:p>
            <a:pPr eaLnBrk="1" hangingPunct="1"/>
            <a:r>
              <a:rPr lang="en-IE" sz="2000" b="1" dirty="0" smtClean="0"/>
              <a:t>Static, bounded model of the cosmos  (1917)</a:t>
            </a:r>
            <a:endParaRPr lang="en-IE" sz="1800" i="1" dirty="0"/>
          </a:p>
          <a:p>
            <a:pPr marL="0" indent="0" eaLnBrk="1" hangingPunct="1">
              <a:buNone/>
            </a:pPr>
            <a:r>
              <a:rPr lang="en-IE" sz="1800" i="1" dirty="0" smtClean="0"/>
              <a:t>       Resistance to empty de Sitter ‘static’ solution</a:t>
            </a:r>
            <a:endParaRPr lang="en-IE" sz="1800" i="1" dirty="0"/>
          </a:p>
          <a:p>
            <a:pPr marL="0" indent="0" eaLnBrk="1" hangingPunct="1">
              <a:buNone/>
            </a:pPr>
            <a:endParaRPr lang="en-IE" sz="1800" dirty="0" smtClean="0"/>
          </a:p>
          <a:p>
            <a:pPr eaLnBrk="1" hangingPunct="1"/>
            <a:r>
              <a:rPr lang="en-IE" sz="2000" b="1" dirty="0" smtClean="0"/>
              <a:t>Resistance to time-varying models</a:t>
            </a:r>
          </a:p>
          <a:p>
            <a:pPr marL="0" indent="0" eaLnBrk="1" hangingPunct="1">
              <a:buNone/>
            </a:pPr>
            <a:r>
              <a:rPr lang="en-IE" sz="2000" b="1" dirty="0" smtClean="0"/>
              <a:t>      </a:t>
            </a:r>
            <a:r>
              <a:rPr lang="en-IE" sz="1800" i="1" dirty="0" smtClean="0"/>
              <a:t>Friedman, </a:t>
            </a:r>
            <a:r>
              <a:rPr lang="en-IE" sz="1800" i="1" dirty="0"/>
              <a:t>L</a:t>
            </a:r>
            <a:r>
              <a:rPr lang="en-IE" sz="1800" i="1" dirty="0" smtClean="0"/>
              <a:t>emaitre</a:t>
            </a:r>
          </a:p>
          <a:p>
            <a:pPr eaLnBrk="1" hangingPunct="1"/>
            <a:endParaRPr lang="en-IE" sz="2000" b="1" dirty="0"/>
          </a:p>
          <a:p>
            <a:pPr eaLnBrk="1" hangingPunct="1"/>
            <a:r>
              <a:rPr lang="en-IE" sz="2000" b="1" dirty="0"/>
              <a:t>Einstein the conservative </a:t>
            </a:r>
            <a:endParaRPr lang="en-IE" sz="2000" b="1" dirty="0" smtClean="0"/>
          </a:p>
          <a:p>
            <a:pPr marL="0" indent="0" eaLnBrk="1" hangingPunct="1">
              <a:buNone/>
            </a:pPr>
            <a:r>
              <a:rPr lang="en-IE" sz="1800" i="1" dirty="0" smtClean="0"/>
              <a:t>      Hidebound by philosophical prejudice</a:t>
            </a:r>
          </a:p>
          <a:p>
            <a:pPr marL="0" indent="0" eaLnBrk="1" hangingPunct="1">
              <a:buNone/>
            </a:pPr>
            <a:r>
              <a:rPr lang="en-IE" sz="1800" i="1" dirty="0" smtClean="0"/>
              <a:t>      Disinterested </a:t>
            </a:r>
            <a:r>
              <a:rPr lang="en-IE" sz="1800" i="1" dirty="0"/>
              <a:t>in evolving cosmologies</a:t>
            </a:r>
            <a:endParaRPr lang="en-IE" sz="1800" i="1" dirty="0" smtClean="0"/>
          </a:p>
          <a:p>
            <a:pPr marL="0" indent="0" eaLnBrk="1" hangingPunct="1">
              <a:buNone/>
            </a:pPr>
            <a:endParaRPr lang="en-IE" sz="1800" i="1" dirty="0"/>
          </a:p>
          <a:p>
            <a:pPr eaLnBrk="1" hangingPunct="1"/>
            <a:r>
              <a:rPr lang="en-IE" sz="2000" b="1" dirty="0" smtClean="0"/>
              <a:t>Dynamic model 1932 (1931)</a:t>
            </a:r>
            <a:endParaRPr lang="en-IE" sz="1800" i="1" dirty="0" smtClean="0"/>
          </a:p>
          <a:p>
            <a:pPr marL="0" indent="0" eaLnBrk="1" hangingPunct="1">
              <a:buNone/>
            </a:pPr>
            <a:r>
              <a:rPr lang="en-IE" sz="1800" i="1" dirty="0" smtClean="0"/>
              <a:t>       Minimalist, cursory models</a:t>
            </a:r>
          </a:p>
          <a:p>
            <a:pPr marL="0" indent="0" eaLnBrk="1" hangingPunct="1">
              <a:buNone/>
            </a:pPr>
            <a:r>
              <a:rPr lang="en-IE" sz="1800" i="1" dirty="0" smtClean="0"/>
              <a:t>      </a:t>
            </a:r>
          </a:p>
        </p:txBody>
      </p:sp>
      <p:sp>
        <p:nvSpPr>
          <p:cNvPr id="22533" name="Rectangle 14"/>
          <p:cNvSpPr>
            <a:spLocks noChangeArrowheads="1"/>
          </p:cNvSpPr>
          <p:nvPr/>
        </p:nvSpPr>
        <p:spPr bwMode="auto">
          <a:xfrm>
            <a:off x="2686050" y="2305050"/>
            <a:ext cx="9144000" cy="0"/>
          </a:xfrm>
          <a:prstGeom prst="rect">
            <a:avLst/>
          </a:prstGeom>
          <a:noFill/>
          <a:ln w="9525">
            <a:noFill/>
            <a:miter lim="800000"/>
            <a:headEnd/>
            <a:tailEnd/>
          </a:ln>
        </p:spPr>
        <p:txBody>
          <a:bodyPr>
            <a:spAutoFit/>
          </a:bodyPr>
          <a:lstStyle/>
          <a:p>
            <a:endParaRPr lang="en-IE"/>
          </a:p>
        </p:txBody>
      </p:sp>
      <p:sp>
        <p:nvSpPr>
          <p:cNvPr id="2" name="AutoShape 2" descr="data:image/jpeg;base64,/9j/4AAQSkZJRgABAQAAAQABAAD/2wCEAAkGBxQTEhQUExQUFRUXFRcXFxgVFhQUFRUVFBQWFxUUFBQYHCggGBolHBUUITEhJSkrLi4uFx8zODMsNygtLisBCgoKBQUFDgUFDisZExkrKysrKysrKysrKysrKysrKysrKysrKysrKysrKysrKysrKysrKysrKysrKysrKysrK//AABEIAMsA+AMBIgACEQEDEQH/xAAbAAABBQEBAAAAAAAAAAAAAAAEAQIDBQYAB//EAEgQAAEDAgMDCAUJBQYHAQAAAAEAAhEDIQQSMQVBUQYTImFxgZGhByMyscEUJEJScoKy0fAVJWJzkjNDY6LC4TVEg5Ojs/EX/8QAFAEBAAAAAAAAAAAAAAAAAAAAAP/EABQRAQAAAAAAAAAAAAAAAAAAAAD/2gAMAwEAAhEDEQA/AMXs/BGvUbTaJLiBC1mK5CNbRzF3SE2gWPCVmuS1bLXa6CSCCPjPcvRds8oqIpcyXdMtLoAJgCZkhB5FiKUEt4FQlinxFQF7iNCbdiiKBmRIAnyuDUB2xh6wDjPuKsttUyNnsBiOcdF+k0gkyRuBEhAbEb61vf8AhKN2k2cLJEzImLWfME9yDIzdT5zDoAu4TAFrhIKMpzqNzOuYFBzZyu4XTKVPodrgpBOR3afelpsOVg4uQPbSmoBPstv+u9dXFgDvcAlY053nrjwTn0SSwQby74BAr4kx/CP13J+IrE5h9ZzG9zZJ96WlQJcOEknsaIC40TIJ3MdUO+C49HvsgfRrHpu63HjYDKFCJAsdGgd5/QRgwPQY2/SLW2/qclZQFiRq57r8GaDxQB4h0MfG+GjsGqWgIBP1QB4CT5kKXE0v7Ftt9R3fuPgpQJpBouXuuBwmUAmIbFID6TiB3anzSUqNh9qPDqVrjtl131WCnQqODW7mGLWHjCtsDyExz8gFDKANXPa0yR2oMniRNRo7SdykwInjd1uvctn/APmmJzF1StSbIgRmefgrDZPIJlJzC6q5+W9mhomZQecUXeuqdRjwshcS2HO7fgF6tS5F4Zj3OyucXEklz3ESTPs6KapsOk11qdJu8kifMoPMNhUw7EGQ8jKfZE3gQj6ezXmg2WvnnB0SA2GyZPSO4Lf18IYtp1CAqvE0miznAcZcB7ygzFDZkc5mE5tDmiLbwAl+QBoYDEgbm6/1FW1bHYZtjUZ92Xn/AChA1dt0BoKjuxoHvQCVWiSQ09fDwAXKOrtcH2af9TvgAuQWHJVrRVGcwCNesXHuW72vh6fMl3qw8tIBcSCQdTYHiqv0YYSk/GNFUB3q3ZQdM0flK0nL7B/JqeXI19N5hry67IG9u+OKDx+phTmOmu7TuTDh1cupACxUDgOKCsGHSso//UW5NeUBvJ2gBXpuNxm8TwV5yhZmwrjByZ3WBhofmET1iDqqrk0711Ofre/erzbbYwbwZIzPi/RN2u047wg84LoIRNNskwPpDjpIVlsXkpXxTOcY6k1gMHO4gzG4AFaXZ/IUkkurtAkHoscdDxJCDGPpAUi6DOYjzRtDCNz0wdzM57dV6HhfR7hMsPq4l8mSG82wE/0kx3rQYbklhWkObhg60TVe58jskBB4rhwMhNpLifHRWNLAVaj6nN0qjw1oa3KxxvEwCBxK9twWzGU7UqGHpgfVpMHnClxOPZTPrMTSYBrmq02+AJQeQ4bkbjHtcBhntljWDPDPtG5HWjG+jzFudUzGgwOyNu8uIYzqaCt3iOWOCZ/zDH/YmoPFtlW1/SDhh7Daj+ENy+ZKATCejeSDUxMxmPq6Z1dbUnhG7crSh6N8G0DMa1S2W7gwQbkdEKnq+kh0+roWj6Tt/cFXYn0gYp2jaTfuvJ83fBBtmclMCH5vk1MkNyy+XmOEG0Kzo4ajT9mnTYNwaxo9wXkuJ5R41/8AekfZDW+cKte+u726tV0/We4oPZa+0KTT03NEfWc1vvKBr8qMI32sVTtuZL/MBeSfIuMd+qc7CiN6D0DF8vMAz2RXqndDAB4ucFT4v0jN/u8MQP43j3NBWTNAKJ1EILjFcua7ictOkz+px8yFW1+U2Kd/elv2Wtb5whXUwm5QghxGMqvJL6lR3a9xHhKG5uf90Y5qieEArmdiZkU700oGhnBcpKa5BothY40KlOq3Vjg4dcajvErU+lDbTMQ7Dmm+QaOYtGjS4++x8AspQoWB6krqE34fmgq3OLTAKm3Sn4mhdSHD2BGiAQiVG3DGbAozK2YNvPyUzWi5/X6sgdsOl6+kOLt91fbYM4OqLw2qQIn67CL6Ku2VQGamd8j3q72lgw3AvkFxFV2d2kewbdphAR6KsPnwj2canhYKl2pyoxGGxFWjzQmm4t6ZN94MDiFrfQrTnDP/AJnwCzPpCpD9pYi31PwC6AF3L/G/R5lnZTBI73EqGvytx9QdLEVI4NysHkEKKIUgphAM/EVn+1VqHte8+UqB2B3iB3DzVmGBSZZQAMwg4qdtAcEWGhPdCAVrU93YEQzLwSkjcggaxPDFK9wAi0qI1EEgYuFFcHwOvhwT6dXMUAVWmUK+mrCrUE2lRvCCvexRmmVY03CTpcdqR7hlGnX2oKutSIsUM6mrKs1DoBRh5SGiiS5IHIIWUVylNQda5BeYWpLAkN826FHs6S1oRb8KZdE3v1wgr8Qb9yHNci367FLVYSfJBPpmUEwfrxV/svYfPUQ9hJdeQNBwA4mL3hZapK2PInaYYytTaQ2oYeyZglvtNPaEFfgyadZrHTIeALRIzahXGNxBdg8QQ5zW86SBow5g0DnCOJFhvJCrcVjOdxbWtAHrQAesutA13jwRe16BFHEtiS2tE9Lo9BvSy6cblBofQs75s87uc+AWZ9IFedpYnqyDwYFrPQ5Q+aP/AJp7rBY7l9TI2piustPi0IKgVE5tUjv929dRp9JvaES6iJdbfbuQCipeEU8QO5JTo3AjRSvooBOdKnovkRxKjrMvClw9IhAlSnlKg5wgxqi6rZCGpskygke8g6W4RPknUW5hm/QR2CpNdOYge/uAU/yVjTAcXdggeaAB9IgSe5CZocrPGawNIt8VXFt0D6ZNzxSCkXkNGpU9HDOcYaJtJuBA4kkwApaNN1PM4jdYghwv1tKAbaVEMIY2CG2JG871XucpRUMpXUAJJMNG/r4AbygErFCl/WisWBALSSDOovIj81WVXIJjUStchCbp7HwgNDAVyGFYrkGn2OQabTvhWlETM9iL9GeAw9Wi3noL9b7gCR8J7wtByobhaIy025ahExcA+Ovcg8/r04JJ4qqxWqv8TTDr2v171X1sIdYQUrqiVlUi4kHiiq9OLqCEBOzXZqtOTfO28x9Ib1uMbgScPiGB78vPhz8sEPBGZoeTuz5fBYfZtqjDuztPb0hZeh4xjqjKzxTa3503o3zMa2nlDiBvIHdKC49EmFLcLU66p8gsN6QB+88R9z8AXqHo7p5cO4cKrl5fy/8A+KYn7n4GoKii24Rb7Iag3ei6lMnRBGKgBTq1bqlJQw7r23+9LzXSQRtkogBLTp3TntQR82TYCSdw1RFPY9QCXZWj+N7WnwmUPTbdXlPZznUWgAb3uJIEDQHidDogBw2CIf0ojcZBBHEEKbFBonL3lIXw0NFwJvxJ1PUFA3RANibBCZlb0GsLpc5ogfSYXjwBQW1slsjmnjlplnffVBY16raOEpiJfWl1wOixpygx25oVNh8TADYs4wesIvbA6TBubTYB4E+8lBU6cXOg8zuAQV73QTG4lJiqxdA3AWE7+Pu8FLXIggCLnr8VBQs6eAJA4uAJaPGEA+MfGVv1Rf7R1+A7kE4I91KMxN3EWE6Em7nfkhCEEMJE9wTSECtK5NlcgvOTGLcxrXNJkW/2PUtJtDalWq1rXvzAaAiY6pKyHJ2sOb18VcU6+begMFYAJKuKGUzqdPBAuqgalRPqXkiLWncggrtKZlsFNWcCFC12iAnCUy17CBJzNMd4XqOIo5him5rMqUSQ1wawEgkh7hul2l9y80psJLe0a6ahek4jCGi2uwhrnGpRqWmczs13DeejPAT1INDyIEMrN4VfeAV5fy+H7zxP3PwNXqPIt4Ir6f2g0+wF5ry8H7yr9jPwNQU2HozAAutRsPZrnOANPdadDF4nihtg4DO6eET1E6L0TAYfmoBF4m5JAG4AdiDN43ZrTSc8AAh2Xu3nz8li656ZsfAr0bbLiAQ0CCST2715rtWs+lUkE9m5BW7U2iaZMFCt5QEiCBp1pnKqgMxe0RmuRwss66yD0LYpFVs75iFo6lZvPNB9luVvc235rzXkntMsqhs2JPiVunGTO/zQSYiicoMEAmJIgb0KaRNvcrdvOtpOqc054LCGkkdHib6DrVfs3bDTmYW3NyDcOA3NcNYhAG+hbTVRCgn47bNBryw1A10xlP0TEw47rKSi8OAIIIOhBkEdRQMruDozNmBAvEgaAoHGSeAA0aJAHZKsa1ONVXYhyCs3lDORdYQShyxAPKZUKKyBRFiAXKmvaUVzcpr6BQBkLkQaIXIBNk1obuVkMYBp5KgwvshG0XmLD3ILrDVcwNvFTYh4ymNDp1KPYezudk2AH8TR5K7/AGGCwkvblH+INPBBnDUsmOddX79hsaAc7IddpLwQR2pGbHo9EuqMg2EPN0FcytYE9S9NGKdiGYsh5pBooglmvMtBL5Lr9LM4cVjsNsyg4SKjbGNTqbQJIlXOJcKlHEUmAVSwUAGtu0FtYuJMbgDmtwQa70b4prhiAHTD2xwjLZYDl/XjamIH2PwNWl9FrwBiTM+sb7ish6Qj+8656qZ/8bUFnybx1PnW06hABcCJJFxovRdv7RbSAIzBzntYMgBJOgEkENHWvDWVw2rScR/eN8jK9nwdHnKJdWItLgTpGtwgpuUHKanSw4q5ekXmm5pIPTFs0ixGt153yg2g6Wl0OLgHgARAdMAibGxkLU8vq+H+SNY328zXBoj6Q1JGmqxeOxg+Ttc9vTIIa4RMCxzAb0Ae0NoCo3dPCbtj4KirOTHVIcY/UqNz0DqGILHZhqF6tsAmvzf8WvUvLMJg3POkNkSTYdcL1Xk1ynwtGllILagFibtPfu70HpG1HNp0QwGwaJHYN68a29iDzj6lGPUkPLiYbTEGWNGhcRPijcdyqrYgObTENJMvdpHUNXdyjxuHYzBVmicpY4knUki7j228EHnW1toOr1X1XauOm4NAgDwV7yFxr+cNK7mRm1PQi1uEz5LKAr0DkZsw0abnvEPfuOrWjQdup70F3tCvdBVHW1RD6MofEU4QDvuhajrqWo5QPQKCmOanJA1BE90KM1Cnu3qNxQI56RNqPA1K5BV4GrSDekyf+q9nkEfTr0DPqmR/FWqj4qsw2IYGwQJ45QSnc80mA09zAg0uyqWHMnLSaBwqVXCesk/BWQw+G/wzYxd8GDqJixjfG5YtxgeyQNJLRvQ78QzQyg3tSnhyBLqItOrnFogHpbu4cE5owo1qUw2JzZHOkCLhmp1sLLB/KqVhDkbLMucUnQDGt9JNu5BsqeJw4gB1KzSTaLRMOgGDuA1U1bbdFrXMbWLS5lxTll7EBzwRI1ke9YVtTol7aTw0EgusACAXHfrAJTGio5rn82/IzLnJiAKjg1s33khB6h6L8UQzEX3sPaqTlxUB2hVP+HS1/lhSejmrbEAfwe8ruUVIuxtR7AHHLTALvZaWtgyN5/JBWCkBlc8CBBE6W0Wx2ZyhD8OaVSoA5wy5iYDps2OtZXEYQOM1HFzuGg7gEN8hy2BgRpq3XSN6C82/yPYxgLHuPRuSb2uQBvGi87x+VpygkwbncbbgtL8lrmGis4UxMN1idzZNgqdmxWzUbmLnjTgJOkIKmjTLnBrbuJgLQ4TZrKYBcA5/X7I7ApMDRpscGsAa4Cz4knTMHcUFtTHmXaaoGYvE9Ix5IF2ItCGqVdZN+ChZmeQGgk7gP1ZB6Bsms17GED6Itw7BuQXLXa7W0+YYZL4zdTZ08lUtxhw+HylwNQnRpmJB39yzdR5cSSZJ1lB1N0EEagz4FerbBxwr0g8WJs7qdvC8oW85HgsoC8ZiTEDTcUGirCCTu0sgcTUsVJUeSNevcg8Y6yAM1JChe+6SbqN7kEzaiSpWURcmPQI+qonOTXuTc6Brly6EqCjaE8PcLg6Qkp+yUrD0T2hAZgKVTEVGUw4S4gDNpJsJVk/kZX5s1C5tgwxBNqtTmxftVRgK5Y9rhYtcD4OC9GOLHyUSRJGF4X+cSYQZLG8m20ajKb82YA5yDYlrahkDd7IspRQHyVzw76btxExRJt3lXnK3EBuJaZ3VdBxZWAWddiXfIw06F9R09fNhsIJ3UAMJ7QJc+sTE6Nof7qXDN/d+IcTMnDDrHTmJQLqzvk1MSYzYj/1NT8PiD+z6rZsalD/KHFBbcgMQQ6uOLWe9ymq4wgu4yfeVW8hz0q/2GfiKLx9P1j44k+N0DmYjrklStLt8eaHoPDesqTneKAl1SAqpwDHZ7XbBFiZCdisaNAqDH44yUB2FxYFMPOoLvMzCpMVii5xNtZUFXEOdqbcN3ao5QOc5Na8jQkdiQpsoHEpq5S4aiXuAHFAZsXBc48E+yLnr6lssNUDRrEKtwlAMYGhTB57UFiK4O9RYmoCInRAc4U2rVQc96Y5yhc9IHICMyifUOk2GiUFQuKBrimgJrnJMyCQuXKOVyCnBSzZMCUlBI02/XFbZ1QHDstPRwsf966xQqjLEAWNxqSTvWww216XyZtMObm+b6nperrSWRpA1QP5XunEt+8PKp+ao8/zdtt1X3BanlDjMAKtJxca5JqOfzb8opyx4Yw8SHFrp4WWRqPAoU73yVp6zIAtuQTvPqsP1jFE+DR8EmFf8wqfzaX4XJHVmZMNc2biMwtYu07lDhn/Mnj/Fp+TXILnkH/aVv5bfxozbp9bADRDWE66lu5VXIytlqVf5Y/EEbtZ8Yh3XSpnydKABzn3uBH6hJzj41F+3801xv5/knxeOCAd+FqG+ceB/NCVtnXlzp7BCuQhcSEFBiqQbooh7J6iPAz+SIxmqH3OHZ8UDVyRdKAjBUM7oV7hqYZoFnqFTK4FXja2+UFiypbelNRAsrJ7qqAk1Ao6tUIU1k01UDy9dnUJckzoJjVTH1FA590oQPldmXNuEmcaadaDguXc4NyRBVpCulNlA6U0lKkKBQ5JzhTSV0oH50oeVGE4INDySf61/XT/1BG7ZrfOR10mf6lVcmf7Ux9Q+8IvbLvXDrptH4kElNu89v5J1IWlLjDAA4wlpiwQOBUNcSpXFQVquiCnxdL3oKqFcYhshVldiAVckSoOlWeDrS3sVWVNhakFBcNenGohmuTpQSEpqYSm5kEhKSU3MmkoFShyZKQlBNmTXOUWdJmQSZkiZK5AEuXLkHLiuSFAi6VxSIFlLKauQX+w6eQipmb0mkRPSid/DRFYunnqtfYAADWdJKzEq42S32idIAHbqUBVernf3ot7lBkEzoo6lW6AhztEHmvCT5QZAUFV3SQTOQ9ZhuiC+wUdR9igp6jYKYp8Ub9w+KhQcuSrkB+DfIhEIjk/syjUaHPxApOkjKWyOozK0LOStJ3s46h94PHuBQZUphWpfyLfMMxGGd98j3hdU5B4rRvMvP8NVnxKDKykJV5X5IYxutBx7C13uKBq7DxDfao1B90oAF0qWphKg1Y4dohRZDwKBF0KT5K/h7k2pQcNQUEZKVR1XZbGQuQDApUiVAkpCUqaUHFJKVNQLKUJqUIHSr+i2GM3Wus+tJW/P4IFc6yGeVMdFC7VAyISYttwQlqJ2J0QMa6QkzJlJKgAxntnuUKlxftlRIOXLlyDipqE5TEajfDu5Qqekwc247w4DuOqDn1nACC4TO8j4qapjntyw+oLCZcT70JVNh2J+IPs/ZCCw/bNdhEVX98ok8psQ0wKs9ZBHlKp6xlw7Auxntu7UF6OV9czJafHcuPKd1s1Nhns/JZ1u/sKc76KC8/bdOb0QD1ABObtSg4Xpm/63FULvaP63JzdGdp96C5dVwpuWnvJK5Uh071yD/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TextBox 3"/>
          <p:cNvSpPr txBox="1"/>
          <p:nvPr/>
        </p:nvSpPr>
        <p:spPr>
          <a:xfrm>
            <a:off x="1331640" y="6242926"/>
            <a:ext cx="5631850" cy="400110"/>
          </a:xfrm>
          <a:prstGeom prst="rect">
            <a:avLst/>
          </a:prstGeom>
          <a:noFill/>
        </p:spPr>
        <p:txBody>
          <a:bodyPr wrap="square" rtlCol="0">
            <a:spAutoFit/>
          </a:bodyPr>
          <a:lstStyle/>
          <a:p>
            <a:r>
              <a:rPr lang="en-IE" sz="2000" b="1" i="1" dirty="0"/>
              <a:t>A </a:t>
            </a:r>
            <a:r>
              <a:rPr lang="en-IE" sz="2000" b="1" i="1" dirty="0" smtClean="0"/>
              <a:t>new perspective?  </a:t>
            </a:r>
            <a:r>
              <a:rPr lang="en-IE" sz="2000" i="1" dirty="0" smtClean="0"/>
              <a:t>Guided </a:t>
            </a:r>
            <a:r>
              <a:rPr lang="en-IE" sz="2000" i="1" dirty="0"/>
              <a:t>by physical </a:t>
            </a:r>
            <a:r>
              <a:rPr lang="en-IE" sz="2000" i="1" dirty="0" smtClean="0"/>
              <a:t>intuition</a:t>
            </a:r>
            <a:endParaRPr lang="en-IE" sz="2000" i="1" dirty="0"/>
          </a:p>
        </p:txBody>
      </p:sp>
      <p:pic>
        <p:nvPicPr>
          <p:cNvPr id="209922" name="Picture 2" descr="http://cb.pbsstatic.com/l/83/1383/978019285138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6849" y="1674879"/>
            <a:ext cx="1464936" cy="2376264"/>
          </a:xfrm>
          <a:prstGeom prst="rect">
            <a:avLst/>
          </a:prstGeom>
          <a:noFill/>
          <a:extLst>
            <a:ext uri="{909E8E84-426E-40DD-AFC4-6F175D3DCCD1}">
              <a14:hiddenFill xmlns:a14="http://schemas.microsoft.com/office/drawing/2010/main">
                <a:solidFill>
                  <a:srgbClr val="FFFFFF"/>
                </a:solidFill>
              </a14:hiddenFill>
            </a:ext>
          </a:extLst>
        </p:spPr>
      </p:pic>
      <p:pic>
        <p:nvPicPr>
          <p:cNvPr id="209924" name="Picture 4" descr="http://press.princeton.edu/images/k1054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7071" y="4458173"/>
            <a:ext cx="1829365" cy="2378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24744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187624" y="2636912"/>
                <a:ext cx="6912768" cy="3691395"/>
              </a:xfrm>
              <a:prstGeom prst="rect">
                <a:avLst/>
              </a:prstGeom>
            </p:spPr>
            <p:txBody>
              <a:bodyPr wrap="square">
                <a:spAutoFit/>
              </a:bodyPr>
              <a:lstStyle/>
              <a:p>
                <a:r>
                  <a:rPr lang="en-IE" sz="1800" dirty="0" smtClean="0"/>
                  <a:t>Taking </a:t>
                </a:r>
                <a14:m>
                  <m:oMath xmlns:m="http://schemas.openxmlformats.org/officeDocument/2006/math">
                    <m:sSub>
                      <m:sSubPr>
                        <m:ctrlPr>
                          <a:rPr lang="en-GB" sz="1800" i="1">
                            <a:latin typeface="Cambria Math"/>
                          </a:rPr>
                        </m:ctrlPr>
                      </m:sSubPr>
                      <m:e>
                        <m:r>
                          <a:rPr lang="en-IE" sz="1800" i="1">
                            <a:latin typeface="Cambria Math"/>
                          </a:rPr>
                          <m:t>𝑇</m:t>
                        </m:r>
                      </m:e>
                      <m:sub>
                        <m:r>
                          <a:rPr lang="en-IE" sz="1800" i="1">
                            <a:latin typeface="Cambria Math"/>
                          </a:rPr>
                          <m:t>44</m:t>
                        </m:r>
                      </m:sub>
                    </m:sSub>
                    <m:r>
                      <a:rPr lang="en-IE" sz="1800" i="1">
                        <a:latin typeface="Cambria Math"/>
                      </a:rPr>
                      <m:t>= </m:t>
                    </m:r>
                    <m:sSup>
                      <m:sSupPr>
                        <m:ctrlPr>
                          <a:rPr lang="en-GB" sz="1800" i="1">
                            <a:latin typeface="Cambria Math"/>
                          </a:rPr>
                        </m:ctrlPr>
                      </m:sSupPr>
                      <m:e>
                        <m:r>
                          <a:rPr lang="en-IE" sz="1800" i="1">
                            <a:latin typeface="Cambria Math"/>
                          </a:rPr>
                          <m:t>𝜌</m:t>
                        </m:r>
                        <m:r>
                          <a:rPr lang="en-IE" sz="1800" i="1">
                            <a:latin typeface="Cambria Math"/>
                          </a:rPr>
                          <m:t>𝑐</m:t>
                        </m:r>
                      </m:e>
                      <m:sup>
                        <m:r>
                          <a:rPr lang="en-IE" sz="1800" i="1">
                            <a:latin typeface="Cambria Math"/>
                          </a:rPr>
                          <m:t>2</m:t>
                        </m:r>
                      </m:sup>
                    </m:sSup>
                  </m:oMath>
                </a14:m>
                <a:r>
                  <a:rPr lang="en-IE" sz="1800" dirty="0"/>
                  <a:t> (all other components </a:t>
                </a:r>
                <a:r>
                  <a:rPr lang="en-IE" sz="1800" dirty="0" smtClean="0"/>
                  <a:t>zero) in the </a:t>
                </a:r>
                <a:r>
                  <a:rPr lang="en-IE" sz="1800" i="1" dirty="0"/>
                  <a:t>time</a:t>
                </a:r>
                <a:r>
                  <a:rPr lang="en-IE" sz="1800" dirty="0"/>
                  <a:t> component of equation (1) we obtain </a:t>
                </a:r>
                <a14:m>
                  <m:oMath xmlns:m="http://schemas.openxmlformats.org/officeDocument/2006/math">
                    <m:d>
                      <m:dPr>
                        <m:ctrlPr>
                          <a:rPr lang="en-GB" sz="1800" i="1">
                            <a:latin typeface="Cambria Math"/>
                          </a:rPr>
                        </m:ctrlPr>
                      </m:dPr>
                      <m:e>
                        <m:sSub>
                          <m:sSubPr>
                            <m:ctrlPr>
                              <a:rPr lang="en-GB" sz="1800" i="1">
                                <a:latin typeface="Cambria Math"/>
                              </a:rPr>
                            </m:ctrlPr>
                          </m:sSubPr>
                          <m:e>
                            <m:r>
                              <a:rPr lang="en-IE" sz="1800" i="1">
                                <a:latin typeface="Cambria Math"/>
                              </a:rPr>
                              <m:t>𝑅</m:t>
                            </m:r>
                          </m:e>
                          <m:sub>
                            <m:r>
                              <a:rPr lang="en-IE" sz="1800" i="1">
                                <a:latin typeface="Cambria Math"/>
                              </a:rPr>
                              <m:t>44</m:t>
                            </m:r>
                          </m:sub>
                        </m:sSub>
                        <m:r>
                          <a:rPr lang="en-IE" sz="1800" i="1">
                            <a:latin typeface="Cambria Math"/>
                          </a:rPr>
                          <m:t>− </m:t>
                        </m:r>
                        <m:f>
                          <m:fPr>
                            <m:ctrlPr>
                              <a:rPr lang="en-GB" sz="1800" i="1">
                                <a:latin typeface="Cambria Math"/>
                              </a:rPr>
                            </m:ctrlPr>
                          </m:fPr>
                          <m:num>
                            <m:r>
                              <a:rPr lang="en-IE" sz="1800" i="1">
                                <a:latin typeface="Cambria Math"/>
                              </a:rPr>
                              <m:t>1</m:t>
                            </m:r>
                          </m:num>
                          <m:den>
                            <m:r>
                              <a:rPr lang="en-IE" sz="1800" i="1">
                                <a:latin typeface="Cambria Math"/>
                              </a:rPr>
                              <m:t>2</m:t>
                            </m:r>
                          </m:den>
                        </m:f>
                        <m:sSub>
                          <m:sSubPr>
                            <m:ctrlPr>
                              <a:rPr lang="en-GB" sz="1800" i="1">
                                <a:latin typeface="Cambria Math"/>
                              </a:rPr>
                            </m:ctrlPr>
                          </m:sSubPr>
                          <m:e>
                            <m:r>
                              <a:rPr lang="en-IE" sz="1800" i="1">
                                <a:latin typeface="Cambria Math"/>
                              </a:rPr>
                              <m:t>𝑔</m:t>
                            </m:r>
                          </m:e>
                          <m:sub>
                            <m:r>
                              <a:rPr lang="en-IE" sz="1800" i="1">
                                <a:latin typeface="Cambria Math"/>
                              </a:rPr>
                              <m:t>44</m:t>
                            </m:r>
                          </m:sub>
                        </m:sSub>
                        <m:r>
                          <a:rPr lang="en-IE" sz="1800" i="1">
                            <a:latin typeface="Cambria Math"/>
                          </a:rPr>
                          <m:t>𝑅</m:t>
                        </m:r>
                      </m:e>
                    </m:d>
                    <m:r>
                      <a:rPr lang="en-IE" sz="1800" i="1">
                        <a:latin typeface="Cambria Math"/>
                      </a:rPr>
                      <m:t>− </m:t>
                    </m:r>
                    <m:sSub>
                      <m:sSubPr>
                        <m:ctrlPr>
                          <a:rPr lang="en-GB" sz="1800" i="1">
                            <a:latin typeface="Cambria Math"/>
                          </a:rPr>
                        </m:ctrlPr>
                      </m:sSubPr>
                      <m:e>
                        <m:r>
                          <a:rPr lang="en-IE" sz="1800" i="1">
                            <a:latin typeface="Cambria Math"/>
                          </a:rPr>
                          <m:t>𝜆</m:t>
                        </m:r>
                        <m:r>
                          <a:rPr lang="en-IE" sz="1800" i="1">
                            <a:latin typeface="Cambria Math"/>
                          </a:rPr>
                          <m:t>𝑔</m:t>
                        </m:r>
                      </m:e>
                      <m:sub>
                        <m:r>
                          <a:rPr lang="en-IE" sz="1800" i="1">
                            <a:latin typeface="Cambria Math"/>
                          </a:rPr>
                          <m:t>44</m:t>
                        </m:r>
                      </m:sub>
                    </m:sSub>
                    <m:r>
                      <a:rPr lang="en-IE" sz="1800" i="1">
                        <a:latin typeface="Cambria Math"/>
                      </a:rPr>
                      <m:t>= </m:t>
                    </m:r>
                    <m:r>
                      <a:rPr lang="en-IE" sz="1800" i="1">
                        <a:latin typeface="Cambria Math"/>
                      </a:rPr>
                      <m:t>𝜅𝜌</m:t>
                    </m:r>
                    <m:r>
                      <m:rPr>
                        <m:sty m:val="p"/>
                      </m:rPr>
                      <a:rPr lang="en-IE" sz="1800">
                        <a:latin typeface="Cambria Math"/>
                      </a:rPr>
                      <m:t>c</m:t>
                    </m:r>
                  </m:oMath>
                </a14:m>
                <a:r>
                  <a:rPr lang="en-IE" sz="1800" baseline="30000" dirty="0"/>
                  <a:t>2</a:t>
                </a:r>
                <a:r>
                  <a:rPr lang="en-IE" sz="1800" dirty="0"/>
                  <a:t>.  </a:t>
                </a:r>
                <a:endParaRPr lang="en-IE" sz="1800" dirty="0" smtClean="0"/>
              </a:p>
              <a:p>
                <a:r>
                  <a:rPr lang="en-IE" sz="1800" dirty="0" smtClean="0"/>
                  <a:t>This </a:t>
                </a:r>
                <a:r>
                  <a:rPr lang="en-IE" sz="1800" dirty="0"/>
                  <a:t>gives </a:t>
                </a:r>
                <a:r>
                  <a:rPr lang="en-IE" sz="1800" dirty="0" smtClean="0"/>
                  <a:t>on analysis </a:t>
                </a:r>
                <a:r>
                  <a:rPr lang="en-IE" sz="1800" i="1" dirty="0" smtClean="0"/>
                  <a:t>- </a:t>
                </a:r>
                <a:r>
                  <a:rPr lang="en-IE" sz="1800" i="1" dirty="0"/>
                  <a:t>3α</a:t>
                </a:r>
                <a:r>
                  <a:rPr lang="en-IE" sz="1800" i="1" baseline="30000" dirty="0"/>
                  <a:t>2</a:t>
                </a:r>
                <a:r>
                  <a:rPr lang="en-IE" sz="1800" i="1" dirty="0"/>
                  <a:t> /4 + 3α</a:t>
                </a:r>
                <a:r>
                  <a:rPr lang="en-IE" sz="1800" i="1" baseline="30000" dirty="0"/>
                  <a:t>2</a:t>
                </a:r>
                <a:r>
                  <a:rPr lang="en-IE" sz="1800" i="1" dirty="0"/>
                  <a:t> /2 - λc</a:t>
                </a:r>
                <a:r>
                  <a:rPr lang="en-IE" sz="1800" i="1" baseline="30000" dirty="0"/>
                  <a:t>2</a:t>
                </a:r>
                <a:r>
                  <a:rPr lang="en-IE" sz="1800" i="1" dirty="0"/>
                  <a:t> = </a:t>
                </a:r>
                <a:r>
                  <a:rPr lang="en-IE" sz="1800" i="1" dirty="0" smtClean="0"/>
                  <a:t>κρc</a:t>
                </a:r>
                <a:r>
                  <a:rPr lang="en-IE" sz="1800" i="1" baseline="30000" dirty="0" smtClean="0"/>
                  <a:t>2</a:t>
                </a:r>
                <a:endParaRPr lang="en-IE" sz="1800" i="1" dirty="0"/>
              </a:p>
              <a:p>
                <a:r>
                  <a:rPr lang="en-IE" sz="1800" dirty="0" smtClean="0"/>
                  <a:t>the </a:t>
                </a:r>
                <a:r>
                  <a:rPr lang="en-IE" sz="1800" dirty="0"/>
                  <a:t>second of Einstein’s simultaneous equations. </a:t>
                </a:r>
                <a:endParaRPr lang="en-IE" sz="1800" dirty="0" smtClean="0"/>
              </a:p>
              <a:p>
                <a:endParaRPr lang="en-IE" sz="1800" dirty="0" smtClean="0"/>
              </a:p>
              <a:p>
                <a:r>
                  <a:rPr lang="en-IE" sz="1800" dirty="0" smtClean="0"/>
                  <a:t>From </a:t>
                </a:r>
                <a:r>
                  <a:rPr lang="en-IE" sz="1800" dirty="0"/>
                  <a:t>the </a:t>
                </a:r>
                <a:r>
                  <a:rPr lang="en-IE" sz="1800" i="1" dirty="0"/>
                  <a:t>spatial</a:t>
                </a:r>
                <a:r>
                  <a:rPr lang="en-IE" sz="1800" dirty="0"/>
                  <a:t> component of equation (1), we obtain </a:t>
                </a:r>
                <a14:m>
                  <m:oMath xmlns:m="http://schemas.openxmlformats.org/officeDocument/2006/math">
                    <m:d>
                      <m:dPr>
                        <m:ctrlPr>
                          <a:rPr lang="en-GB" sz="1800" i="1">
                            <a:latin typeface="Cambria Math"/>
                          </a:rPr>
                        </m:ctrlPr>
                      </m:dPr>
                      <m:e>
                        <m:sSub>
                          <m:sSubPr>
                            <m:ctrlPr>
                              <a:rPr lang="en-GB" sz="1800" i="1">
                                <a:latin typeface="Cambria Math"/>
                              </a:rPr>
                            </m:ctrlPr>
                          </m:sSubPr>
                          <m:e>
                            <m:r>
                              <a:rPr lang="en-IE" sz="1800" i="1">
                                <a:latin typeface="Cambria Math"/>
                              </a:rPr>
                              <m:t>𝑅</m:t>
                            </m:r>
                          </m:e>
                          <m:sub>
                            <m:r>
                              <a:rPr lang="en-IE" sz="1800" i="1">
                                <a:latin typeface="Cambria Math"/>
                              </a:rPr>
                              <m:t>𝑖𝑖</m:t>
                            </m:r>
                          </m:sub>
                        </m:sSub>
                        <m:r>
                          <a:rPr lang="en-IE" sz="1800" i="1">
                            <a:latin typeface="Cambria Math"/>
                          </a:rPr>
                          <m:t>− </m:t>
                        </m:r>
                        <m:f>
                          <m:fPr>
                            <m:ctrlPr>
                              <a:rPr lang="en-GB" sz="1800" i="1">
                                <a:latin typeface="Cambria Math"/>
                              </a:rPr>
                            </m:ctrlPr>
                          </m:fPr>
                          <m:num>
                            <m:r>
                              <a:rPr lang="en-IE" sz="1800" i="1">
                                <a:latin typeface="Cambria Math"/>
                              </a:rPr>
                              <m:t>1</m:t>
                            </m:r>
                          </m:num>
                          <m:den>
                            <m:r>
                              <a:rPr lang="en-IE" sz="1800" i="1">
                                <a:latin typeface="Cambria Math"/>
                              </a:rPr>
                              <m:t>2</m:t>
                            </m:r>
                          </m:den>
                        </m:f>
                        <m:sSub>
                          <m:sSubPr>
                            <m:ctrlPr>
                              <a:rPr lang="en-GB" sz="1800" i="1">
                                <a:latin typeface="Cambria Math"/>
                              </a:rPr>
                            </m:ctrlPr>
                          </m:sSubPr>
                          <m:e>
                            <m:r>
                              <a:rPr lang="en-IE" sz="1800" i="1">
                                <a:latin typeface="Cambria Math"/>
                              </a:rPr>
                              <m:t>𝑔</m:t>
                            </m:r>
                          </m:e>
                          <m:sub>
                            <m:r>
                              <a:rPr lang="en-IE" sz="1800" i="1">
                                <a:latin typeface="Cambria Math"/>
                              </a:rPr>
                              <m:t>𝑖𝑖</m:t>
                            </m:r>
                          </m:sub>
                        </m:sSub>
                        <m:r>
                          <a:rPr lang="en-IE" sz="1800" i="1">
                            <a:latin typeface="Cambria Math"/>
                          </a:rPr>
                          <m:t>𝑅</m:t>
                        </m:r>
                      </m:e>
                    </m:d>
                    <m:r>
                      <a:rPr lang="en-IE" sz="1800" i="1">
                        <a:latin typeface="Cambria Math"/>
                      </a:rPr>
                      <m:t>− </m:t>
                    </m:r>
                    <m:sSub>
                      <m:sSubPr>
                        <m:ctrlPr>
                          <a:rPr lang="en-GB" sz="1800" i="1">
                            <a:latin typeface="Cambria Math"/>
                          </a:rPr>
                        </m:ctrlPr>
                      </m:sSubPr>
                      <m:e>
                        <m:r>
                          <a:rPr lang="en-IE" sz="1800" i="1">
                            <a:latin typeface="Cambria Math"/>
                          </a:rPr>
                          <m:t>𝜆</m:t>
                        </m:r>
                        <m:r>
                          <a:rPr lang="en-IE" sz="1800" i="1">
                            <a:latin typeface="Cambria Math"/>
                          </a:rPr>
                          <m:t>𝑔</m:t>
                        </m:r>
                      </m:e>
                      <m:sub>
                        <m:r>
                          <a:rPr lang="en-IE" sz="1800" i="1">
                            <a:latin typeface="Cambria Math"/>
                          </a:rPr>
                          <m:t>𝑖𝑖</m:t>
                        </m:r>
                      </m:sub>
                    </m:sSub>
                    <m:r>
                      <a:rPr lang="en-IE" sz="1800" i="1">
                        <a:latin typeface="Cambria Math"/>
                      </a:rPr>
                      <m:t>= 0 </m:t>
                    </m:r>
                    <m:r>
                      <a:rPr lang="en-GB" sz="1800" b="0" i="0" smtClean="0">
                        <a:latin typeface="Cambria Math"/>
                      </a:rPr>
                      <m:t>.</m:t>
                    </m:r>
                  </m:oMath>
                </a14:m>
                <a:endParaRPr lang="en-GB" sz="1800" b="0" dirty="0" smtClean="0"/>
              </a:p>
              <a:p>
                <a:r>
                  <a:rPr lang="en-IE" sz="1800" dirty="0"/>
                  <a:t>This gives on analysis</a:t>
                </a:r>
                <a:r>
                  <a:rPr lang="en-IE" sz="1800" dirty="0" smtClean="0"/>
                  <a:t> </a:t>
                </a:r>
                <a:r>
                  <a:rPr lang="en-IE" sz="1800" dirty="0"/>
                  <a:t> </a:t>
                </a:r>
                <a:r>
                  <a:rPr lang="en-IE" sz="1800" i="1" dirty="0" smtClean="0"/>
                  <a:t>3α</a:t>
                </a:r>
                <a:r>
                  <a:rPr lang="en-IE" sz="1800" i="1" baseline="30000" dirty="0" smtClean="0"/>
                  <a:t>2</a:t>
                </a:r>
                <a:r>
                  <a:rPr lang="en-IE" sz="1800" i="1" dirty="0" smtClean="0"/>
                  <a:t> </a:t>
                </a:r>
                <a:r>
                  <a:rPr lang="en-IE" sz="1800" i="1" dirty="0"/>
                  <a:t>/4 - 3α</a:t>
                </a:r>
                <a:r>
                  <a:rPr lang="en-IE" sz="1800" i="1" baseline="30000" dirty="0"/>
                  <a:t>2</a:t>
                </a:r>
                <a:r>
                  <a:rPr lang="en-IE" sz="1800" i="1" dirty="0"/>
                  <a:t> /2 + λc</a:t>
                </a:r>
                <a:r>
                  <a:rPr lang="en-IE" sz="1800" i="1" baseline="30000" dirty="0"/>
                  <a:t>2</a:t>
                </a:r>
                <a:r>
                  <a:rPr lang="en-IE" sz="1800" i="1" dirty="0"/>
                  <a:t> = 0 </a:t>
                </a:r>
                <a:endParaRPr lang="en-IE" sz="1800" i="1" dirty="0" smtClean="0"/>
              </a:p>
              <a:p>
                <a:r>
                  <a:rPr lang="en-IE" sz="1800" dirty="0" smtClean="0"/>
                  <a:t>for </a:t>
                </a:r>
                <a:r>
                  <a:rPr lang="en-IE" sz="1800" dirty="0"/>
                  <a:t>the first of the simultaneous equations. </a:t>
                </a:r>
                <a:endParaRPr lang="en-IE" sz="1800" dirty="0" smtClean="0"/>
              </a:p>
              <a:p>
                <a:endParaRPr lang="en-IE" sz="1800" dirty="0"/>
              </a:p>
              <a:p>
                <a:r>
                  <a:rPr lang="en-IE" sz="1800" dirty="0" smtClean="0"/>
                  <a:t>It </a:t>
                </a:r>
                <a:r>
                  <a:rPr lang="en-IE" sz="1800" dirty="0"/>
                  <a:t>is plausible that Einstein made a sign </a:t>
                </a:r>
                <a:r>
                  <a:rPr lang="en-IE" sz="1800" dirty="0" smtClean="0"/>
                  <a:t>error here, initially getting </a:t>
                </a:r>
                <a:r>
                  <a:rPr lang="en-IE" sz="1800" i="1" dirty="0"/>
                  <a:t>3α</a:t>
                </a:r>
                <a:r>
                  <a:rPr lang="en-IE" sz="1800" i="1" baseline="30000" dirty="0"/>
                  <a:t>2</a:t>
                </a:r>
                <a:r>
                  <a:rPr lang="en-IE" sz="1800" i="1" dirty="0"/>
                  <a:t>/4 + 3α</a:t>
                </a:r>
                <a:r>
                  <a:rPr lang="en-IE" sz="1800" i="1" baseline="30000" dirty="0"/>
                  <a:t>2</a:t>
                </a:r>
                <a:r>
                  <a:rPr lang="en-IE" sz="1800" i="1" dirty="0"/>
                  <a:t>/2 + λc</a:t>
                </a:r>
                <a:r>
                  <a:rPr lang="en-IE" sz="1800" i="1" baseline="30000" dirty="0"/>
                  <a:t>2</a:t>
                </a:r>
                <a:r>
                  <a:rPr lang="en-IE" sz="1800" i="1" dirty="0"/>
                  <a:t> = 0 </a:t>
                </a:r>
                <a:r>
                  <a:rPr lang="en-IE" sz="1800" dirty="0"/>
                  <a:t>for this equation. </a:t>
                </a:r>
                <a:r>
                  <a:rPr lang="en-IE" sz="1800" dirty="0" smtClean="0"/>
                  <a:t> </a:t>
                </a:r>
                <a:endParaRPr lang="en-GB" sz="1800" dirty="0"/>
              </a:p>
            </p:txBody>
          </p:sp>
        </mc:Choice>
        <mc:Fallback xmlns="">
          <p:sp>
            <p:nvSpPr>
              <p:cNvPr id="2" name="Rectangle 1"/>
              <p:cNvSpPr>
                <a:spLocks noRot="1" noChangeAspect="1" noMove="1" noResize="1" noEditPoints="1" noAdjustHandles="1" noChangeArrowheads="1" noChangeShapeType="1" noTextEdit="1"/>
              </p:cNvSpPr>
              <p:nvPr/>
            </p:nvSpPr>
            <p:spPr>
              <a:xfrm>
                <a:off x="1187624" y="2636912"/>
                <a:ext cx="6912768" cy="3691395"/>
              </a:xfrm>
              <a:prstGeom prst="rect">
                <a:avLst/>
              </a:prstGeom>
              <a:blipFill rotWithShape="1">
                <a:blip r:embed="rId2"/>
                <a:stretch>
                  <a:fillRect l="-794" t="-826" b="-1818"/>
                </a:stretch>
              </a:blipFill>
            </p:spPr>
            <p:txBody>
              <a:bodyPr/>
              <a:lstStyle/>
              <a:p>
                <a:r>
                  <a:rPr lang="en-GB">
                    <a:noFill/>
                  </a:rPr>
                  <a:t> </a:t>
                </a:r>
              </a:p>
            </p:txBody>
          </p:sp>
        </mc:Fallback>
      </mc:AlternateContent>
    </p:spTree>
    <p:extLst>
      <p:ext uri="{BB962C8B-B14F-4D97-AF65-F5344CB8AC3E}">
        <p14:creationId xmlns:p14="http://schemas.microsoft.com/office/powerpoint/2010/main" val="3454046161"/>
      </p:ext>
    </p:extLst>
  </p:cSld>
  <p:clrMapOvr>
    <a:masterClrMapping/>
  </p:clrMapOvr>
  <p:timing>
    <p:tnLst>
      <p:par>
        <p:cTn id="1" dur="indefinite" restart="never" nodeType="tmRoot"/>
      </p:par>
    </p:tnLst>
  </p:timing>
</p:sld>
</file>

<file path=ppt/theme/theme1.xml><?xml version="1.0" encoding="utf-8"?>
<a:theme xmlns:a="http://schemas.openxmlformats.org/drawingml/2006/main" name="Ricepaper">
  <a:themeElements>
    <a:clrScheme name="Ricepaper 2">
      <a:dk1>
        <a:srgbClr val="00264C"/>
      </a:dk1>
      <a:lt1>
        <a:srgbClr val="FFFFE9"/>
      </a:lt1>
      <a:dk2>
        <a:srgbClr val="333333"/>
      </a:dk2>
      <a:lt2>
        <a:srgbClr val="333333"/>
      </a:lt2>
      <a:accent1>
        <a:srgbClr val="78C0B2"/>
      </a:accent1>
      <a:accent2>
        <a:srgbClr val="262D4C"/>
      </a:accent2>
      <a:accent3>
        <a:srgbClr val="FFFFF2"/>
      </a:accent3>
      <a:accent4>
        <a:srgbClr val="001F40"/>
      </a:accent4>
      <a:accent5>
        <a:srgbClr val="BEDCD5"/>
      </a:accent5>
      <a:accent6>
        <a:srgbClr val="212844"/>
      </a:accent6>
      <a:hlink>
        <a:srgbClr val="598BBD"/>
      </a:hlink>
      <a:folHlink>
        <a:srgbClr val="4D4D4D"/>
      </a:folHlink>
    </a:clrScheme>
    <a:fontScheme name="Ricepaper">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Ricepaper 1">
        <a:dk1>
          <a:srgbClr val="9D9475"/>
        </a:dk1>
        <a:lt1>
          <a:srgbClr val="333333"/>
        </a:lt1>
        <a:dk2>
          <a:srgbClr val="333300"/>
        </a:dk2>
        <a:lt2>
          <a:srgbClr val="333333"/>
        </a:lt2>
        <a:accent1>
          <a:srgbClr val="B3C39F"/>
        </a:accent1>
        <a:accent2>
          <a:srgbClr val="DCD9CE"/>
        </a:accent2>
        <a:accent3>
          <a:srgbClr val="ADADAA"/>
        </a:accent3>
        <a:accent4>
          <a:srgbClr val="2A2A2A"/>
        </a:accent4>
        <a:accent5>
          <a:srgbClr val="D6DECD"/>
        </a:accent5>
        <a:accent6>
          <a:srgbClr val="C7C4BA"/>
        </a:accent6>
        <a:hlink>
          <a:srgbClr val="CC9900"/>
        </a:hlink>
        <a:folHlink>
          <a:srgbClr val="ADA68B"/>
        </a:folHlink>
      </a:clrScheme>
      <a:clrMap bg1="dk2" tx1="lt1" bg2="dk1" tx2="lt2" accent1="accent1" accent2="accent2" accent3="accent3" accent4="accent4" accent5="accent5" accent6="accent6" hlink="hlink" folHlink="folHlink"/>
    </a:extraClrScheme>
    <a:extraClrScheme>
      <a:clrScheme name="Ricepaper 2">
        <a:dk1>
          <a:srgbClr val="00264C"/>
        </a:dk1>
        <a:lt1>
          <a:srgbClr val="FFFFE9"/>
        </a:lt1>
        <a:dk2>
          <a:srgbClr val="333333"/>
        </a:dk2>
        <a:lt2>
          <a:srgbClr val="333333"/>
        </a:lt2>
        <a:accent1>
          <a:srgbClr val="78C0B2"/>
        </a:accent1>
        <a:accent2>
          <a:srgbClr val="262D4C"/>
        </a:accent2>
        <a:accent3>
          <a:srgbClr val="FFFFF2"/>
        </a:accent3>
        <a:accent4>
          <a:srgbClr val="001F40"/>
        </a:accent4>
        <a:accent5>
          <a:srgbClr val="BEDCD5"/>
        </a:accent5>
        <a:accent6>
          <a:srgbClr val="212844"/>
        </a:accent6>
        <a:hlink>
          <a:srgbClr val="598BBD"/>
        </a:hlink>
        <a:folHlink>
          <a:srgbClr val="4D4D4D"/>
        </a:folHlink>
      </a:clrScheme>
      <a:clrMap bg1="lt1" tx1="dk1" bg2="lt2" tx2="dk2" accent1="accent1" accent2="accent2" accent3="accent3" accent4="accent4" accent5="accent5" accent6="accent6" hlink="hlink" folHlink="folHlink"/>
    </a:extraClrScheme>
    <a:extraClrScheme>
      <a:clrScheme name="Ricepaper 3">
        <a:dk1>
          <a:srgbClr val="000000"/>
        </a:dk1>
        <a:lt1>
          <a:srgbClr val="F8F8F8"/>
        </a:lt1>
        <a:dk2>
          <a:srgbClr val="333333"/>
        </a:dk2>
        <a:lt2>
          <a:srgbClr val="5F5F5F"/>
        </a:lt2>
        <a:accent1>
          <a:srgbClr val="DDDDDD"/>
        </a:accent1>
        <a:accent2>
          <a:srgbClr val="808080"/>
        </a:accent2>
        <a:accent3>
          <a:srgbClr val="FBFBFB"/>
        </a:accent3>
        <a:accent4>
          <a:srgbClr val="000000"/>
        </a:accent4>
        <a:accent5>
          <a:srgbClr val="EBEBEB"/>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Ricepaper 4">
        <a:dk1>
          <a:srgbClr val="00264C"/>
        </a:dk1>
        <a:lt1>
          <a:srgbClr val="FFFFFF"/>
        </a:lt1>
        <a:dk2>
          <a:srgbClr val="333333"/>
        </a:dk2>
        <a:lt2>
          <a:srgbClr val="2E697E"/>
        </a:lt2>
        <a:accent1>
          <a:srgbClr val="BAC8AA"/>
        </a:accent1>
        <a:accent2>
          <a:srgbClr val="6E9883"/>
        </a:accent2>
        <a:accent3>
          <a:srgbClr val="FFFFFF"/>
        </a:accent3>
        <a:accent4>
          <a:srgbClr val="001F40"/>
        </a:accent4>
        <a:accent5>
          <a:srgbClr val="D9E0D2"/>
        </a:accent5>
        <a:accent6>
          <a:srgbClr val="638976"/>
        </a:accent6>
        <a:hlink>
          <a:srgbClr val="CC9900"/>
        </a:hlink>
        <a:folHlink>
          <a:srgbClr val="7DAECF"/>
        </a:folHlink>
      </a:clrScheme>
      <a:clrMap bg1="lt1" tx1="dk1" bg2="lt2" tx2="dk2" accent1="accent1" accent2="accent2" accent3="accent3" accent4="accent4" accent5="accent5" accent6="accent6" hlink="hlink" folHlink="folHlink"/>
    </a:extraClrScheme>
    <a:extraClrScheme>
      <a:clrScheme name="Ricepaper 5">
        <a:dk1>
          <a:srgbClr val="20374E"/>
        </a:dk1>
        <a:lt1>
          <a:srgbClr val="DCE4D2"/>
        </a:lt1>
        <a:dk2>
          <a:srgbClr val="333333"/>
        </a:dk2>
        <a:lt2>
          <a:srgbClr val="524C46"/>
        </a:lt2>
        <a:accent1>
          <a:srgbClr val="C9C491"/>
        </a:accent1>
        <a:accent2>
          <a:srgbClr val="8A776A"/>
        </a:accent2>
        <a:accent3>
          <a:srgbClr val="EBEFE5"/>
        </a:accent3>
        <a:accent4>
          <a:srgbClr val="1A2D41"/>
        </a:accent4>
        <a:accent5>
          <a:srgbClr val="E1DEC7"/>
        </a:accent5>
        <a:accent6>
          <a:srgbClr val="7D6B5F"/>
        </a:accent6>
        <a:hlink>
          <a:srgbClr val="67895F"/>
        </a:hlink>
        <a:folHlink>
          <a:srgbClr val="4D4D4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Designs\Ricepaper.pot</Template>
  <TotalTime>19024</TotalTime>
  <Words>3411</Words>
  <Application>Microsoft Office PowerPoint</Application>
  <PresentationFormat>On-screen Show (4:3)</PresentationFormat>
  <Paragraphs>520</Paragraphs>
  <Slides>37</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Ricepaper</vt:lpstr>
      <vt:lpstr>Photo Editor Photo</vt:lpstr>
      <vt:lpstr>The Big Bang: Fact or Fiction?</vt:lpstr>
      <vt:lpstr>Dublin Institute for Advanced Studies</vt:lpstr>
      <vt:lpstr>                                               Overview</vt:lpstr>
      <vt:lpstr>Einstein’s cosmology (1915-1930) </vt:lpstr>
      <vt:lpstr> Einstein’s model of the Static Universe  </vt:lpstr>
      <vt:lpstr>PowerPoint Presentation</vt:lpstr>
      <vt:lpstr>  Einstein vs de Sitter </vt:lpstr>
      <vt:lpstr> Einstein vs Friedman </vt:lpstr>
      <vt:lpstr>     Einstein vs Lemaître (1927)</vt:lpstr>
      <vt:lpstr>    Hubble’s  law   (1929) </vt:lpstr>
      <vt:lpstr>      The watershed</vt:lpstr>
      <vt:lpstr>Models of the evolving universe (1930 -) </vt:lpstr>
      <vt:lpstr>  Einstein’s 1931 model  (F-E) </vt:lpstr>
      <vt:lpstr> Einstein’s 1931 model revisited</vt:lpstr>
      <vt:lpstr>PowerPoint Presentation</vt:lpstr>
      <vt:lpstr>PowerPoint Presentation</vt:lpstr>
      <vt:lpstr>      2.  Einstein’s steady-state model</vt:lpstr>
      <vt:lpstr>    Einstein’s steady-state model (Jan 31) </vt:lpstr>
      <vt:lpstr>An abandoned model</vt:lpstr>
      <vt:lpstr>PowerPoint Presentation</vt:lpstr>
      <vt:lpstr>  A useful find </vt:lpstr>
      <vt:lpstr>   3.  Einstein-de Sitter model (1932)</vt:lpstr>
      <vt:lpstr>PowerPoint Presentation</vt:lpstr>
      <vt:lpstr> Einstein-de Sitter model revisited</vt:lpstr>
      <vt:lpstr>PowerPoint Presentation</vt:lpstr>
      <vt:lpstr>Einstein’s cosmology: conclusions </vt:lpstr>
      <vt:lpstr>Einstein’s greatest hits (cosmology) </vt:lpstr>
      <vt:lpstr>Further reading </vt:lpstr>
      <vt:lpstr>Coda: Einstein vs Hoyle </vt:lpstr>
      <vt:lpstr>Further reading </vt:lpstr>
      <vt:lpstr>Observational parameters needed (1930s)</vt:lpstr>
      <vt:lpstr>Einstein’s steady-state model and cosmology today </vt:lpstr>
      <vt:lpstr>Einstein vs Hoyle </vt:lpstr>
      <vt:lpstr>Steady-state cosmology today </vt:lpstr>
      <vt:lpstr>Einstein’s steady-state model        and cosmology today </vt:lpstr>
      <vt:lpstr> Einstein’s cosmology (traditional view)</vt:lpstr>
      <vt:lpstr>PowerPoint Presentation</vt:lpstr>
    </vt:vector>
  </TitlesOfParts>
  <Company>WIT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Big Bang</dc:title>
  <dc:creator>coraifeartaigh</dc:creator>
  <cp:lastModifiedBy>Cormac O'Raifeartaigh</cp:lastModifiedBy>
  <cp:revision>2293</cp:revision>
  <cp:lastPrinted>2012-08-24T15:54:34Z</cp:lastPrinted>
  <dcterms:created xsi:type="dcterms:W3CDTF">2007-01-31T14:00:56Z</dcterms:created>
  <dcterms:modified xsi:type="dcterms:W3CDTF">2015-12-03T11:24:55Z</dcterms:modified>
</cp:coreProperties>
</file>