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4"/>
  </p:notesMasterIdLst>
  <p:handoutMasterIdLst>
    <p:handoutMasterId r:id="rId55"/>
  </p:handoutMasterIdLst>
  <p:sldIdLst>
    <p:sldId id="402" r:id="rId2"/>
    <p:sldId id="437" r:id="rId3"/>
    <p:sldId id="418" r:id="rId4"/>
    <p:sldId id="400" r:id="rId5"/>
    <p:sldId id="393" r:id="rId6"/>
    <p:sldId id="420" r:id="rId7"/>
    <p:sldId id="422" r:id="rId8"/>
    <p:sldId id="426" r:id="rId9"/>
    <p:sldId id="423" r:id="rId10"/>
    <p:sldId id="428" r:id="rId11"/>
    <p:sldId id="440" r:id="rId12"/>
    <p:sldId id="403" r:id="rId13"/>
    <p:sldId id="404" r:id="rId14"/>
    <p:sldId id="430" r:id="rId15"/>
    <p:sldId id="368" r:id="rId16"/>
    <p:sldId id="408" r:id="rId17"/>
    <p:sldId id="411" r:id="rId18"/>
    <p:sldId id="432" r:id="rId19"/>
    <p:sldId id="433" r:id="rId20"/>
    <p:sldId id="269" r:id="rId21"/>
    <p:sldId id="405" r:id="rId22"/>
    <p:sldId id="435" r:id="rId23"/>
    <p:sldId id="434" r:id="rId24"/>
    <p:sldId id="438" r:id="rId25"/>
    <p:sldId id="439" r:id="rId26"/>
    <p:sldId id="273" r:id="rId27"/>
    <p:sldId id="365" r:id="rId28"/>
    <p:sldId id="436" r:id="rId29"/>
    <p:sldId id="443" r:id="rId30"/>
    <p:sldId id="441" r:id="rId31"/>
    <p:sldId id="442" r:id="rId32"/>
    <p:sldId id="275" r:id="rId33"/>
    <p:sldId id="406" r:id="rId34"/>
    <p:sldId id="351" r:id="rId35"/>
    <p:sldId id="349" r:id="rId36"/>
    <p:sldId id="398" r:id="rId37"/>
    <p:sldId id="278" r:id="rId38"/>
    <p:sldId id="276" r:id="rId39"/>
    <p:sldId id="373" r:id="rId40"/>
    <p:sldId id="378" r:id="rId41"/>
    <p:sldId id="379" r:id="rId42"/>
    <p:sldId id="385" r:id="rId43"/>
    <p:sldId id="399" r:id="rId44"/>
    <p:sldId id="382" r:id="rId45"/>
    <p:sldId id="383" r:id="rId46"/>
    <p:sldId id="386" r:id="rId47"/>
    <p:sldId id="414" r:id="rId48"/>
    <p:sldId id="387" r:id="rId49"/>
    <p:sldId id="417" r:id="rId50"/>
    <p:sldId id="413" r:id="rId51"/>
    <p:sldId id="352" r:id="rId52"/>
    <p:sldId id="390" r:id="rId5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6" autoAdjust="0"/>
    <p:restoredTop sz="90929"/>
  </p:normalViewPr>
  <p:slideViewPr>
    <p:cSldViewPr>
      <p:cViewPr varScale="1">
        <p:scale>
          <a:sx n="66" d="100"/>
          <a:sy n="66" d="100"/>
        </p:scale>
        <p:origin x="-13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png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png"/><Relationship Id="rId4" Type="http://schemas.openxmlformats.org/officeDocument/2006/relationships/image" Target="../media/image7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57760B1-FBE3-4CF4-9BD8-B23CECB345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77459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8766459-26E8-400E-983A-6108344005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22472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6B703E7-1185-4D3C-A5E3-478B285D6CDC}" type="slidenum">
              <a:rPr lang="en-GB" sz="1200"/>
              <a:pPr eaLnBrk="1" hangingPunct="1"/>
              <a:t>4</a:t>
            </a:fld>
            <a:endParaRPr lang="en-GB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IE" smtClean="0"/>
              <a:t>Use of telescope</a:t>
            </a:r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17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19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6A115-FC3A-4577-9AC4-FA9DCCCFF5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02C7-F13C-41F6-A496-5CAE37F6C8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42C2C-EB2F-4DB4-905E-81245C2760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9BD2D-3969-434C-899F-C80634A2D6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877C-FFBA-41C6-BB14-60651E4E90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3DC3C-F6E4-43D9-B550-1EDC9F3A43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6D610-4CE3-44EB-AB17-398548BDB5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F1218-95B4-4D84-AC5B-BA9E80BCD8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20D09-EAAB-4C17-A1C5-8AA08B5A67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3A168-F683-46AC-A338-8600CD87A4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655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3C4AB-C00C-4510-979F-94F780379E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3" name="Rectangle 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5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5342CE8-4CDE-4ACC-93BE-0156D227F6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jpeg"/><Relationship Id="rId4" Type="http://schemas.openxmlformats.org/officeDocument/2006/relationships/hyperlink" Target="http://images.google.ie/imgres?imgurl=http://www.wizards.de/~frank/astro/goodstuff/Render/EarthAndMoon4b_800.jpg&amp;imgrefurl=http://www.wizards.de/~frank/astro/index.html&amp;h=933&amp;w=800&amp;sz=93&amp;hl=en&amp;start=9&amp;tbnid=SzwmlGNOx9nKPM:&amp;tbnh=147&amp;tbnw=126&amp;prev=/images?q=earth+and+moon&amp;gbv=2&amp;svnum=10&amp;hl=en&amp;safe=of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e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0.jpeg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0.jpe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51.jpeg"/><Relationship Id="rId4" Type="http://schemas.openxmlformats.org/officeDocument/2006/relationships/image" Target="../media/image50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6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2209800"/>
            <a:ext cx="6400800" cy="685800"/>
          </a:xfrm>
        </p:spPr>
        <p:txBody>
          <a:bodyPr/>
          <a:lstStyle/>
          <a:p>
            <a:pPr eaLnBrk="1" hangingPunct="1"/>
            <a:r>
              <a:rPr lang="en-IE" sz="3600" smtClean="0">
                <a:solidFill>
                  <a:schemeClr val="bg1"/>
                </a:solidFill>
              </a:rPr>
              <a:t>The Big Bang: </a:t>
            </a:r>
            <a:r>
              <a:rPr lang="en-IE" sz="3600" i="1" smtClean="0">
                <a:solidFill>
                  <a:schemeClr val="bg1"/>
                </a:solidFill>
              </a:rPr>
              <a:t>Fact or Fiction?</a:t>
            </a:r>
            <a:endParaRPr lang="en-GB" sz="3600" i="1" smtClean="0">
              <a:solidFill>
                <a:schemeClr val="bg1"/>
              </a:solidFill>
            </a:endParaRPr>
          </a:p>
        </p:txBody>
      </p:sp>
      <p:pic>
        <p:nvPicPr>
          <p:cNvPr id="11267" name="Picture 11" descr="tour_ggs_andromeda_noao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13"/>
          <p:cNvSpPr>
            <a:spLocks noChangeArrowheads="1"/>
          </p:cNvSpPr>
          <p:nvPr/>
        </p:nvSpPr>
        <p:spPr bwMode="auto">
          <a:xfrm>
            <a:off x="683568" y="620688"/>
            <a:ext cx="82809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3600" dirty="0" smtClean="0">
                <a:solidFill>
                  <a:schemeClr val="bg1"/>
                </a:solidFill>
              </a:rPr>
              <a:t>The discovery of the expanding universe</a:t>
            </a:r>
            <a:endParaRPr lang="en-IE" sz="3600" dirty="0">
              <a:solidFill>
                <a:schemeClr val="bg1"/>
              </a:solidFill>
            </a:endParaRPr>
          </a:p>
        </p:txBody>
      </p:sp>
      <p:sp>
        <p:nvSpPr>
          <p:cNvPr id="11270" name="Rectangle 15"/>
          <p:cNvSpPr>
            <a:spLocks noChangeArrowheads="1"/>
          </p:cNvSpPr>
          <p:nvPr/>
        </p:nvSpPr>
        <p:spPr bwMode="auto">
          <a:xfrm>
            <a:off x="0" y="6165304"/>
            <a:ext cx="38164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2000" dirty="0" smtClean="0">
                <a:solidFill>
                  <a:schemeClr val="bg1"/>
                </a:solidFill>
              </a:rPr>
              <a:t> Dr </a:t>
            </a:r>
            <a:r>
              <a:rPr lang="en-IE" sz="2000" dirty="0" err="1" smtClean="0">
                <a:solidFill>
                  <a:schemeClr val="bg1"/>
                </a:solidFill>
              </a:rPr>
              <a:t>Cormac</a:t>
            </a:r>
            <a:r>
              <a:rPr lang="en-IE" sz="2000" dirty="0" smtClean="0">
                <a:solidFill>
                  <a:schemeClr val="bg1"/>
                </a:solidFill>
              </a:rPr>
              <a:t> </a:t>
            </a:r>
            <a:r>
              <a:rPr lang="en-IE" sz="2000" dirty="0" err="1" smtClean="0">
                <a:solidFill>
                  <a:schemeClr val="bg1"/>
                </a:solidFill>
              </a:rPr>
              <a:t>O’Raifeartaigh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48064" y="6165304"/>
            <a:ext cx="3660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dirty="0" smtClean="0">
                <a:solidFill>
                  <a:schemeClr val="bg1"/>
                </a:solidFill>
              </a:rPr>
              <a:t>Waterford Institute of Technology</a:t>
            </a:r>
            <a:endParaRPr lang="en-IE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7624" y="836712"/>
            <a:ext cx="5220072" cy="6858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Three major discoveries</a:t>
            </a:r>
            <a:endParaRPr lang="en-GB" sz="3600" dirty="0" smtClean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23528" y="1988840"/>
            <a:ext cx="5725144" cy="378998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i="1" dirty="0"/>
              <a:t> </a:t>
            </a:r>
            <a:r>
              <a:rPr lang="en-US" sz="2400" i="1" dirty="0" smtClean="0"/>
              <a:t>  </a:t>
            </a:r>
            <a:endParaRPr lang="en-US" sz="2400" b="1" dirty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 size of the universe </a:t>
            </a:r>
            <a:r>
              <a:rPr lang="en-US" sz="2000" dirty="0" smtClean="0"/>
              <a:t>(-1925)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i="1" dirty="0" smtClean="0"/>
              <a:t>     Redshifts and the great debate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 expanding universe </a:t>
            </a:r>
            <a:r>
              <a:rPr lang="en-US" sz="2000" dirty="0" smtClean="0"/>
              <a:t>(1930, 31)</a:t>
            </a:r>
            <a:endParaRPr lang="en-US" sz="20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i="1" dirty="0" smtClean="0"/>
              <a:t>      Redshifts and Lemaitre’s relativity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An origin for the universe </a:t>
            </a:r>
            <a:r>
              <a:rPr lang="en-US" sz="2000" dirty="0" smtClean="0"/>
              <a:t>(1931-)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smtClean="0"/>
              <a:t>      </a:t>
            </a:r>
            <a:r>
              <a:rPr lang="en-US" sz="2400" i="1" dirty="0"/>
              <a:t>R</a:t>
            </a:r>
            <a:r>
              <a:rPr lang="en-US" sz="2400" i="1" dirty="0" smtClean="0"/>
              <a:t>edshifts and the big bang</a:t>
            </a:r>
          </a:p>
        </p:txBody>
      </p:sp>
      <p:pic>
        <p:nvPicPr>
          <p:cNvPr id="153606" name="Picture 6" descr="http://plutovian.files.wordpress.com/2010/05/lowell-at-the-clar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7696" y="3220938"/>
            <a:ext cx="2736304" cy="342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08" name="Picture 8" descr="http://cs.astronomy.com/cfs-file.ashx/__key/communityserver-blogs-components-weblogfiles/00-00-00-00-51-People/2625.Vesto_2D00_Melvin_2D00_Sliph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60648"/>
            <a:ext cx="183651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9664" y="2636913"/>
            <a:ext cx="30243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   </a:t>
            </a:r>
            <a:r>
              <a:rPr lang="en-US" sz="2000" i="1" dirty="0" err="1" smtClean="0"/>
              <a:t>Vesto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Slipher</a:t>
            </a:r>
            <a:r>
              <a:rPr lang="en-US" sz="2000" i="1" dirty="0" smtClean="0"/>
              <a:t>  1875-1969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104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23983" y="942999"/>
            <a:ext cx="6466536" cy="6858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On the philosophy of discovery</a:t>
            </a:r>
            <a:endParaRPr lang="en-GB" sz="3600" dirty="0" smtClean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2132856"/>
            <a:ext cx="6192688" cy="438934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Hypothesis, observation and </a:t>
            </a:r>
            <a:r>
              <a:rPr lang="en-US" sz="2400" dirty="0"/>
              <a:t>d</a:t>
            </a:r>
            <a:r>
              <a:rPr lang="en-US" sz="2400" dirty="0" smtClean="0"/>
              <a:t>iscovery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b="1" dirty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Theory </a:t>
            </a:r>
            <a:r>
              <a:rPr lang="en-US" sz="2400" dirty="0" err="1" smtClean="0"/>
              <a:t>vs</a:t>
            </a:r>
            <a:r>
              <a:rPr lang="en-US" sz="2400" dirty="0" smtClean="0"/>
              <a:t> experiment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Discovery </a:t>
            </a:r>
            <a:r>
              <a:rPr lang="en-US" sz="2400" dirty="0" err="1" smtClean="0"/>
              <a:t>vs</a:t>
            </a:r>
            <a:r>
              <a:rPr lang="en-US" sz="2400" dirty="0" smtClean="0"/>
              <a:t> justification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Credit in science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Re-discovery</a:t>
            </a:r>
            <a:endParaRPr lang="en-US" sz="2400" i="1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 unimportance of social context</a:t>
            </a:r>
          </a:p>
        </p:txBody>
      </p:sp>
      <p:pic>
        <p:nvPicPr>
          <p:cNvPr id="97282" name="Picture 2" descr="http://t3.gstatic.com/images?q=tbn:ANd9GcRa0oqUFtWtJth18qVeHR2wLg0Tki9oKCCbnfbqZyyFV9nufvL9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27695" y="1644897"/>
            <a:ext cx="1522969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7284" name="Picture 4" descr="http://t1.gstatic.com/images?q=tbn:ANd9GcRFjNzlGfAunL_pTDM3Wb4sQe9ODVMiua_-A2G2Xe7wRqaeTEqq6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48396" y="4191356"/>
            <a:ext cx="1573412" cy="197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75496" y="3620640"/>
            <a:ext cx="155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i="1" dirty="0" smtClean="0"/>
              <a:t>Francis Bacon</a:t>
            </a:r>
            <a:endParaRPr lang="en-IE" sz="1800" i="1" dirty="0"/>
          </a:p>
        </p:txBody>
      </p:sp>
      <p:sp>
        <p:nvSpPr>
          <p:cNvPr id="3" name="Rectangle 2"/>
          <p:cNvSpPr/>
          <p:nvPr/>
        </p:nvSpPr>
        <p:spPr>
          <a:xfrm>
            <a:off x="6516216" y="6237312"/>
            <a:ext cx="2627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800" i="1" dirty="0" smtClean="0"/>
              <a:t>Kuhn, </a:t>
            </a:r>
            <a:r>
              <a:rPr lang="en-IE" sz="1800" i="1" dirty="0" err="1" smtClean="0"/>
              <a:t>Feyerabend</a:t>
            </a:r>
            <a:r>
              <a:rPr lang="en-IE" sz="1800" i="1" dirty="0" smtClean="0"/>
              <a:t>, </a:t>
            </a:r>
            <a:r>
              <a:rPr lang="en-IE" sz="1800" i="1" dirty="0" err="1" smtClean="0"/>
              <a:t>Latour</a:t>
            </a:r>
            <a:endParaRPr lang="en-IE" sz="1800" i="1" dirty="0"/>
          </a:p>
        </p:txBody>
      </p:sp>
    </p:spTree>
    <p:extLst>
      <p:ext uri="{BB962C8B-B14F-4D97-AF65-F5344CB8AC3E}">
        <p14:creationId xmlns:p14="http://schemas.microsoft.com/office/powerpoint/2010/main" xmlns="" val="413076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56760" y="404664"/>
            <a:ext cx="7307460" cy="1143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The discovery of the heliocentric universe</a:t>
            </a:r>
            <a:endParaRPr lang="en-GB" sz="320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00977"/>
            <a:ext cx="5832648" cy="477925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b="1" dirty="0" smtClean="0"/>
              <a:t>Copernicus  </a:t>
            </a:r>
            <a:r>
              <a:rPr lang="en-IE" sz="2000" dirty="0" smtClean="0"/>
              <a:t>(1473 - 1543 )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  <a:r>
              <a:rPr lang="en-US" sz="2000" i="1" dirty="0" err="1" smtClean="0"/>
              <a:t>Commentariolus</a:t>
            </a:r>
            <a:r>
              <a:rPr lang="en-US" sz="2000" i="1" dirty="0" smtClean="0"/>
              <a:t>,</a:t>
            </a:r>
            <a:r>
              <a:rPr lang="en-US" sz="2000" dirty="0" smtClean="0"/>
              <a:t> </a:t>
            </a:r>
            <a:r>
              <a:rPr lang="en-US" sz="2000" i="1" dirty="0" smtClean="0"/>
              <a:t>On the revolutions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     Explanation for retrograde motion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/>
              <a:t> </a:t>
            </a:r>
            <a:r>
              <a:rPr lang="en-US" sz="2000" dirty="0" smtClean="0"/>
              <a:t>    Circles and epicycles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1" dirty="0"/>
          </a:p>
          <a:p>
            <a:pPr>
              <a:buFont typeface="Arial" pitchFamily="34" charset="0"/>
              <a:buChar char="•"/>
            </a:pPr>
            <a:r>
              <a:rPr lang="en-US" sz="2400" b="1" dirty="0" err="1" smtClean="0"/>
              <a:t>Kepler</a:t>
            </a:r>
            <a:r>
              <a:rPr lang="en-US" sz="2400" b="1" dirty="0" smtClean="0"/>
              <a:t>  </a:t>
            </a:r>
            <a:r>
              <a:rPr lang="en-US" sz="2000" dirty="0" smtClean="0"/>
              <a:t>(</a:t>
            </a:r>
            <a:r>
              <a:rPr lang="en-IE" sz="2000" dirty="0"/>
              <a:t>1571 – 1630)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  <a:r>
              <a:rPr lang="en-US" sz="2000" dirty="0" smtClean="0"/>
              <a:t>Elliptical orbits of the planets</a:t>
            </a:r>
            <a:r>
              <a:rPr lang="en-US" sz="2000" b="1" dirty="0" smtClean="0"/>
              <a:t> 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     Observations of Tyco de Brahe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b="1" dirty="0" smtClean="0"/>
              <a:t>Galileo</a:t>
            </a:r>
            <a:r>
              <a:rPr lang="en-US" sz="2400" dirty="0" smtClean="0"/>
              <a:t> </a:t>
            </a:r>
            <a:r>
              <a:rPr lang="en-US" sz="2000" dirty="0" smtClean="0"/>
              <a:t>(</a:t>
            </a:r>
            <a:r>
              <a:rPr lang="en-IE" sz="2000" dirty="0" smtClean="0"/>
              <a:t>1571</a:t>
            </a:r>
            <a:r>
              <a:rPr lang="en-IE" sz="2000" dirty="0"/>
              <a:t> – 1630) </a:t>
            </a:r>
            <a:endParaRPr lang="en-IE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400" dirty="0" smtClean="0"/>
              <a:t>     </a:t>
            </a:r>
            <a:r>
              <a:rPr lang="en-IE" sz="2000" dirty="0" smtClean="0"/>
              <a:t>Moons of Jupiter, phases of Venus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dirty="0" smtClean="0"/>
              <a:t>      Criticized by peers and Church</a:t>
            </a:r>
            <a:endParaRPr lang="en-IE" sz="2000" dirty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</a:p>
        </p:txBody>
      </p:sp>
      <p:pic>
        <p:nvPicPr>
          <p:cNvPr id="91176" name="Picture 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9679" y="1714565"/>
            <a:ext cx="1671474" cy="1983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282" name="Picture 2" descr="https://encrypted-tbn1.google.com/images?q=tbn:ANd9GcQgG3_9HR59btlTyAR-DnettT0s0phADoodYhZskTnJPG9M4UX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8732" y="4289767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24418" y="3806640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i="1" dirty="0" smtClean="0"/>
              <a:t> Copernicus</a:t>
            </a:r>
            <a:endParaRPr lang="en-IE" sz="2000" i="1" dirty="0"/>
          </a:p>
        </p:txBody>
      </p:sp>
      <p:sp>
        <p:nvSpPr>
          <p:cNvPr id="3" name="Rectangle 2"/>
          <p:cNvSpPr/>
          <p:nvPr/>
        </p:nvSpPr>
        <p:spPr>
          <a:xfrm>
            <a:off x="7505303" y="6118567"/>
            <a:ext cx="958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 smtClean="0"/>
              <a:t> </a:t>
            </a:r>
            <a:r>
              <a:rPr lang="en-IE" sz="2000" i="1" dirty="0" err="1" smtClean="0"/>
              <a:t>Kepler</a:t>
            </a:r>
            <a:endParaRPr lang="en-IE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14"/>
          <p:cNvSpPr txBox="1">
            <a:spLocks noChangeArrowheads="1"/>
          </p:cNvSpPr>
          <p:nvPr/>
        </p:nvSpPr>
        <p:spPr bwMode="auto">
          <a:xfrm>
            <a:off x="228600" y="5715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 i="1"/>
          </a:p>
        </p:txBody>
      </p:sp>
      <p:sp>
        <p:nvSpPr>
          <p:cNvPr id="1029" name="Text Box 16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6156920" y="4149080"/>
            <a:ext cx="2987080" cy="560388"/>
          </a:xfrm>
          <a:noFill/>
        </p:spPr>
        <p:txBody>
          <a:bodyPr/>
          <a:lstStyle/>
          <a:p>
            <a:pPr eaLnBrk="1" hangingPunct="1"/>
            <a:r>
              <a:rPr lang="en-IE" sz="2000" i="1" dirty="0" smtClean="0">
                <a:solidFill>
                  <a:schemeClr val="tx1"/>
                </a:solidFill>
              </a:rPr>
              <a:t>Isaac Newton  (1642-1727)</a:t>
            </a:r>
            <a:endParaRPr lang="en-GB" sz="2000" i="1" dirty="0" smtClean="0">
              <a:solidFill>
                <a:schemeClr val="tx1"/>
              </a:solidFill>
            </a:endParaRPr>
          </a:p>
        </p:txBody>
      </p:sp>
      <p:sp>
        <p:nvSpPr>
          <p:cNvPr id="1030" name="Text Box 17"/>
          <p:cNvSpPr txBox="1">
            <a:spLocks noChangeArrowheads="1"/>
          </p:cNvSpPr>
          <p:nvPr/>
        </p:nvSpPr>
        <p:spPr bwMode="auto">
          <a:xfrm>
            <a:off x="251520" y="2060848"/>
            <a:ext cx="443326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IE" b="1" dirty="0"/>
              <a:t> </a:t>
            </a:r>
            <a:r>
              <a:rPr lang="en-IE" b="1" dirty="0" smtClean="0"/>
              <a:t>  </a:t>
            </a:r>
            <a:r>
              <a:rPr lang="en-IE" dirty="0" err="1"/>
              <a:t>K</a:t>
            </a:r>
            <a:r>
              <a:rPr lang="en-IE" dirty="0" err="1" smtClean="0"/>
              <a:t>epler</a:t>
            </a:r>
            <a:r>
              <a:rPr lang="en-IE" dirty="0" smtClean="0"/>
              <a:t> </a:t>
            </a:r>
            <a:r>
              <a:rPr lang="en-IE" dirty="0"/>
              <a:t>orbits due to </a:t>
            </a:r>
            <a:r>
              <a:rPr lang="en-IE" dirty="0" smtClean="0"/>
              <a:t>gravity</a:t>
            </a:r>
          </a:p>
          <a:p>
            <a:pPr>
              <a:buFontTx/>
              <a:buChar char="•"/>
            </a:pPr>
            <a:endParaRPr lang="en-IE" dirty="0" smtClean="0"/>
          </a:p>
          <a:p>
            <a:pPr>
              <a:buFontTx/>
              <a:buChar char="•"/>
            </a:pPr>
            <a:r>
              <a:rPr lang="en-IE" dirty="0" smtClean="0"/>
              <a:t>   Attractive force caused by mass</a:t>
            </a:r>
          </a:p>
          <a:p>
            <a:pPr>
              <a:buFontTx/>
              <a:buChar char="•"/>
            </a:pPr>
            <a:endParaRPr lang="en-IE" dirty="0" smtClean="0"/>
          </a:p>
          <a:p>
            <a:pPr>
              <a:buFontTx/>
              <a:buChar char="•"/>
            </a:pPr>
            <a:r>
              <a:rPr lang="en-IE" dirty="0" smtClean="0"/>
              <a:t>    Explanation for solar system</a:t>
            </a:r>
          </a:p>
          <a:p>
            <a:r>
              <a:rPr lang="en-IE" dirty="0" smtClean="0"/>
              <a:t>  </a:t>
            </a:r>
            <a:endParaRPr lang="en-IE" dirty="0"/>
          </a:p>
          <a:p>
            <a:pPr>
              <a:buFontTx/>
              <a:buChar char="•"/>
            </a:pPr>
            <a:r>
              <a:rPr lang="en-IE" dirty="0" smtClean="0"/>
              <a:t>   Universal law of gravity</a:t>
            </a:r>
          </a:p>
          <a:p>
            <a:pPr>
              <a:buFontTx/>
              <a:buChar char="•"/>
            </a:pPr>
            <a:endParaRPr lang="en-IE" dirty="0"/>
          </a:p>
          <a:p>
            <a:pPr>
              <a:buFontTx/>
              <a:buChar char="•"/>
            </a:pPr>
            <a:r>
              <a:rPr lang="en-IE" dirty="0" smtClean="0"/>
              <a:t>   Incomplete - mechanism?</a:t>
            </a:r>
            <a:endParaRPr lang="en-GB" dirty="0"/>
          </a:p>
        </p:txBody>
      </p:sp>
      <p:sp>
        <p:nvSpPr>
          <p:cNvPr id="1031" name="Text Box 18"/>
          <p:cNvSpPr txBox="1">
            <a:spLocks noChangeArrowheads="1"/>
          </p:cNvSpPr>
          <p:nvPr/>
        </p:nvSpPr>
        <p:spPr bwMode="auto">
          <a:xfrm>
            <a:off x="2050085" y="914398"/>
            <a:ext cx="54129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3600" dirty="0" smtClean="0"/>
              <a:t>Newton’s universe</a:t>
            </a:r>
            <a:endParaRPr lang="en-GB" sz="3600" dirty="0"/>
          </a:p>
        </p:txBody>
      </p:sp>
      <p:graphicFrame>
        <p:nvGraphicFramePr>
          <p:cNvPr id="1026" name="Object 22"/>
          <p:cNvGraphicFramePr>
            <a:graphicFrameLocks noChangeAspect="1"/>
          </p:cNvGraphicFramePr>
          <p:nvPr/>
        </p:nvGraphicFramePr>
        <p:xfrm>
          <a:off x="7092950" y="1844675"/>
          <a:ext cx="1695450" cy="2225675"/>
        </p:xfrm>
        <a:graphic>
          <a:graphicData uri="http://schemas.openxmlformats.org/presentationml/2006/ole">
            <p:oleObj spid="_x0000_s88562" name="Photo Editor Photo" r:id="rId3" imgW="1523810" imgH="2000000" progId="">
              <p:embed/>
            </p:oleObj>
          </a:graphicData>
        </a:graphic>
      </p:graphicFrame>
      <p:pic>
        <p:nvPicPr>
          <p:cNvPr id="1034" name="Picture 12" descr="http://tbn0.google.com/images?q=tbn:SzwmlGNOx9nKPM:http://www.wizards.de/~frank/astro/goodstuff/Render/EarthAndMoon4b_80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388" y="4797425"/>
            <a:ext cx="16462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259632" y="5733256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i="1" dirty="0"/>
              <a:t>P</a:t>
            </a:r>
            <a:r>
              <a:rPr lang="en-IE" i="1" dirty="0" smtClean="0"/>
              <a:t>aradigm ‘shift’ or </a:t>
            </a:r>
            <a:r>
              <a:rPr lang="en-IE" i="1" u="sng" dirty="0" smtClean="0"/>
              <a:t>slow dawning?</a:t>
            </a:r>
          </a:p>
          <a:p>
            <a:r>
              <a:rPr lang="en-IE" i="1" dirty="0" smtClean="0"/>
              <a:t>Accumulation of theory and evidence </a:t>
            </a:r>
            <a:endParaRPr lang="en-IE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971600" y="404664"/>
            <a:ext cx="5904656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I  The discovery of the nebulae</a:t>
            </a:r>
            <a:endParaRPr lang="en-GB" sz="36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984230"/>
            <a:ext cx="6768752" cy="461312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400" dirty="0"/>
              <a:t>Observed by </a:t>
            </a:r>
            <a:r>
              <a:rPr lang="en-IE" sz="2400" dirty="0" smtClean="0"/>
              <a:t>Marius </a:t>
            </a:r>
            <a:r>
              <a:rPr lang="en-IE" sz="2000" dirty="0" smtClean="0"/>
              <a:t>(1614), </a:t>
            </a:r>
            <a:r>
              <a:rPr lang="en-IE" sz="2400" dirty="0"/>
              <a:t>Halley, </a:t>
            </a:r>
            <a:r>
              <a:rPr lang="en-IE" sz="2400" dirty="0" smtClean="0"/>
              <a:t>Messier</a:t>
            </a:r>
            <a:endParaRPr lang="en-IE" sz="2000" i="1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en-IE" sz="24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Island universes: Kant, Laplace</a:t>
            </a:r>
            <a:endParaRPr lang="en-IE" sz="2000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en-IE" sz="2400" i="1" dirty="0" smtClean="0"/>
              <a:t>     </a:t>
            </a:r>
            <a:r>
              <a:rPr lang="en-IE" sz="2000" i="1" dirty="0" smtClean="0"/>
              <a:t>Collections of stars at immense distance?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Evolving universe? </a:t>
            </a:r>
            <a:r>
              <a:rPr lang="en-IE" sz="2000" dirty="0" smtClean="0"/>
              <a:t>(1755-96)</a:t>
            </a:r>
            <a:endParaRPr lang="en-IE" sz="2000" i="1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IE" sz="2400" dirty="0"/>
          </a:p>
          <a:p>
            <a:pPr eaLnBrk="1" hangingPunct="1">
              <a:lnSpc>
                <a:spcPct val="90000"/>
              </a:lnSpc>
            </a:pPr>
            <a:r>
              <a:rPr lang="en-IE" sz="2400" dirty="0" err="1" smtClean="0"/>
              <a:t>Wilhem</a:t>
            </a:r>
            <a:r>
              <a:rPr lang="en-IE" sz="2400" dirty="0" smtClean="0"/>
              <a:t> Herschel</a:t>
            </a:r>
            <a:endParaRPr lang="en-IE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400" dirty="0"/>
              <a:t> </a:t>
            </a:r>
            <a:r>
              <a:rPr lang="en-IE" sz="2400" dirty="0" smtClean="0"/>
              <a:t>    </a:t>
            </a:r>
            <a:r>
              <a:rPr lang="en-IE" sz="2000" i="1" dirty="0"/>
              <a:t>36-inch reflecting </a:t>
            </a:r>
            <a:r>
              <a:rPr lang="en-IE" sz="2000" i="1" dirty="0" smtClean="0"/>
              <a:t>telescope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Catalogue of a thousand </a:t>
            </a:r>
            <a:r>
              <a:rPr lang="en-IE" sz="2000" dirty="0" smtClean="0"/>
              <a:t>(1786) </a:t>
            </a:r>
            <a:endParaRPr lang="en-IE" sz="2400" i="1" dirty="0" smtClean="0"/>
          </a:p>
          <a:p>
            <a:pPr eaLnBrk="1" hangingPunct="1">
              <a:lnSpc>
                <a:spcPct val="90000"/>
              </a:lnSpc>
            </a:pPr>
            <a:endParaRPr lang="en-IE" sz="2000" dirty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Problem of resolution, distance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/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97282" name="Picture 2" descr="http://www.astroleague.org/files/obsclubs/hers2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2914" y="4509120"/>
            <a:ext cx="2555607" cy="215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02" name="Picture 2" descr="https://encrypted-tbn1.google.com/images?q=tbn:ANd9GcQrymMplmP8NqigrJbohLkqbssgYnnn7yJ5us0iVzZKfO0OmXzH0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4820" y="188640"/>
            <a:ext cx="232918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6738" name="Picture 2" descr="File:William Herschel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2492896"/>
            <a:ext cx="1584176" cy="19365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5678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60500" y="495300"/>
            <a:ext cx="5551388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Leviathan of Birr </a:t>
            </a:r>
            <a:r>
              <a:rPr lang="en-IE" sz="3600" dirty="0"/>
              <a:t>C</a:t>
            </a:r>
            <a:r>
              <a:rPr lang="en-IE" sz="3600" dirty="0" smtClean="0"/>
              <a:t>astle</a:t>
            </a:r>
            <a:endParaRPr lang="en-GB" sz="36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988840"/>
            <a:ext cx="5198319" cy="331236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Third Earl of Ross </a:t>
            </a:r>
            <a:r>
              <a:rPr lang="en-IE" sz="2400" i="1" dirty="0"/>
              <a:t>(1800-1867</a:t>
            </a:r>
            <a:r>
              <a:rPr lang="en-IE" sz="2400" i="1" dirty="0" smtClean="0"/>
              <a:t>)</a:t>
            </a: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72-inch reflecting telescope (1845)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Most powerful telescope in the world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Spiral </a:t>
            </a:r>
            <a:r>
              <a:rPr lang="en-IE" sz="2400" dirty="0"/>
              <a:t>structure of </a:t>
            </a:r>
            <a:r>
              <a:rPr lang="en-IE" sz="2400" dirty="0" smtClean="0"/>
              <a:t>some nebulae</a:t>
            </a:r>
            <a:endParaRPr lang="en-IE" sz="2400" dirty="0"/>
          </a:p>
          <a:p>
            <a:pPr eaLnBrk="1" hangingPunct="1">
              <a:lnSpc>
                <a:spcPct val="90000"/>
              </a:lnSpc>
            </a:pPr>
            <a:r>
              <a:rPr lang="en-IE" sz="2400" dirty="0"/>
              <a:t>Contain </a:t>
            </a:r>
            <a:r>
              <a:rPr lang="en-IE" sz="2400" dirty="0" smtClean="0"/>
              <a:t>many stars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Distinct </a:t>
            </a:r>
            <a:r>
              <a:rPr lang="en-IE" sz="2400" dirty="0"/>
              <a:t>galaxies?</a:t>
            </a:r>
            <a:r>
              <a:rPr lang="en-IE" sz="2400" b="1" dirty="0"/>
              <a:t>  </a:t>
            </a:r>
            <a:endParaRPr lang="en-IE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Two types of nebula?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5589240"/>
            <a:ext cx="4358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i="1" dirty="0"/>
              <a:t>Problem of distance </a:t>
            </a:r>
            <a:r>
              <a:rPr lang="en-IE" i="1" dirty="0" smtClean="0"/>
              <a:t>measurement</a:t>
            </a:r>
            <a:endParaRPr lang="en-IE" i="1" dirty="0"/>
          </a:p>
        </p:txBody>
      </p:sp>
      <p:sp>
        <p:nvSpPr>
          <p:cNvPr id="2" name="AutoShape 6" descr="data:image/jpeg;base64,/9j/4AAQSkZJRgABAQAAAQABAAD/2wCEAAkGBhQSERUUExQWFBUWGRgaGBgYGRwcGhgcGBoYFxgaFxgXHCYgHhwjGRcYIi8gIycqLCwsHB4xNTAqNSYrLCkBCQoKDgwOFA8PFykcHBwsKSwpKSksKSkpLCksKSwpKSwsKSwsKSwsKSwpLCkpLCkpKSwsLCksLCwpKSwsLCwsKf/AABEIALgBEgMBIgACEQEDEQH/xAAcAAABBQEBAQAAAAAAAAAAAAAGAAMEBQcCAQj/xABDEAABAgMFBQQGBgoDAQEBAAABAhEAAyEEBTFBUQYSYXGBIpGh8BMyscHR8UJSkrLS4QcVIyQzU2JygqIUFkM0whf/xAAWAQEBAQAAAAAAAAAAAAAAAAAAAQL/xAAZEQEBAQEBAQAAAAAAAAAAAAAAAREhMQL/2gAMAwEAAhEDEQA/ABO+r5nInLSle6kbrdlJxSkkVGpMRJe0E9qzf9UfhjnaNR/5EzTs/dTFdKHn8oiLdN/Tn/iFuSPcmOhe9oOEwt/ainhFXIOsTpQ0p5EVHab7tDtvv0R+GHU3vPP/AKf6p/DHkyyvVIL5xKsVyrWcG84QDcu9J5PrltWT7Gixsc+crAlXEgDpgAOsXV37KggE95oBTEtjjFxYbgmLFE9lyxAZ68atxDQFHIuqbQqmAA/2v0DRa2K6N4M5VxAi6smyQPaWoJAoQktSufzzi7u66ZcsKEpGnaUCAcxRq15c4za1gal7ILLUVxql+4ExZWfYhLdoKwyb2uBBDLkqL1VXJPYbKmJPUjxh42rcHalKA1Ycce2ctTGdq4pf+oWcJ/grfQr9najmZsjZaUKS2BUc8KjrEv8A7GVKKZctTk03lJHRgDxi1RalEAujxhqhj/pUsk7q0K4Elx3F4iXhsUR6gPQlu8iC+baEkV9G5LBymuefLCGzLW3ZO6NUKw5pOOeDQ0Z0u4ZjEbhcY8eIyMQZliOq080uO8RrchJNFBKjxTumGbVZJKiy07pL8Hdu80yLxdTGKz5c6pSXA03T7nivXbJ31yOifhGxXjsYgupFX1x4ZUgbvHZEA1BEXTGbTb1ng+uQP7U+9Mc/rWe/8RX2U/hgrtNhmyUrlpHYXRTDEOCx+kKgU8Io5lg3cUmufziorzek+v7Q0rgj8McJvqf/ADC39qe71Y6tUgA0fh5aIa0wRPF7Tv5hHRP4YjC+bQ5PpXGm4geO7DfpMm5j5RwF88aaB8YCSL9n5zD3Ir4ZR0b8nD/0P2U/hiApBGUeqww98BLVtBOdhM/1T+GHpd+zagrLtiyaHhTA4VioJY+fbDqU9evdAT/15Of+J4Jy5J1joX3O+urH6qa+EVwB+HHxpzjgnPv8iAs035O/mHmyW+7Hpvqd9c55J/DwiBKDJq7n2B8m816doVujmD58fOMAdAwoQMeRVBO0KT/yZjf0/cTEJNnCs+nyPhE7aBX7xM5p+6mIMs82GERD6LMPn5wifIowAHWGLPMpURc2G7woAjE4CKHLJd+8Uu57+jQVXDdm8oIKWP1Xo2p74n3JcbSwpaaGjnDljhjBLd907vbHYBpTFY91PYHiWrIVguZCG3nU2CEig7qRPKphICQlCANA4fUEhutawxPvZKEEpfdAriSWoa9PlFXbdql7rS9xAH0lurGoKBRPf4xjtVdrsYQkzHBNS9d0UPEDTjApfV/kAhE1Si9d0ADo3xisvPazfNSqeRTeVRAyLS0hsPrRUT7xmrwO4NAGiyGraVtPOlh95SOCpxrk/a3uFGxOkWVj29Wlt9lAU9YCrkuAkAENTDIGkBk+yjeqanqesciURqrzxjWA4/7YmYr1zLJzB9rZOIhrv9SSpKJhIJpvboD8KvXjA1KlL0CeJP5coQsyjiveGgOHKJhq6m31PLvMYYsGfCjeES5e0RG7vp3idUkHj6sC/o5ZO6d4NUFnbgfi8OAVBSs0LirHhQ0igzk7YbpqKcFsegNOkEVl2gRNTRWjhYdtXA9sZv8A8pP/AKUfF048ok2aWygqUshsKnyPCJg0tM1Kg6S2XZII7jVqZNDcxJUN2tMxV+aSx7oHLpvcu0yi9QAQW1Hf34jOzN8EM4INapZ/8QaEcMYzjTubYQoVCVM7kAEt/bQg9YobVsyJn8Mg6hy45g0MElnvaWtxvAqGIYpVQZYvDqKnexcY7ocdRQltYgyy9dlVoOHAhVCOhyfOKC13Ozkpo7eRjwjdp5dAJSlYGT1GAoTm0UFouCzzcUmWo1KThTU0xzaNT6TGPT7qWjFJ1cAs0VZoflGu2zZgoCdxaVJwNSSGzFRjpTnWBq9dl97FIJ1D9chXu6xdSwBGeMOWMNTJwasW143EtBLv0irXZ6Z07+cVDO8dPfjDsuYQ3DXrjDe4XNYcCjWkB7Kah747UkszNpShpr3R5LlmhJx+de4Q+ZPjybuy/KAioLfBvbRoeSsVd8MvPl49AGeeMJckAOCeXvgDsQoQMKKAq/x+8zOafuJiJJrx18iJW0B/eZlHqn7iY4scp1AZZ8GiIm3fI3i2Ax5+RGgbG3GJi0kYZ6/lz1gXuuyJJ7JY4PkXzEa5s1dhlSwQySQGJGWJHvfUjSFvCRayrIkkOGQiiRg7ZsMsh1eB3avaEJO6ioPraqbKuCQac3i+vu9EyJbON4jsg4c9BnjGSW2eTMJUyiVV3cDydj4RmRpaWm8i+8tRWosAH7KRk2vnHKLPtCiDrhjg+NcjxiPNQTVqh+lPOUeItYfdbznoI0yiLQxpjzhmXvAtvGuLex/hFxKs4WQlIc5+cosJNyAoZq6mnifhWGqoAot6rdw9ph5CQwPpH/t+IA01gnsuwql5UBqVOB/jRzFzdWxwlqKltVmBo3QP7ekTTGezrGDXcUrgSYRklI3fQOOrg841CXKs6SQpctx6w3gGfUBtY7nTLOHO9Z2I+nnzdVfyia1jItw47u6MC2XMxMs6S1AFPWow4eTGgiXY1uAbMlVPUBJP+OA8YlStmrIqoPMO3hiIamAFVtIQErlpI5kPSmofujmV6IVDy8nUMODihw1g+nbIymASVDQFlFhwxOPGKK27IEVllgTxTwYhXZLv7aQ0xVS7Uc1JUBgRTLGmFIt7Lat9G6Q4OYLkHrFNNuJcsOqUQn6wDju0/taIAtykzOyN0DNBxx1z4GvOKL1VsKVbqz/asBlA574J8QY9RfapS3Ct4Z404Ed+uMRbPe6Zoab2VjA03Thi4cKDUY5np5a7GW405tw6H4vAEFn2yOBQCSKKBZ8KENWmsWdl2qlTGExJB81q2RakAc2ykOHD5EZ93WObNNUBWoBx0817omGtMBQahSVpxBOROZV3jLSIFrumXMFeycSGLY5ZNjUQI2baZUn1VEJOKTUOc6YHl4wTWC/pC0EEhLua+r4F0lnoMaxMxdV96bNEb3ohvoZ91YBdsWpjjWAe/bgSxITuHTLvEawh09pgU1qCN0uwdhgHGIbEuIgXrs6ickqBqTU5H/FI0bDjSLKYwa02XcJeGpUzFxhBvfuzbBQ3d0pZ3zcEioOkCM+7VJehIaNMoyFAHL5Q+pWmHn4RHl+3H5w+JZ6DHnwghqekuSz8vHGO5T7rP8+/jnEhmGD6/P8AKOJc3AsK+HA5QBoIUIQoqgm/1tapg1KfuJjizp7QGuLdHHjDl/UtUw/2/cSIZsKg7nSnWgiI0PYu6fSLSPolQbVscuJEaxInDdDgpSC3aoaHF3wZudYBv0eIdzXsAUriqnv9sH1tACGfI+Ad+9jGa1GfbZ3iZq6F3IAGQA+fj3DKUAKKi/Yc0fEeX6iL68pe8oqOatMGw8GiFaloQgg4lsscz7BGolV61buOjk864avDSbMo5FzkeNH6eJh+QkrWEqPYTU8/mItbss/pZiRlSmgqw5M0BabM7PEgOKZv8MzwwzeDay3YlAdTEjNqgN5waHLDZBKlgJrpA/fN+7zy5XUjnXn74yp2+NqkylGXKT6VYyGAfDDHKBm8LXaVl584ywf/ADR6zaADDwjm13iZI3JSRvGpmKqc3PfRzjlg8P3NZN8b84lIfEiqjjSj+5iNYeCrs8hRmfs5Lv8ASW6j4RfWXZ+c9RKS7fRAbSjHTzhEK9ttDKdElCQNSHU3fTLXpAxM2ntCjvFW8D9FQBFMm+HDoBdeGyYDk2mWFH6ygO5iBDEq4LWlKTItAWkVAQQRWtWJ8aQF2q9pqySWB/pFe99IjWe8pqfVUpKsiKHk+XSLg0AbT2iSP2qAojVs/wC3U8YIro2nRMlpYBJOA3nSeuIPOsZRadr58wbs0hZwdQr1Ix54xEst5LSSXI9p50Y9eETDW5WZcmYohOP0kYP0wPjnFLfuxe8SuR62aDgeR9xfmIELovuYqWFekBWCWOBBwAJNGOYOHsOtndqxOeXM7M1ORo/LjExWc3jd6gpVFBQPaQXB8Q54GFLtCt3dKn+qTiI1G9tm5VoYkkLAYKGPXXkfCMw2hupdnn7pFMDT1hkpPnGNREmyIEwKSwEwM3H8/b3RHmSyMN4F2UNNX8KcYaTNKQFD1k45byTqIn2ieFj0goTiBwFCO6KiqUjeqnGr6+yHJNsMumAFGIpX3dzQranj2hUthw74jyLUSyV4OxI+jx5QBPce0stJYhSRgEhRIFas+KTmmDOz26UtA3STgAadCx09j41jIlygDixfL8otLsvSYl2dSMWxbUjzrGbF1o962JMwdoJBIA32BflWlCceGGMBW0GyPo/VT6TeDkpFRjUgZN3sIJrnv2XM9ZSgvsnAsWOYFPhQ6xN9EVJaYkBJPDAFyeAcl9MYz2Kwq1XcETFbowD0y+URAcjnyFc/ZGoXxcCJZaUEp3aEUSVDIjJwwp4QF3xdO45SA3srUtzakb1lTqs6lEgOT7PziIpQY48ufOJCl0rjEKcqnFvPsioPQIUIQoqgnaA/vK9HT9xEKxpBUnMPWFtCP3mZ/j9xPnrDVjXUcMvhERun6O2EpQAAqnrU+4CCW/Jm7LUofRQr3fCBrYWYAwH00JVlSpB9sEl+fwS+DMRzjNajOLeo7zPnrxBqMMor7wQXbX3AOedPCLy/7FuL3hgoAjzyIMUlvQSpxUO/2gRrwjUQ5ZEJZTtvKLYczBXsnYnmOTQcnxJzGbeEBqpoIBxOo5Z8oLtkpzTEDeAO657w/g0SgvvqYUyVNoz6A0J7vbARbGQkkBnzfXU9QKQY7RfwjnwgItloSpkZsD1qCfARFQE2YrUySSMToTlXNhQD84s1XJaJyMFAhAA4A4s7YnEwRbM3QESncEKrUDPE8tBBEJOJz19kTVZbadkpqRQEknMueL6RDn7EziCtSVniR7HjYCjXHVoiWhYTVRCdGz4DiaRdsGNzrlTLBBlTBqSfYkDHg8V1su0Jq4UNQ4I5gv4GNumzZc0JBauD4t3e2BDabY1ISpctNQ5IBYKAwwGPdCUxmipO8l8n7jxfKIy0ZRYTLN2jupcZh8iWprxjkI+ipJ/pp51HfGmTl33oQSFpCqbtRiBhXUawa2Gy78hKpLBSSDiCz1pkQ9cqEimEZ6UMWA40yIr3QU7H3rur3KuoEEDNqhvH2RFaXs7fSpiGWllCjDpwGuOhEVm29gE6XLmCpKmFKYEgK0OIMc3VZ1SrQQ5ab6r8QSmoPBu7SFb1lM9SD6iqgZJJZiOsRQVYZyV7yd1iodl8UnTXHWHrtqlhmC4017j5wiPfln9FPPEuPy6uIYl2xqijK5UNfPWNI5nzCAadpBYj+mmJAhiYoFlAM+VIetFqKt9QagYjUYDwbuiF/wAh6xUOIQFEPQNlwaJ93zihQZSjViKVc6iIlklOQQWIIqMsj4RY2SynfBQX3Q9NS7u8BcSJoCqMDXdIHjwLGowPhE2VfhSopK6UZqs5qRTm+sMosBWGozByKMTmzZisR59jKCHNC7PkXFGHfGVXa0ekSmZuJUplOzEY7rMSzgl3owIgcv27DUtjkBR827380tpFsVLIYkeIyqfZE687tUuWkoIfUAndKXILgUFDU0q2kPBjVuSxIIOJGkVCwwLsaHzzw74LNorD2y4IXnkMwfdAtPlgg085xWR8IUIQoqgbaM/vUzmn7iYask2uPnpHu0qv3qYG+r9xEQZa2rSIjcv0fW5JEt/WDp4MpjrTAxoNus4WgpOBoYwbYjaP0agl6ggpfMioHXCNsuq90WhKFDBaSQKYiih4iM1qAzaGVuIKVYyvutuluhSqB820KSPrAa4lLP7j1MaBtfdm9LVMSN5QDEZaP1Bz4aPGWLksTuEECqQeGIPLDuMWJXoX2mA5ee6CnZ9fqEuFMlsM+yX/ANWwzgINrBLh9CMxBDcd5p3N0qHZYh8Bu9pi/URUajZ7X6aSQzqbKj95gJvFISsKZ1Asdaa0514cI9O1Bk9pmYkM+KSzNi+fhwj2Zf1ntCBvqKFVqoVqlmcMCHbFjTGMNDTZ8fsRxy5Uz1i2gc2et6VICHAwoDnmG0MEEtdOUJR2YpL7tJ3CU0UHp8DwLRdKVAftRfQBKQAwSXIPJvPCLSKkW3tIT/Tr19pPeIK7NaPSWZyMB3ggH2GAOWp2VpXiBQfGnGDyUWkNSqS7MwIBDN8IlWMjvmYET17o3RvLS2QDtmdQYhpUC+SkkEcjl50hX1NJnqI+sT8OsR7JUqfP24DlWNMp1hs7zHOYPkxIu1AlzlHMOeGRDdRHt12UqUg5e3Fm6iOFpClKY5gPyaKNOlkLVZlD8yHpjyHfD1us+8qaoV3DLI1oVEgE8DFLcM1T2Z8nBzzDHrBRdQCws5kIfj2AfeYxjQC2wshKQpiD2mpoz++BVI7KTWtC3D8jGhbSSkqSoU7LEYfSPa8YC7WyVMAAkF2xxcHHzWNRLDEmSCUEU3t8KDdQfCK+ehuntBaO5Np3SjdOBp5blDE8kKVzJ6Gop1isrO7B2TVsKZvBrs3YHAJABNHbHPDm+GkB+z8gLU2jmvIYxp1wSU7tKEMRpgGPgYlWJabsSCN+tD7c46tN1hSWSAxGYc4FsefiYlCaygCX5csxEykZnWgreFziWBu0HFnboK590eWS2MgFgQAp3LUarM5evnGL68pKSkqV9EUc0494pA7YbOQhTp3t44g0AwO9kwD0PSCM72zlhRxchixx3SPHLqDpAbOAc506Qe7erQ6kpAdKmLYAbqSzmpL+/UxntozY60+cbiUdiFHojyKALab/AOqZ/j9xMVqE1HHyfZFjtP8A/VM/x+4Ig+MREiyzd1TiNN2V2nO8lKT2n3uZwfmaONRxjLpNTBRcM5EkgKV1FW4+fygr6CsNsTaJTsK+sMfIpAVtVsiEvMQndSHJ3QKcSMG48482U2uCWzQrkGOZAOpg/LLDHPEcDqNGjKvnq9LGpGIZRHZUMDx/LGINinKkuSXfEmorr51jYr82GQp9xgkl9xdQ5oN1WIr8i0At9bHqlO6CGxb44HL4RdTFWi9QtO6cRgT7OWWcdy5wAY8n+bxGlXWWJCsMmIPdWGUSpiOD5Vr4YxQV3dexlgFJS+gPj5OMENk25WhLlO9x3/nSM8scoqNS3Ue8xb2Oxqdgd4Dr3N8YmKKZu3C1k0CEtqatxzgetlqMzEmpd9WwAjuZYgA6ilxklseQ9se3fdi5ynAZKSKk05dBXWAvdlrsKz2wAHc50Tj4sO+LPaq8PQpSgdnedy5auL1yFOcW112NEmW63SBiT9Jqhh0frADtfa/TTVrJYMyBiWBJfSvGoAie1fAnek79oSD5b25xHluGYuVGnea+9o5EhK5hb1U4ngM4s7psRmLdOWG9glOrZk6c8o0ytDN9DKKnYpTiDn2sOPreEebN2QTUqWr6CS+m8RSo5PEO9kJCgjerg2ASA1KZlq9YJE2P0Nl3UkBcwVfBizE5lgNc4UXOxtiKmJyYg8no8Fd3ym3zkVbo/wAEhGmoMV+ylnKLOnfqWqoYFqEtlT3xcIk9gAtqeZLnxMYUGW6xmYqXKxLEknIqcgngC3d0gHvomWtSDiG1yJeuj5xpctJKrTMA3iOyj/FIFCf6ifGM02xkqRNZQNQ4fMuQSOD0+UWFVtnX25QzBc+D+yOLwnPMOGA6UAhodlRd8aa4KMRVzHJfWkaZX1x2kJVVQHHzlGp3La3TVq0wagZ2PIv0jGLLOYg8oPtnL8KWRkKkeAzbmM3ESxYNZrJYfSxfiMW0whxV7FIrXwJfR8aRAMxDmpSXJLOAVD6QA1Bq+fKItvtyAWdqHddyA4fGlKCtcoy09tl8FSlAKBS4DAihozvXNqaRHtVqMhBWSHKSweuSd6rghieur0gTpqN/FkqZKltjuhwDUH6wc1w6C+1l+Dd3EkEguVEVVjnoDgBGsTQxtBepmTFE03lORQh6jIaGKOevQ+/nHs+c5eIkxZIxeKy0oQoTR5FUCbSn96mU+rX/AATEKTIJYAivd+UX1+XcDOWtRYEjEsKJSH1PQGK5No3QwA7oMpMi7kgdpRbgAB34xMk22TL9RLn7R6k4RWosy5jABSuWAidKu+WkftF1+ojtKHM4J74inZV5kHfClBY7uorRsoOdlf0pJSNy0Hsvm7p/tWMRwV9qAQ2RS/4cvdQMz71GIKrJu/SHMRLCPpS7L6kzkj0cxKgQCASH/PDWJimU4UOhHxEfMki1rQwQshq0PmvGL+7P0hWyTQTiR/V2hyZUTF1str2Xs5clIDnzmO74xH/6bJbskozcZdDzjOpP6XZ6aGWjHIHvqacmixsX6Y6tMlJY4lsDxZuMTKuiRWyIDELEwl2CxTHEOaH4wwrZ2cVKBQhqVowx4ucqDxivV+lWzk+ow1Y6cOsMzf0hWd+yCDV1Y4vR68Me6HV4tBssRV6mhalKjsl9RhjFpddhkWUFRYHEvWmPaUcTy8TAHatvEhatwb6gpgSxTSgY4HnyimvXaWatSvSLBL4I9UUAFegDCLlNg22h2qM2Zuo/hpxL45VbwHkgt6WxU2YUy3LsOPIeHNoZKZikbylJlofM4vompJjld8IQgplA7xxmKxL6DLzjFkZSLSUy0CUDvKftkVD/AFU9wcw7+sfRpCU1mHTLl0aKBE7Px0idZUFwBiczlrFFzdF37y99bEIG8vmT2U88DygqmSwUBaqEkUMVVzWIKSz7sqXVazmdTqSxYRa3bMFrng7rSUslnYq0ArpUnICIDy6ZDSZYx3gFHkaj3RMmqYFWgPloj2CzKSCpZBUouWwAwSlLtQBsql49nLClBOQZR93siKiyrEJcoDMhz/cqpbvMZZ+kG271rUneBEvdRxHZ3lf7EiNPt95pSnfXRKXV0A9pwA1IjDrzvP0ipi1HtLVvHmSTTk5iRajWue7H2d3uMQ1LePJ80OW84QwZvnlG2EhFoKS+nzi8sN4Mx3udac++BlUz8vdHNmtHH5QGjS9oFBLbxYAAVqM4bn332Q4Cj/Ud5yaOBllThi8Bqba6aHifyjldro4JyfHgYoJLReqlpG8otWjs1GIaB+8LeV4kkCoBLt1fQeEMzbwcCuAb4RAXPfHDhAeT5ob3fOIaiACauPhqIemjXzWGwmlDlEGkwoUKKoLvxG9apg/t+4mJF33Uon1N7nh7PbDl73miXPWN1zR/sparaNEJW0ExQYdkecX+EGVzPszJ7a6fVSQE05YxAm25KKSwH1b4xWqWTiXOceS3JZNeAr7OMBIm29ah2llhlVuNMobSSugfzwibZ7gmmqhujj8BHM6b6Isg1zI/KIp6RdCiKsnipQT4P7okzkWaSk9oz5rU3fUScu0cxyimnTiXcuevshsJPl4CTaLWqYd5R3RoPCOUzEpFA8TrFs3NmAKPYR9ZZ3QNcYmK/wCLIoh7QuowZIPM5ch1gIlguWZNYlkIFStVEgCvWmAzhWq1S29HJG8AS6zirKn1QzUx1OnFtmz5oO8TuCoRVhjVs+Z74hyAGLQDqgKgHn7MRjHkkkF0huMdIlPgCdG81iysdxzpzbqNzGqiw7/OIgqunrKj2lVOpoO6HLuuibOO7LQVEVOQTxUTQDn4wRHZ+zWYb1pnBSjhLlgk4cWI0q3OKy9NplTECVJR6GXRgD2iz+sQA+OFYB20SEWYGWgidNPrqHqI4DWvsHI93ZZQSN5TA4lnJwokZlyMOELZ/ZmbMG8RugVdRYHmeOEaXs5spKlI9KrIO6gQwzDH1QKhsSdGiWiFYrCsISVIAchMiScN5i8yaRkACeBBFS0E2zuzkuQkNU6mlDmBgxqc8TWkRbBNEwmcvD1EJbI1NB9JbVbIAZPF5OtKZaN9ag+XHgBrh+UZaOWy1BArgKqapbIcyYYmTWQ5xVVuOCR4jxhlCfS7u8XqFNqRl/aKc8I5vK8kollSmCUB1dH9uWrxADfpIv30Ur0I9aZ63aYhNKUNXOWDAaiMqVMzi22mvk2m0GYXrQDQacPOdYo5svTz1jcZpKwENzJ/OkelWr93nSOCH8vFHhU+tMfLRwpTGgp16nvjxVMOvyhtIfNh185wQ8FvgW8/OPTaSKOe6Im+HxHDpHhLUfzwpBUv0scCaDgKxzQgdPPGG/RsW8+cYIdU4cU6H4R56Vw3At7usNekxYu/nOEvV3xY/lAahChR5FUC7TJ/eZh/t+4mIdlkldB4xZbREf8AIX0+6lohJthGERlZWW7UJrMV0FH6l4nqvuWhhLSKaBuGOJgcmTlKZy/nJo8CS3A+2KLe3X7Mmliotp8ojS1D5wwJBOES7NYg4BiD0gOyiSKlgPf0EWdkt5RSVJSk5KU7jpHcqQhIoCeL+4UhKtJAYq3eWOkXDXFskLV2p8zix72AhqXb0IDIS9MfOURrXNS9AVc/PviCueW0BxA+EQOT71UtSkkgBLcBXUc/dHtlS7Fw1eAxxeI0sbqioY6505x6FDWvGCiKVfYljsp3urDvxhi07QzlgjfKQckkjxd4q0OoMBHarOU0OOlPlANJJKtMa/nF5cUhO8ClIU2K1jsJ4kZxBsl2lzvhqOBn3c9YPdm9lpk1JC/2EnNwSpQqQK5cRAWl12yVKCVH9pMehABDs3YSKO2fjrME+Za17oG6Aa1cA4vMOam6DJonybjkoQEpHo5bbpUsdtQqd1OgLnBiYmBbp3ZbSpIYFQBKicwGo9OneIy0YkTEpmBEhphSFB3ok03qlxvOMchTgKe+LWtdoEukwgAkj1RXBiOFTUnlCvK/ZVnCpdnSkAgArxAABHU1NBSvN6GyXzLCitZq7krb7RBx4J4ZRZDRfaL3nyRLSlCCJhIUolRCWTvEqNCRXICpxrAJtvtcVlUlKk7p3d8ghiw+tx7NHwDHOIu1u3ypv7OUd2X9YO62rwYcM+ggJVMJPueEhacmKrj5aGlmGlTNYQPDzk8Vk4o9nAY4h6U8nCGuUdKHjHq1Prll7+7yIBuh7uOuVPLxHVTAv7vjWJBY4kvXHzq8Nqlh6Hz74CKoaefLx4tJx0+UP7mj089I4X7cu/jAOSEFjX2ecTHJLD49MMo8lEsztx/M/GPFp+cB4JYbLz847WglPCvs/Ix7LDDMPj55tHSZbDGA0qFCEKKoL2glE2hbDTwSmICbKa0d/NInX9O3bVMP9r9UJhuTeQzAgwjf8cjKHETa/GLOXe6NCH0IMPC2yVCorWhaBqpFrbLz847/AFmr6I88zBBIuiXMDhsNfzicvY1AVulTHi3g54iAEf8Anq1L+ENemJJjQLPsVLAdSkmtCQw7xXxh7/8An0t6KYcC/WvDSmEBnwjr0INc/hGkS9iJQZIL0ofRh6lgXGVMYsbLsQg0AP2d2mHtziKyX9VLOAJ44RNs2z0yvZFKkVJ4FhGvWfZSUirJD5001KvCJ1luuUkdpSUgMSAWyZiK6CGrjN7s2MmK1rjl7axfWLYMD1ikHiQ9MCHr4QVzLdZZRBCiSnEDDSrj3RTXnt7KlEhO4nVg6jjg4bHhAWVk2XlyhvhG8sF99TsOOeA4d2MS13iEkkFK2SHWoslLlkkqwqAWCXNDrGfW/wDSEqZglzqolQyyNBhkPfA7eW1M2YXUtRemJboOpwhhrULZtRKSkGYveUAasAXI9VIBwq1YEdodvzM7KHAAwFOnhALNthrET0peGGrmffJNVMT4D84g2i3qmNXu8/GIg5+eUIhoD0zGNA4LgvlQ90J+McqOlGFfZpHYLj3HzSA4UBqOMeqQ+lekLcbSnnnHSpTgZN3cgII8U0ezKVDVej1o2PnWOZiWOIfjDU45Yg+aQCCcdaaecI4JwboWp5rHCR7c45mF1VpxgO5gcP1OumEMqYu4hPpHSU5awU+qQ/Onu0jgSnzGvnyMYdE0eHk+eEKZLpQ/kRzgG1p08jpz80joYdMvk/sxjhT0+cOuRV/Pn2QGiCFCEKKoUvu5Z0yetSEEgsx3kh2SkZl8QYhJ2ftP8s/bRT/aPIUEw4jZ6fnLP2kfijoXDPH/AJn7SfeqPYUDHqLkn/yz9pH4olJu60CoSoHgoBuXajyFAxPsk21oIP7Shf8AiAv3rZ+MWkvaO3DAHrun/wDUKFAx2jaS20dNcyyPjHp2ktlaH/V/AtChQMNTL9tandKjlikPRtX74jzLytZFQo9U+9UKFAxAnptKgeyqv9Q/FEZV3z/5Z70/GFCgYYNzT/qHvT+KGl3HaKtLP2k/ihQoGGhs/afqH7SPxR0m4LR9Q/aT4dqFCgYd/UM5vUPLeTh3tHBuCf8Ayz9pPxhQoGOf1DaP5ZP+SPxR2m4p/wDL/wBk/HlChQMdouOcC/oyeqfGse/qWe38P/ZP4oUKBjk3DOP/AJ+KfHtRydn5xxln7Sfxee+FCgY5FwTxhLPPeT+Ll3QydnbT/L/2T+KFCgY8Gzdozl/7J/FDn/XJ4FJf+yaeMeQohj1Oz1oH/n/sn4x4NnbR/LP2k/ihQoq4c/6/P/ln7Sa/7R0bgnYejLM1FJ95xhQoIMoUKFBX/9k="/>
          <p:cNvSpPr>
            <a:spLocks noChangeAspect="1" noChangeArrowheads="1"/>
          </p:cNvSpPr>
          <p:nvPr/>
        </p:nvSpPr>
        <p:spPr bwMode="auto">
          <a:xfrm>
            <a:off x="155575" y="-838200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4" name="AutoShape 8" descr="data:image/jpeg;base64,/9j/4AAQSkZJRgABAQAAAQABAAD/2wCEAAkGBhQSERUUExQWFBUWGRgaGBgYGRwcGhgcGBoYFxgaFxgXHCYgHhwjGRcYIi8gIycqLCwsHB4xNTAqNSYrLCkBCQoKDgwOFA8PFykcHBwsKSwpKSksKSkpLCksKSwpKSwsKSwsKSwsKSwpLCkpLCkpKSwsLCksLCwpKSwsLCwsKf/AABEIALgBEgMBIgACEQEDEQH/xAAcAAABBQEBAQAAAAAAAAAAAAAGAAMEBQcCAQj/xABDEAABAgMFBQQGBgoDAQEBAAABAhEAAyEEBTFBUQYSYXGBIpGh8BMyscHR8UJSkrLS4QcVIyQzU2JygqIUFkM0whf/xAAWAQEBAQAAAAAAAAAAAAAAAAAAAQL/xAAZEQEBAQEBAQAAAAAAAAAAAAAAAREhMQL/2gAMAwEAAhEDEQA/ABO+r5nInLSle6kbrdlJxSkkVGpMRJe0E9qzf9UfhjnaNR/5EzTs/dTFdKHn8oiLdN/Tn/iFuSPcmOhe9oOEwt/ainhFXIOsTpQ0p5EVHab7tDtvv0R+GHU3vPP/AKf6p/DHkyyvVIL5xKsVyrWcG84QDcu9J5PrltWT7Gixsc+crAlXEgDpgAOsXV37KggE95oBTEtjjFxYbgmLFE9lyxAZ68atxDQFHIuqbQqmAA/2v0DRa2K6N4M5VxAi6smyQPaWoJAoQktSufzzi7u66ZcsKEpGnaUCAcxRq15c4za1gal7ILLUVxql+4ExZWfYhLdoKwyb2uBBDLkqL1VXJPYbKmJPUjxh42rcHalKA1Ycce2ctTGdq4pf+oWcJ/grfQr9najmZsjZaUKS2BUc8KjrEv8A7GVKKZctTk03lJHRgDxi1RalEAujxhqhj/pUsk7q0K4Elx3F4iXhsUR6gPQlu8iC+baEkV9G5LBymuefLCGzLW3ZO6NUKw5pOOeDQ0Z0u4ZjEbhcY8eIyMQZliOq080uO8RrchJNFBKjxTumGbVZJKiy07pL8Hdu80yLxdTGKz5c6pSXA03T7nivXbJ31yOifhGxXjsYgupFX1x4ZUgbvHZEA1BEXTGbTb1ng+uQP7U+9Mc/rWe/8RX2U/hgrtNhmyUrlpHYXRTDEOCx+kKgU8Io5lg3cUmufziorzek+v7Q0rgj8McJvqf/ADC39qe71Y6tUgA0fh5aIa0wRPF7Tv5hHRP4YjC+bQ5PpXGm4geO7DfpMm5j5RwF88aaB8YCSL9n5zD3Ir4ZR0b8nD/0P2U/hiApBGUeqww98BLVtBOdhM/1T+GHpd+zagrLtiyaHhTA4VioJY+fbDqU9evdAT/15Of+J4Jy5J1joX3O+urH6qa+EVwB+HHxpzjgnPv8iAs035O/mHmyW+7Hpvqd9c55J/DwiBKDJq7n2B8m816doVujmD58fOMAdAwoQMeRVBO0KT/yZjf0/cTEJNnCs+nyPhE7aBX7xM5p+6mIMs82GERD6LMPn5wifIowAHWGLPMpURc2G7woAjE4CKHLJd+8Uu57+jQVXDdm8oIKWP1Xo2p74n3JcbSwpaaGjnDljhjBLd907vbHYBpTFY91PYHiWrIVguZCG3nU2CEig7qRPKphICQlCANA4fUEhutawxPvZKEEpfdAriSWoa9PlFXbdql7rS9xAH0lurGoKBRPf4xjtVdrsYQkzHBNS9d0UPEDTjApfV/kAhE1Si9d0ADo3xisvPazfNSqeRTeVRAyLS0hsPrRUT7xmrwO4NAGiyGraVtPOlh95SOCpxrk/a3uFGxOkWVj29Wlt9lAU9YCrkuAkAENTDIGkBk+yjeqanqesciURqrzxjWA4/7YmYr1zLJzB9rZOIhrv9SSpKJhIJpvboD8KvXjA1KlL0CeJP5coQsyjiveGgOHKJhq6m31PLvMYYsGfCjeES5e0RG7vp3idUkHj6sC/o5ZO6d4NUFnbgfi8OAVBSs0LirHhQ0igzk7YbpqKcFsegNOkEVl2gRNTRWjhYdtXA9sZv8A8pP/AKUfF048ok2aWygqUshsKnyPCJg0tM1Kg6S2XZII7jVqZNDcxJUN2tMxV+aSx7oHLpvcu0yi9QAQW1Hf34jOzN8EM4INapZ/8QaEcMYzjTubYQoVCVM7kAEt/bQg9YobVsyJn8Mg6hy45g0MElnvaWtxvAqGIYpVQZYvDqKnexcY7ocdRQltYgyy9dlVoOHAhVCOhyfOKC13Ozkpo7eRjwjdp5dAJSlYGT1GAoTm0UFouCzzcUmWo1KThTU0xzaNT6TGPT7qWjFJ1cAs0VZoflGu2zZgoCdxaVJwNSSGzFRjpTnWBq9dl97FIJ1D9chXu6xdSwBGeMOWMNTJwasW143EtBLv0irXZ6Z07+cVDO8dPfjDsuYQ3DXrjDe4XNYcCjWkB7Kah747UkszNpShpr3R5LlmhJx+de4Q+ZPjybuy/KAioLfBvbRoeSsVd8MvPl49AGeeMJckAOCeXvgDsQoQMKKAq/x+8zOafuJiJJrx18iJW0B/eZlHqn7iY4scp1AZZ8GiIm3fI3i2Ax5+RGgbG3GJi0kYZ6/lz1gXuuyJJ7JY4PkXzEa5s1dhlSwQySQGJGWJHvfUjSFvCRayrIkkOGQiiRg7ZsMsh1eB3avaEJO6ioPraqbKuCQac3i+vu9EyJbON4jsg4c9BnjGSW2eTMJUyiVV3cDydj4RmRpaWm8i+8tRWosAH7KRk2vnHKLPtCiDrhjg+NcjxiPNQTVqh+lPOUeItYfdbznoI0yiLQxpjzhmXvAtvGuLex/hFxKs4WQlIc5+cosJNyAoZq6mnifhWGqoAot6rdw9ph5CQwPpH/t+IA01gnsuwql5UBqVOB/jRzFzdWxwlqKltVmBo3QP7ekTTGezrGDXcUrgSYRklI3fQOOrg841CXKs6SQpctx6w3gGfUBtY7nTLOHO9Z2I+nnzdVfyia1jItw47u6MC2XMxMs6S1AFPWow4eTGgiXY1uAbMlVPUBJP+OA8YlStmrIqoPMO3hiIamAFVtIQErlpI5kPSmofujmV6IVDy8nUMODihw1g+nbIymASVDQFlFhwxOPGKK27IEVllgTxTwYhXZLv7aQ0xVS7Uc1JUBgRTLGmFIt7Lat9G6Q4OYLkHrFNNuJcsOqUQn6wDju0/taIAtykzOyN0DNBxx1z4GvOKL1VsKVbqz/asBlA574J8QY9RfapS3Ct4Z404Ed+uMRbPe6Zoab2VjA03Thi4cKDUY5np5a7GW405tw6H4vAEFn2yOBQCSKKBZ8KENWmsWdl2qlTGExJB81q2RakAc2ykOHD5EZ93WObNNUBWoBx0817omGtMBQahSVpxBOROZV3jLSIFrumXMFeycSGLY5ZNjUQI2baZUn1VEJOKTUOc6YHl4wTWC/pC0EEhLua+r4F0lnoMaxMxdV96bNEb3ohvoZ91YBdsWpjjWAe/bgSxITuHTLvEawh09pgU1qCN0uwdhgHGIbEuIgXrs6ickqBqTU5H/FI0bDjSLKYwa02XcJeGpUzFxhBvfuzbBQ3d0pZ3zcEioOkCM+7VJehIaNMoyFAHL5Q+pWmHn4RHl+3H5w+JZ6DHnwghqekuSz8vHGO5T7rP8+/jnEhmGD6/P8AKOJc3AsK+HA5QBoIUIQoqgm/1tapg1KfuJjizp7QGuLdHHjDl/UtUw/2/cSIZsKg7nSnWgiI0PYu6fSLSPolQbVscuJEaxInDdDgpSC3aoaHF3wZudYBv0eIdzXsAUriqnv9sH1tACGfI+Ad+9jGa1GfbZ3iZq6F3IAGQA+fj3DKUAKKi/Yc0fEeX6iL68pe8oqOatMGw8GiFaloQgg4lsscz7BGolV61buOjk864avDSbMo5FzkeNH6eJh+QkrWEqPYTU8/mItbss/pZiRlSmgqw5M0BabM7PEgOKZv8MzwwzeDay3YlAdTEjNqgN5waHLDZBKlgJrpA/fN+7zy5XUjnXn74yp2+NqkylGXKT6VYyGAfDDHKBm8LXaVl584ywf/ADR6zaADDwjm13iZI3JSRvGpmKqc3PfRzjlg8P3NZN8b84lIfEiqjjSj+5iNYeCrs8hRmfs5Lv8ASW6j4RfWXZ+c9RKS7fRAbSjHTzhEK9ttDKdElCQNSHU3fTLXpAxM2ntCjvFW8D9FQBFMm+HDoBdeGyYDk2mWFH6ygO5iBDEq4LWlKTItAWkVAQQRWtWJ8aQF2q9pqySWB/pFe99IjWe8pqfVUpKsiKHk+XSLg0AbT2iSP2qAojVs/wC3U8YIro2nRMlpYBJOA3nSeuIPOsZRadr58wbs0hZwdQr1Ix54xEst5LSSXI9p50Y9eETDW5WZcmYohOP0kYP0wPjnFLfuxe8SuR62aDgeR9xfmIELovuYqWFekBWCWOBBwAJNGOYOHsOtndqxOeXM7M1ORo/LjExWc3jd6gpVFBQPaQXB8Q54GFLtCt3dKn+qTiI1G9tm5VoYkkLAYKGPXXkfCMw2hupdnn7pFMDT1hkpPnGNREmyIEwKSwEwM3H8/b3RHmSyMN4F2UNNX8KcYaTNKQFD1k45byTqIn2ieFj0goTiBwFCO6KiqUjeqnGr6+yHJNsMumAFGIpX3dzQranj2hUthw74jyLUSyV4OxI+jx5QBPce0stJYhSRgEhRIFas+KTmmDOz26UtA3STgAadCx09j41jIlygDixfL8otLsvSYl2dSMWxbUjzrGbF1o962JMwdoJBIA32BflWlCceGGMBW0GyPo/VT6TeDkpFRjUgZN3sIJrnv2XM9ZSgvsnAsWOYFPhQ6xN9EVJaYkBJPDAFyeAcl9MYz2Kwq1XcETFbowD0y+URAcjnyFc/ZGoXxcCJZaUEp3aEUSVDIjJwwp4QF3xdO45SA3srUtzakb1lTqs6lEgOT7PziIpQY48ufOJCl0rjEKcqnFvPsioPQIUIQoqgnaA/vK9HT9xEKxpBUnMPWFtCP3mZ/j9xPnrDVjXUcMvhERun6O2EpQAAqnrU+4CCW/Jm7LUofRQr3fCBrYWYAwH00JVlSpB9sEl+fwS+DMRzjNajOLeo7zPnrxBqMMor7wQXbX3AOedPCLy/7FuL3hgoAjzyIMUlvQSpxUO/2gRrwjUQ5ZEJZTtvKLYczBXsnYnmOTQcnxJzGbeEBqpoIBxOo5Z8oLtkpzTEDeAO657w/g0SgvvqYUyVNoz6A0J7vbARbGQkkBnzfXU9QKQY7RfwjnwgItloSpkZsD1qCfARFQE2YrUySSMToTlXNhQD84s1XJaJyMFAhAA4A4s7YnEwRbM3QESncEKrUDPE8tBBEJOJz19kTVZbadkpqRQEknMueL6RDn7EziCtSVniR7HjYCjXHVoiWhYTVRCdGz4DiaRdsGNzrlTLBBlTBqSfYkDHg8V1su0Jq4UNQ4I5gv4GNumzZc0JBauD4t3e2BDabY1ISpctNQ5IBYKAwwGPdCUxmipO8l8n7jxfKIy0ZRYTLN2jupcZh8iWprxjkI+ipJ/pp51HfGmTl33oQSFpCqbtRiBhXUawa2Gy78hKpLBSSDiCz1pkQ9cqEimEZ6UMWA40yIr3QU7H3rur3KuoEEDNqhvH2RFaXs7fSpiGWllCjDpwGuOhEVm29gE6XLmCpKmFKYEgK0OIMc3VZ1SrQQ5ab6r8QSmoPBu7SFb1lM9SD6iqgZJJZiOsRQVYZyV7yd1iodl8UnTXHWHrtqlhmC4017j5wiPfln9FPPEuPy6uIYl2xqijK5UNfPWNI5nzCAadpBYj+mmJAhiYoFlAM+VIetFqKt9QagYjUYDwbuiF/wAh6xUOIQFEPQNlwaJ93zihQZSjViKVc6iIlklOQQWIIqMsj4RY2SynfBQX3Q9NS7u8BcSJoCqMDXdIHjwLGowPhE2VfhSopK6UZqs5qRTm+sMosBWGozByKMTmzZisR59jKCHNC7PkXFGHfGVXa0ekSmZuJUplOzEY7rMSzgl3owIgcv27DUtjkBR827380tpFsVLIYkeIyqfZE687tUuWkoIfUAndKXILgUFDU0q2kPBjVuSxIIOJGkVCwwLsaHzzw74LNorD2y4IXnkMwfdAtPlgg085xWR8IUIQoqgbaM/vUzmn7iYask2uPnpHu0qv3qYG+r9xEQZa2rSIjcv0fW5JEt/WDp4MpjrTAxoNus4WgpOBoYwbYjaP0agl6ggpfMioHXCNsuq90WhKFDBaSQKYiih4iM1qAzaGVuIKVYyvutuluhSqB820KSPrAa4lLP7j1MaBtfdm9LVMSN5QDEZaP1Bz4aPGWLksTuEECqQeGIPLDuMWJXoX2mA5ee6CnZ9fqEuFMlsM+yX/ANWwzgINrBLh9CMxBDcd5p3N0qHZYh8Bu9pi/URUajZ7X6aSQzqbKj95gJvFISsKZ1Asdaa0514cI9O1Bk9pmYkM+KSzNi+fhwj2Zf1ntCBvqKFVqoVqlmcMCHbFjTGMNDTZ8fsRxy5Uz1i2gc2et6VICHAwoDnmG0MEEtdOUJR2YpL7tJ3CU0UHp8DwLRdKVAftRfQBKQAwSXIPJvPCLSKkW3tIT/Tr19pPeIK7NaPSWZyMB3ggH2GAOWp2VpXiBQfGnGDyUWkNSqS7MwIBDN8IlWMjvmYET17o3RvLS2QDtmdQYhpUC+SkkEcjl50hX1NJnqI+sT8OsR7JUqfP24DlWNMp1hs7zHOYPkxIu1AlzlHMOeGRDdRHt12UqUg5e3Fm6iOFpClKY5gPyaKNOlkLVZlD8yHpjyHfD1us+8qaoV3DLI1oVEgE8DFLcM1T2Z8nBzzDHrBRdQCws5kIfj2AfeYxjQC2wshKQpiD2mpoz++BVI7KTWtC3D8jGhbSSkqSoU7LEYfSPa8YC7WyVMAAkF2xxcHHzWNRLDEmSCUEU3t8KDdQfCK+ehuntBaO5Np3SjdOBp5blDE8kKVzJ6Gop1isrO7B2TVsKZvBrs3YHAJABNHbHPDm+GkB+z8gLU2jmvIYxp1wSU7tKEMRpgGPgYlWJabsSCN+tD7c46tN1hSWSAxGYc4FsefiYlCaygCX5csxEykZnWgreFziWBu0HFnboK590eWS2MgFgQAp3LUarM5evnGL68pKSkqV9EUc0494pA7YbOQhTp3t44g0AwO9kwD0PSCM72zlhRxchixx3SPHLqDpAbOAc506Qe7erQ6kpAdKmLYAbqSzmpL+/UxntozY60+cbiUdiFHojyKALab/AOqZ/j9xMVqE1HHyfZFjtP8A/VM/x+4Ig+MREiyzd1TiNN2V2nO8lKT2n3uZwfmaONRxjLpNTBRcM5EkgKV1FW4+fygr6CsNsTaJTsK+sMfIpAVtVsiEvMQndSHJ3QKcSMG48482U2uCWzQrkGOZAOpg/LLDHPEcDqNGjKvnq9LGpGIZRHZUMDx/LGINinKkuSXfEmorr51jYr82GQp9xgkl9xdQ5oN1WIr8i0At9bHqlO6CGxb44HL4RdTFWi9QtO6cRgT7OWWcdy5wAY8n+bxGlXWWJCsMmIPdWGUSpiOD5Vr4YxQV3dexlgFJS+gPj5OMENk25WhLlO9x3/nSM8scoqNS3Ue8xb2Oxqdgd4Dr3N8YmKKZu3C1k0CEtqatxzgetlqMzEmpd9WwAjuZYgA6ilxklseQ9se3fdi5ynAZKSKk05dBXWAvdlrsKz2wAHc50Tj4sO+LPaq8PQpSgdnedy5auL1yFOcW112NEmW63SBiT9Jqhh0frADtfa/TTVrJYMyBiWBJfSvGoAie1fAnek79oSD5b25xHluGYuVGnea+9o5EhK5hb1U4ngM4s7psRmLdOWG9glOrZk6c8o0ytDN9DKKnYpTiDn2sOPreEebN2QTUqWr6CS+m8RSo5PEO9kJCgjerg2ASA1KZlq9YJE2P0Nl3UkBcwVfBizE5lgNc4UXOxtiKmJyYg8no8Fd3ym3zkVbo/wAEhGmoMV+ylnKLOnfqWqoYFqEtlT3xcIk9gAtqeZLnxMYUGW6xmYqXKxLEknIqcgngC3d0gHvomWtSDiG1yJeuj5xpctJKrTMA3iOyj/FIFCf6ifGM02xkqRNZQNQ4fMuQSOD0+UWFVtnX25QzBc+D+yOLwnPMOGA6UAhodlRd8aa4KMRVzHJfWkaZX1x2kJVVQHHzlGp3La3TVq0wagZ2PIv0jGLLOYg8oPtnL8KWRkKkeAzbmM3ESxYNZrJYfSxfiMW0whxV7FIrXwJfR8aRAMxDmpSXJLOAVD6QA1Bq+fKItvtyAWdqHddyA4fGlKCtcoy09tl8FSlAKBS4DAihozvXNqaRHtVqMhBWSHKSweuSd6rghieur0gTpqN/FkqZKltjuhwDUH6wc1w6C+1l+Dd3EkEguVEVVjnoDgBGsTQxtBepmTFE03lORQh6jIaGKOevQ+/nHs+c5eIkxZIxeKy0oQoTR5FUCbSn96mU+rX/AATEKTIJYAivd+UX1+XcDOWtRYEjEsKJSH1PQGK5No3QwA7oMpMi7kgdpRbgAB34xMk22TL9RLn7R6k4RWosy5jABSuWAidKu+WkftF1+ojtKHM4J74inZV5kHfClBY7uorRsoOdlf0pJSNy0Hsvm7p/tWMRwV9qAQ2RS/4cvdQMz71GIKrJu/SHMRLCPpS7L6kzkj0cxKgQCASH/PDWJimU4UOhHxEfMki1rQwQshq0PmvGL+7P0hWyTQTiR/V2hyZUTF1str2Xs5clIDnzmO74xH/6bJbskozcZdDzjOpP6XZ6aGWjHIHvqacmixsX6Y6tMlJY4lsDxZuMTKuiRWyIDELEwl2CxTHEOaH4wwrZ2cVKBQhqVowx4ucqDxivV+lWzk+ow1Y6cOsMzf0hWd+yCDV1Y4vR68Me6HV4tBssRV6mhalKjsl9RhjFpddhkWUFRYHEvWmPaUcTy8TAHatvEhatwb6gpgSxTSgY4HnyimvXaWatSvSLBL4I9UUAFegDCLlNg22h2qM2Zuo/hpxL45VbwHkgt6WxU2YUy3LsOPIeHNoZKZikbylJlofM4vompJjld8IQgplA7xxmKxL6DLzjFkZSLSUy0CUDvKftkVD/AFU9wcw7+sfRpCU1mHTLl0aKBE7Px0idZUFwBiczlrFFzdF37y99bEIG8vmT2U88DygqmSwUBaqEkUMVVzWIKSz7sqXVazmdTqSxYRa3bMFrng7rSUslnYq0ArpUnICIDy6ZDSZYx3gFHkaj3RMmqYFWgPloj2CzKSCpZBUouWwAwSlLtQBsql49nLClBOQZR93siKiyrEJcoDMhz/cqpbvMZZ+kG271rUneBEvdRxHZ3lf7EiNPt95pSnfXRKXV0A9pwA1IjDrzvP0ipi1HtLVvHmSTTk5iRajWue7H2d3uMQ1LePJ80OW84QwZvnlG2EhFoKS+nzi8sN4Mx3udac++BlUz8vdHNmtHH5QGjS9oFBLbxYAAVqM4bn332Q4Cj/Ud5yaOBllThi8Bqba6aHifyjldro4JyfHgYoJLReqlpG8otWjs1GIaB+8LeV4kkCoBLt1fQeEMzbwcCuAb4RAXPfHDhAeT5ob3fOIaiACauPhqIemjXzWGwmlDlEGkwoUKKoLvxG9apg/t+4mJF33Uon1N7nh7PbDl73miXPWN1zR/sparaNEJW0ExQYdkecX+EGVzPszJ7a6fVSQE05YxAm25KKSwH1b4xWqWTiXOceS3JZNeAr7OMBIm29ah2llhlVuNMobSSugfzwibZ7gmmqhujj8BHM6b6Isg1zI/KIp6RdCiKsnipQT4P7okzkWaSk9oz5rU3fUScu0cxyimnTiXcuevshsJPl4CTaLWqYd5R3RoPCOUzEpFA8TrFs3NmAKPYR9ZZ3QNcYmK/wCLIoh7QuowZIPM5ch1gIlguWZNYlkIFStVEgCvWmAzhWq1S29HJG8AS6zirKn1QzUx1OnFtmz5oO8TuCoRVhjVs+Z74hyAGLQDqgKgHn7MRjHkkkF0huMdIlPgCdG81iysdxzpzbqNzGqiw7/OIgqunrKj2lVOpoO6HLuuibOO7LQVEVOQTxUTQDn4wRHZ+zWYb1pnBSjhLlgk4cWI0q3OKy9NplTECVJR6GXRgD2iz+sQA+OFYB20SEWYGWgidNPrqHqI4DWvsHI93ZZQSN5TA4lnJwokZlyMOELZ/ZmbMG8RugVdRYHmeOEaXs5spKlI9KrIO6gQwzDH1QKhsSdGiWiFYrCsISVIAchMiScN5i8yaRkACeBBFS0E2zuzkuQkNU6mlDmBgxqc8TWkRbBNEwmcvD1EJbI1NB9JbVbIAZPF5OtKZaN9ag+XHgBrh+UZaOWy1BArgKqapbIcyYYmTWQ5xVVuOCR4jxhlCfS7u8XqFNqRl/aKc8I5vK8kollSmCUB1dH9uWrxADfpIv30Ur0I9aZ63aYhNKUNXOWDAaiMqVMzi22mvk2m0GYXrQDQacPOdYo5svTz1jcZpKwENzJ/OkelWr93nSOCH8vFHhU+tMfLRwpTGgp16nvjxVMOvyhtIfNh185wQ8FvgW8/OPTaSKOe6Im+HxHDpHhLUfzwpBUv0scCaDgKxzQgdPPGG/RsW8+cYIdU4cU6H4R56Vw3At7usNekxYu/nOEvV3xY/lAahChR5FUC7TJ/eZh/t+4mIdlkldB4xZbREf8AIX0+6lohJthGERlZWW7UJrMV0FH6l4nqvuWhhLSKaBuGOJgcmTlKZy/nJo8CS3A+2KLe3X7Mmliotp8ojS1D5wwJBOES7NYg4BiD0gOyiSKlgPf0EWdkt5RSVJSk5KU7jpHcqQhIoCeL+4UhKtJAYq3eWOkXDXFskLV2p8zix72AhqXb0IDIS9MfOURrXNS9AVc/PviCueW0BxA+EQOT71UtSkkgBLcBXUc/dHtlS7Fw1eAxxeI0sbqioY6505x6FDWvGCiKVfYljsp3urDvxhi07QzlgjfKQckkjxd4q0OoMBHarOU0OOlPlANJJKtMa/nF5cUhO8ClIU2K1jsJ4kZxBsl2lzvhqOBn3c9YPdm9lpk1JC/2EnNwSpQqQK5cRAWl12yVKCVH9pMehABDs3YSKO2fjrME+Za17oG6Aa1cA4vMOam6DJonybjkoQEpHo5bbpUsdtQqd1OgLnBiYmBbp3ZbSpIYFQBKicwGo9OneIy0YkTEpmBEhphSFB3ok03qlxvOMchTgKe+LWtdoEukwgAkj1RXBiOFTUnlCvK/ZVnCpdnSkAgArxAABHU1NBSvN6GyXzLCitZq7krb7RBx4J4ZRZDRfaL3nyRLSlCCJhIUolRCWTvEqNCRXICpxrAJtvtcVlUlKk7p3d8ghiw+tx7NHwDHOIu1u3ypv7OUd2X9YO62rwYcM+ggJVMJPueEhacmKrj5aGlmGlTNYQPDzk8Vk4o9nAY4h6U8nCGuUdKHjHq1Prll7+7yIBuh7uOuVPLxHVTAv7vjWJBY4kvXHzq8Nqlh6Hz74CKoaefLx4tJx0+UP7mj089I4X7cu/jAOSEFjX2ecTHJLD49MMo8lEsztx/M/GPFp+cB4JYbLz847WglPCvs/Ix7LDDMPj55tHSZbDGA0qFCEKKoL2glE2hbDTwSmICbKa0d/NInX9O3bVMP9r9UJhuTeQzAgwjf8cjKHETa/GLOXe6NCH0IMPC2yVCorWhaBqpFrbLz847/AFmr6I88zBBIuiXMDhsNfzicvY1AVulTHi3g54iAEf8Anq1L+ENemJJjQLPsVLAdSkmtCQw7xXxh7/8An0t6KYcC/WvDSmEBnwjr0INc/hGkS9iJQZIL0ofRh6lgXGVMYsbLsQg0AP2d2mHtziKyX9VLOAJ44RNs2z0yvZFKkVJ4FhGvWfZSUirJD5001KvCJ1luuUkdpSUgMSAWyZiK6CGrjN7s2MmK1rjl7axfWLYMD1ikHiQ9MCHr4QVzLdZZRBCiSnEDDSrj3RTXnt7KlEhO4nVg6jjg4bHhAWVk2XlyhvhG8sF99TsOOeA4d2MS13iEkkFK2SHWoslLlkkqwqAWCXNDrGfW/wDSEqZglzqolQyyNBhkPfA7eW1M2YXUtRemJboOpwhhrULZtRKSkGYveUAasAXI9VIBwq1YEdodvzM7KHAAwFOnhALNthrET0peGGrmffJNVMT4D84g2i3qmNXu8/GIg5+eUIhoD0zGNA4LgvlQ90J+McqOlGFfZpHYLj3HzSA4UBqOMeqQ+lekLcbSnnnHSpTgZN3cgII8U0ezKVDVej1o2PnWOZiWOIfjDU45Yg+aQCCcdaaecI4JwboWp5rHCR7c45mF1VpxgO5gcP1OumEMqYu4hPpHSU5awU+qQ/Onu0jgSnzGvnyMYdE0eHk+eEKZLpQ/kRzgG1p08jpz80joYdMvk/sxjhT0+cOuRV/Pn2QGiCFCEKKoUvu5Z0yetSEEgsx3kh2SkZl8QYhJ2ftP8s/bRT/aPIUEw4jZ6fnLP2kfijoXDPH/AJn7SfeqPYUDHqLkn/yz9pH4olJu60CoSoHgoBuXajyFAxPsk21oIP7Shf8AiAv3rZ+MWkvaO3DAHrun/wDUKFAx2jaS20dNcyyPjHp2ktlaH/V/AtChQMNTL9tandKjlikPRtX74jzLytZFQo9U+9UKFAxAnptKgeyqv9Q/FEZV3z/5Z70/GFCgYYNzT/qHvT+KGl3HaKtLP2k/ihQoGGhs/afqH7SPxR0m4LR9Q/aT4dqFCgYd/UM5vUPLeTh3tHBuCf8Ayz9pPxhQoGOf1DaP5ZP+SPxR2m4p/wDL/wBk/HlChQMdouOcC/oyeqfGse/qWe38P/ZP4oUKBjk3DOP/AJ+KfHtRydn5xxln7Sfxee+FCgY5FwTxhLPPeT+Ll3QydnbT/L/2T+KFCgY8Gzdozl/7J/FDn/XJ4FJf+yaeMeQohj1Oz1oH/n/sn4x4NnbR/LP2k/ihQoq4c/6/P/ln7Sa/7R0bgnYejLM1FJ95xhQoIMoUKFBX/9k="/>
          <p:cNvSpPr>
            <a:spLocks noChangeAspect="1" noChangeArrowheads="1"/>
          </p:cNvSpPr>
          <p:nvPr/>
        </p:nvSpPr>
        <p:spPr bwMode="auto">
          <a:xfrm>
            <a:off x="307975" y="-685800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0" name="Picture 2" descr="http://1.bp.blogspot.com/_PFHi4gRwT9w/TFrd55atSBI/AAAAAAAAAMw/728LK1x_V4M/s1600/DSC000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556" y="2491353"/>
            <a:ext cx="3520972" cy="436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rosseobservatory.ie/images/308px-William_Parsons_Earl_of_Ros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64042" y="209971"/>
            <a:ext cx="1513912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8791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123728" y="404664"/>
            <a:ext cx="612068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Leviathan of Birr castle</a:t>
            </a:r>
            <a:endParaRPr lang="en-GB" sz="3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494614" y="5780853"/>
            <a:ext cx="253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i="1" dirty="0" smtClean="0"/>
              <a:t>M51  (Lord </a:t>
            </a:r>
            <a:r>
              <a:rPr lang="en-IE" i="1" dirty="0" err="1"/>
              <a:t>R</a:t>
            </a:r>
            <a:r>
              <a:rPr lang="en-IE" i="1" dirty="0" err="1" smtClean="0"/>
              <a:t>osse</a:t>
            </a:r>
            <a:r>
              <a:rPr lang="en-IE" i="1" dirty="0" smtClean="0"/>
              <a:t>)</a:t>
            </a:r>
            <a:endParaRPr lang="en-IE" i="1" dirty="0"/>
          </a:p>
        </p:txBody>
      </p:sp>
      <p:pic>
        <p:nvPicPr>
          <p:cNvPr id="6" name="Picture 5" descr="http://2.bp.blogspot.com/_CeJ-wrXBqkI/TUPvTD4wI2I/AAAAAAAABHk/tPf7fYcJ9VU/s400/WilliamParsonsBigTelescop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119" y="1916832"/>
            <a:ext cx="3810000" cy="455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8306" name="Picture 2" descr="https://eee.uci.edu/clients/bjbecker/ExploringtheCosmos/rosse_m51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916832"/>
            <a:ext cx="4762500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5365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979712" y="908720"/>
            <a:ext cx="5472608" cy="6096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Spectra of the nebulae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2132856"/>
            <a:ext cx="65000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Photography, spectroscopy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Analyse</a:t>
            </a:r>
            <a:r>
              <a:rPr lang="en-US" dirty="0" smtClean="0"/>
              <a:t> light of the nebulae?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Two types of spectra (1864)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Planetary nebulae - line spectra (gases)</a:t>
            </a:r>
            <a:endParaRPr lang="en-US" i="1" dirty="0" smtClean="0"/>
          </a:p>
          <a:p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Spiral nebulae - continuous spectra (stars)</a:t>
            </a:r>
          </a:p>
          <a:p>
            <a:r>
              <a:rPr lang="en-US" dirty="0"/>
              <a:t> </a:t>
            </a:r>
            <a:r>
              <a:rPr lang="en-US" dirty="0" smtClean="0"/>
              <a:t>            </a:t>
            </a:r>
            <a:endParaRPr lang="en-US" i="1" dirty="0"/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2570" y="4869160"/>
            <a:ext cx="2121430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772816"/>
            <a:ext cx="1800200" cy="2336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115616" y="5863580"/>
            <a:ext cx="3852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 smtClean="0"/>
              <a:t>Spiral nebulae contain stars</a:t>
            </a:r>
            <a:endParaRPr lang="en-GB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446787" y="4221088"/>
            <a:ext cx="2697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Sir William Huggins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xmlns="" val="160967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476672"/>
            <a:ext cx="5832648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Discovery of distance scale</a:t>
            </a:r>
            <a:endParaRPr lang="en-GB" sz="36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132856"/>
            <a:ext cx="6264696" cy="424847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Henrietta </a:t>
            </a:r>
            <a:r>
              <a:rPr lang="en-IE" sz="2400" dirty="0"/>
              <a:t>Swan </a:t>
            </a:r>
            <a:r>
              <a:rPr lang="en-IE" sz="2400" dirty="0" smtClean="0"/>
              <a:t>Leavitt (1908, 12)</a:t>
            </a:r>
          </a:p>
          <a:p>
            <a:pPr eaLnBrk="1" hangingPunct="1">
              <a:lnSpc>
                <a:spcPct val="90000"/>
              </a:lnSpc>
            </a:pPr>
            <a:endParaRPr lang="en-IE" sz="2400" dirty="0"/>
          </a:p>
          <a:p>
            <a:r>
              <a:rPr lang="en-IE" sz="2400" dirty="0" smtClean="0"/>
              <a:t>Period-luminosity</a:t>
            </a:r>
            <a:r>
              <a:rPr lang="en-IE" sz="2400" dirty="0"/>
              <a:t> </a:t>
            </a:r>
            <a:r>
              <a:rPr lang="en-IE" sz="2400" dirty="0" smtClean="0"/>
              <a:t>relationship </a:t>
            </a:r>
            <a:r>
              <a:rPr lang="en-IE" sz="2400" dirty="0"/>
              <a:t>for </a:t>
            </a:r>
            <a:r>
              <a:rPr lang="en-IE" sz="2400" dirty="0" err="1" smtClean="0"/>
              <a:t>Cepheids</a:t>
            </a:r>
            <a:endParaRPr lang="en-IE" sz="24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/>
          </a:p>
          <a:p>
            <a:r>
              <a:rPr lang="en-IE" sz="2400" dirty="0" smtClean="0"/>
              <a:t>Measure intrinsic luminosity from period</a:t>
            </a:r>
          </a:p>
          <a:p>
            <a:endParaRPr lang="en-IE" sz="2400" dirty="0"/>
          </a:p>
          <a:p>
            <a:r>
              <a:rPr lang="en-IE" sz="2400" dirty="0" smtClean="0"/>
              <a:t>Calculate distance (1918)</a:t>
            </a:r>
          </a:p>
          <a:p>
            <a:pPr marL="0" indent="0">
              <a:buNone/>
            </a:pPr>
            <a:endParaRPr lang="en-IE" sz="2400" dirty="0"/>
          </a:p>
          <a:p>
            <a:r>
              <a:rPr lang="en-IE" sz="2400" b="1" dirty="0" smtClean="0"/>
              <a:t>Standard candles</a:t>
            </a:r>
            <a:endParaRPr lang="en-IE" sz="2400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15" name="TextBox 14"/>
          <p:cNvSpPr txBox="1"/>
          <p:nvPr/>
        </p:nvSpPr>
        <p:spPr>
          <a:xfrm>
            <a:off x="6948264" y="2564904"/>
            <a:ext cx="1939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Henrietta </a:t>
            </a:r>
            <a:r>
              <a:rPr lang="en-US" sz="2000" i="1" dirty="0"/>
              <a:t>L</a:t>
            </a:r>
            <a:r>
              <a:rPr lang="en-US" sz="2000" i="1" dirty="0" smtClean="0"/>
              <a:t>eavitt</a:t>
            </a:r>
            <a:endParaRPr lang="en-US" sz="2000" i="1" dirty="0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7602" y="3768147"/>
            <a:ext cx="2316398" cy="3089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5727" y="175630"/>
            <a:ext cx="1912615" cy="214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36296" y="3284984"/>
            <a:ext cx="1480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i="1" dirty="0" smtClean="0"/>
              <a:t>Leavitt’s law</a:t>
            </a:r>
            <a:endParaRPr lang="en-GB" sz="2000" i="1" dirty="0"/>
          </a:p>
        </p:txBody>
      </p:sp>
    </p:spTree>
    <p:extLst>
      <p:ext uri="{BB962C8B-B14F-4D97-AF65-F5344CB8AC3E}">
        <p14:creationId xmlns:p14="http://schemas.microsoft.com/office/powerpoint/2010/main" xmlns="" val="408375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91680" y="908720"/>
            <a:ext cx="6336704" cy="6096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Doppler shifts of the nebulae</a:t>
            </a:r>
          </a:p>
        </p:txBody>
      </p:sp>
      <p:pic>
        <p:nvPicPr>
          <p:cNvPr id="17411" name="Picture 4" descr="C:\Lucifer\Talks Popular\Universe Young and Hot\doppler shift.gif"/>
          <p:cNvPicPr>
            <a:picLocks noChangeAspect="1" noChangeArrowheads="1"/>
          </p:cNvPicPr>
          <p:nvPr/>
        </p:nvPicPr>
        <p:blipFill>
          <a:blip r:embed="rId2" cstate="print"/>
          <a:srcRect t="23770" b="23770"/>
          <a:stretch>
            <a:fillRect/>
          </a:stretch>
        </p:blipFill>
        <p:spPr bwMode="auto">
          <a:xfrm>
            <a:off x="5796136" y="5029200"/>
            <a:ext cx="334786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863769"/>
            <a:ext cx="151348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876256" y="4221088"/>
            <a:ext cx="1833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Vesto</a:t>
            </a:r>
            <a:r>
              <a:rPr lang="en-US" i="1" dirty="0" smtClean="0"/>
              <a:t> </a:t>
            </a:r>
            <a:r>
              <a:rPr lang="en-US" i="1" dirty="0" err="1" smtClean="0"/>
              <a:t>Slipher</a:t>
            </a:r>
            <a:endParaRPr lang="en-US" i="1" dirty="0"/>
          </a:p>
        </p:txBody>
      </p:sp>
      <p:sp>
        <p:nvSpPr>
          <p:cNvPr id="3" name="Rectangle 2"/>
          <p:cNvSpPr/>
          <p:nvPr/>
        </p:nvSpPr>
        <p:spPr>
          <a:xfrm>
            <a:off x="179512" y="1988840"/>
            <a:ext cx="65000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Analyse</a:t>
            </a:r>
            <a:r>
              <a:rPr lang="en-US" dirty="0" smtClean="0"/>
              <a:t> light of the nebulae? Lowell/</a:t>
            </a:r>
            <a:r>
              <a:rPr lang="en-US" dirty="0" err="1" smtClean="0"/>
              <a:t>Slipher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Camera speed, not telescope size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Andromeda nebula blue-shifted (1912) </a:t>
            </a:r>
          </a:p>
          <a:p>
            <a:pPr marL="342900" indent="-342900"/>
            <a:r>
              <a:rPr lang="en-US" dirty="0"/>
              <a:t> </a:t>
            </a:r>
            <a:r>
              <a:rPr lang="en-US" dirty="0" smtClean="0"/>
              <a:t>    Interpret as radial velocity  </a:t>
            </a:r>
            <a:r>
              <a:rPr lang="el-GR" sz="2000" dirty="0" smtClean="0"/>
              <a:t>Δλ/λ=</a:t>
            </a:r>
            <a:r>
              <a:rPr lang="en-US" sz="2000" dirty="0" smtClean="0"/>
              <a:t> </a:t>
            </a:r>
            <a:r>
              <a:rPr lang="en-US" sz="2000" i="1" dirty="0" smtClean="0"/>
              <a:t>v/c</a:t>
            </a:r>
          </a:p>
          <a:p>
            <a:pPr marL="342900" indent="-342900"/>
            <a:r>
              <a:rPr lang="en-US" dirty="0"/>
              <a:t> </a:t>
            </a:r>
            <a:r>
              <a:rPr lang="en-US" dirty="0" smtClean="0"/>
              <a:t>               </a:t>
            </a:r>
            <a:r>
              <a:rPr lang="en-US" i="1" dirty="0" smtClean="0"/>
              <a:t>Approaching at 300 km/s</a:t>
            </a:r>
          </a:p>
          <a:p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Other spiral nebulae red-shifted (1917)</a:t>
            </a:r>
          </a:p>
          <a:p>
            <a:r>
              <a:rPr lang="en-US" dirty="0"/>
              <a:t> </a:t>
            </a:r>
            <a:r>
              <a:rPr lang="en-US" dirty="0" smtClean="0"/>
              <a:t>              </a:t>
            </a:r>
            <a:r>
              <a:rPr lang="en-US" i="1" dirty="0" smtClean="0"/>
              <a:t>Receding at 1000 km/s</a:t>
            </a:r>
            <a:endParaRPr lang="en-US" i="1" dirty="0"/>
          </a:p>
        </p:txBody>
      </p:sp>
      <p:sp>
        <p:nvSpPr>
          <p:cNvPr id="2" name="TextBox 1"/>
          <p:cNvSpPr txBox="1"/>
          <p:nvPr/>
        </p:nvSpPr>
        <p:spPr>
          <a:xfrm>
            <a:off x="1475656" y="6030365"/>
            <a:ext cx="3068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i="1" dirty="0" smtClean="0"/>
              <a:t>Much faster than stars</a:t>
            </a:r>
            <a:endParaRPr lang="en-IE" b="1" i="1" dirty="0"/>
          </a:p>
        </p:txBody>
      </p:sp>
    </p:spTree>
    <p:extLst>
      <p:ext uri="{BB962C8B-B14F-4D97-AF65-F5344CB8AC3E}">
        <p14:creationId xmlns:p14="http://schemas.microsoft.com/office/powerpoint/2010/main" xmlns="" val="160967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4778" y="404664"/>
            <a:ext cx="705963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great </a:t>
            </a:r>
            <a:r>
              <a:rPr lang="en-IE" sz="3600" dirty="0"/>
              <a:t>d</a:t>
            </a:r>
            <a:r>
              <a:rPr lang="en-IE" sz="3600" dirty="0" smtClean="0"/>
              <a:t>ebate revisited (1920)</a:t>
            </a:r>
            <a:endParaRPr lang="en-GB" sz="36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060848"/>
            <a:ext cx="5835598" cy="4577894"/>
          </a:xfrm>
        </p:spPr>
        <p:txBody>
          <a:bodyPr/>
          <a:lstStyle/>
          <a:p>
            <a:pPr eaLnBrk="1" hangingPunct="1"/>
            <a:r>
              <a:rPr lang="en-IE" sz="2400" dirty="0" smtClean="0"/>
              <a:t>Stellar structure of spiral nebulae</a:t>
            </a:r>
          </a:p>
          <a:p>
            <a:pPr eaLnBrk="1" hangingPunct="1"/>
            <a:r>
              <a:rPr lang="en-IE" sz="2400" dirty="0"/>
              <a:t>R</a:t>
            </a:r>
            <a:r>
              <a:rPr lang="en-IE" sz="2400" dirty="0" smtClean="0"/>
              <a:t>edshifts – not gravitationally bound?</a:t>
            </a:r>
            <a:endParaRPr lang="en-IE" sz="2400" dirty="0"/>
          </a:p>
          <a:p>
            <a:pPr eaLnBrk="1" hangingPunct="1"/>
            <a:r>
              <a:rPr lang="en-IE" sz="2400" dirty="0" smtClean="0"/>
              <a:t>Many faint novae – great distance?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IE" sz="2400" b="1" i="1" dirty="0" smtClean="0"/>
              <a:t>                  Distinct </a:t>
            </a:r>
            <a:r>
              <a:rPr lang="en-IE" sz="2400" b="1" i="1" dirty="0"/>
              <a:t>galaxies</a:t>
            </a:r>
            <a:endParaRPr lang="en-IE" sz="2400" b="1" i="1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400" i="1" dirty="0" smtClean="0"/>
              <a:t>		     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400" i="1" dirty="0" smtClean="0"/>
              <a:t>		       OR</a:t>
            </a:r>
          </a:p>
          <a:p>
            <a:pPr eaLnBrk="1" hangingPunct="1"/>
            <a:r>
              <a:rPr lang="en-IE" sz="2400" dirty="0"/>
              <a:t>Big galaxy model (</a:t>
            </a:r>
            <a:r>
              <a:rPr lang="en-IE" sz="2400" i="1" dirty="0"/>
              <a:t>300,000 </a:t>
            </a:r>
            <a:r>
              <a:rPr lang="en-IE" sz="2400" i="1" dirty="0" err="1"/>
              <a:t>Lyr</a:t>
            </a:r>
            <a:r>
              <a:rPr lang="en-IE" sz="2400" i="1" dirty="0"/>
              <a:t>)</a:t>
            </a:r>
          </a:p>
          <a:p>
            <a:pPr eaLnBrk="1" hangingPunct="1"/>
            <a:r>
              <a:rPr lang="en-IE" sz="2400" dirty="0" smtClean="0"/>
              <a:t>Rotation data </a:t>
            </a:r>
            <a:r>
              <a:rPr lang="en-IE" sz="2400" i="1" dirty="0" smtClean="0"/>
              <a:t>(Van </a:t>
            </a:r>
            <a:r>
              <a:rPr lang="en-IE" sz="2400" i="1" dirty="0" err="1" smtClean="0"/>
              <a:t>Maanen</a:t>
            </a:r>
            <a:r>
              <a:rPr lang="en-IE" sz="2400" i="1" dirty="0" smtClean="0"/>
              <a:t>) </a:t>
            </a:r>
          </a:p>
          <a:p>
            <a:pPr eaLnBrk="1" hangingPunct="1"/>
            <a:r>
              <a:rPr lang="en-IE" sz="2400" dirty="0" smtClean="0"/>
              <a:t>Andromeda </a:t>
            </a:r>
            <a:r>
              <a:rPr lang="en-IE" sz="2400" dirty="0"/>
              <a:t>nova/supernova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E" sz="2400" i="1" dirty="0" smtClean="0"/>
              <a:t>         </a:t>
            </a:r>
            <a:endParaRPr lang="en-IE" sz="2400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747432"/>
            <a:ext cx="2808312" cy="2314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364088" y="4221088"/>
            <a:ext cx="35942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Harlow Shapley  </a:t>
            </a:r>
            <a:r>
              <a:rPr lang="en-US" sz="2000" i="1" dirty="0" err="1" smtClean="0"/>
              <a:t>vs</a:t>
            </a:r>
            <a:r>
              <a:rPr lang="en-US" sz="2000" i="1" dirty="0" smtClean="0"/>
              <a:t> Heber Curtis</a:t>
            </a:r>
            <a:endParaRPr lang="en-US" sz="2000" i="1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653136"/>
            <a:ext cx="2873439" cy="1876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65945" y="404664"/>
            <a:ext cx="6113834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A clear resolution (1923-5)</a:t>
            </a:r>
            <a:endParaRPr lang="en-GB" sz="36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88840"/>
            <a:ext cx="5760640" cy="4261292"/>
          </a:xfrm>
        </p:spPr>
        <p:txBody>
          <a:bodyPr/>
          <a:lstStyle/>
          <a:p>
            <a:pPr eaLnBrk="1" hangingPunct="1"/>
            <a:r>
              <a:rPr lang="en-IE" sz="2400" dirty="0"/>
              <a:t>Hooker telescope </a:t>
            </a:r>
            <a:r>
              <a:rPr lang="en-IE" sz="2400" dirty="0" smtClean="0"/>
              <a:t>(Mt Wilson, </a:t>
            </a:r>
            <a:r>
              <a:rPr lang="en-IE" sz="2400" dirty="0"/>
              <a:t>1917</a:t>
            </a:r>
            <a:r>
              <a:rPr lang="en-IE" sz="2400" dirty="0" smtClean="0"/>
              <a:t>)</a:t>
            </a:r>
          </a:p>
          <a:p>
            <a:pPr eaLnBrk="1" hangingPunct="1"/>
            <a:r>
              <a:rPr lang="en-IE" sz="2400" dirty="0" smtClean="0"/>
              <a:t>100-inch reflector </a:t>
            </a:r>
          </a:p>
          <a:p>
            <a:pPr marL="0" indent="0" eaLnBrk="1" hangingPunct="1">
              <a:buNone/>
            </a:pPr>
            <a:endParaRPr lang="en-IE" sz="2400" dirty="0" smtClean="0"/>
          </a:p>
          <a:p>
            <a:pPr eaLnBrk="1" hangingPunct="1"/>
            <a:r>
              <a:rPr lang="en-IE" sz="2400" dirty="0" smtClean="0"/>
              <a:t>Edwin Hubble (1921)</a:t>
            </a:r>
          </a:p>
          <a:p>
            <a:pPr eaLnBrk="1" hangingPunct="1"/>
            <a:r>
              <a:rPr lang="en-IE" sz="2400" dirty="0" smtClean="0"/>
              <a:t>Ambitious astronomer</a:t>
            </a:r>
          </a:p>
          <a:p>
            <a:pPr marL="0" indent="0" eaLnBrk="1" hangingPunct="1">
              <a:buNone/>
            </a:pPr>
            <a:endParaRPr lang="en-IE" sz="2400" dirty="0" smtClean="0"/>
          </a:p>
          <a:p>
            <a:pPr eaLnBrk="1" hangingPunct="1"/>
            <a:r>
              <a:rPr lang="en-IE" sz="2400" dirty="0" smtClean="0"/>
              <a:t>Resolved Cepheid </a:t>
            </a:r>
            <a:r>
              <a:rPr lang="en-IE" sz="2400" dirty="0"/>
              <a:t>stars </a:t>
            </a:r>
            <a:r>
              <a:rPr lang="en-IE" sz="2400" dirty="0" smtClean="0"/>
              <a:t>in nebulae</a:t>
            </a:r>
          </a:p>
          <a:p>
            <a:pPr eaLnBrk="1" hangingPunct="1"/>
            <a:r>
              <a:rPr lang="en-IE" sz="2400" dirty="0" smtClean="0"/>
              <a:t>Applied Leavitt’s law</a:t>
            </a:r>
          </a:p>
          <a:p>
            <a:pPr eaLnBrk="1" hangingPunct="1"/>
            <a:r>
              <a:rPr lang="en-IE" sz="2400" dirty="0" smtClean="0"/>
              <a:t>Nebulae at huge distance! (1923-25)</a:t>
            </a:r>
          </a:p>
        </p:txBody>
      </p:sp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2253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1605" y="4189150"/>
            <a:ext cx="355239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730067"/>
            <a:ext cx="1714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057899" y="3717032"/>
            <a:ext cx="3086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Edwin </a:t>
            </a:r>
            <a:r>
              <a:rPr lang="en-US" sz="2000" i="1" dirty="0"/>
              <a:t> </a:t>
            </a:r>
            <a:r>
              <a:rPr lang="en-US" sz="2000" i="1" dirty="0" smtClean="0"/>
              <a:t>Hubble (1889-1953</a:t>
            </a:r>
            <a:r>
              <a:rPr lang="en-US" i="1" dirty="0" smtClean="0"/>
              <a:t>)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0954" y="404664"/>
            <a:ext cx="5544616" cy="1143000"/>
          </a:xfrm>
        </p:spPr>
        <p:txBody>
          <a:bodyPr/>
          <a:lstStyle/>
          <a:p>
            <a:r>
              <a:rPr lang="en-US" sz="3600" dirty="0" smtClean="0"/>
              <a:t>Discovery of the galaxies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988840"/>
            <a:ext cx="5544616" cy="3276364"/>
          </a:xfrm>
        </p:spPr>
        <p:txBody>
          <a:bodyPr/>
          <a:lstStyle/>
          <a:p>
            <a:r>
              <a:rPr lang="en-US" sz="2400" dirty="0" smtClean="0"/>
              <a:t>Spiral nebulae are distinct galaxies</a:t>
            </a:r>
          </a:p>
          <a:p>
            <a:endParaRPr lang="en-US" sz="2400" dirty="0" smtClean="0"/>
          </a:p>
          <a:p>
            <a:r>
              <a:rPr lang="en-US" sz="2400" dirty="0" smtClean="0"/>
              <a:t>Verdict quickly accepted</a:t>
            </a:r>
          </a:p>
          <a:p>
            <a:endParaRPr lang="en-US" sz="2400" dirty="0" smtClean="0"/>
          </a:p>
          <a:p>
            <a:r>
              <a:rPr lang="en-US" sz="2400" u="sng" dirty="0" smtClean="0"/>
              <a:t>Universe very large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 err="1" smtClean="0"/>
              <a:t>Kuhnian</a:t>
            </a:r>
            <a:r>
              <a:rPr lang="en-US" sz="2400" dirty="0" smtClean="0"/>
              <a:t> paradigm shift?  </a:t>
            </a:r>
            <a:r>
              <a:rPr lang="en-US" sz="2400" u="sng" dirty="0" smtClean="0"/>
              <a:t>NO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844824"/>
            <a:ext cx="1714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835696" y="6396335"/>
            <a:ext cx="50875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What </a:t>
            </a:r>
            <a:r>
              <a:rPr lang="en-US" b="1" i="1" dirty="0"/>
              <a:t>do galaxy redshifts represent</a:t>
            </a:r>
            <a:r>
              <a:rPr lang="en-US" b="1" i="1" dirty="0" smtClean="0"/>
              <a:t>?</a:t>
            </a:r>
            <a:endParaRPr lang="en-US" b="1" i="1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1836" y="1844824"/>
            <a:ext cx="1672164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0618" y="3921075"/>
            <a:ext cx="151348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50" name="Picture 2" descr="https://encrypted-tbn1.google.com/images?q=tbn:ANd9GcSB51PDx7MwRy-WtORCt5WVcgMwy4m9MJtyh_XP2tFAh0Tr_5vsgQ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4779" y="3921075"/>
            <a:ext cx="1606278" cy="217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7544" y="5301208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Slow dawning of an idea</a:t>
            </a:r>
          </a:p>
          <a:p>
            <a:r>
              <a:rPr lang="en-IE" i="1" dirty="0" smtClean="0"/>
              <a:t>Accumulation of evidence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00263" y="476672"/>
            <a:ext cx="7128792" cy="1143000"/>
          </a:xfrm>
        </p:spPr>
        <p:txBody>
          <a:bodyPr/>
          <a:lstStyle/>
          <a:p>
            <a:pPr eaLnBrk="1" hangingPunct="1"/>
            <a:r>
              <a:rPr lang="en-IE" sz="3600" dirty="0"/>
              <a:t> </a:t>
            </a:r>
            <a:r>
              <a:rPr lang="en-IE" sz="3600" dirty="0" smtClean="0"/>
              <a:t>  II   The expanding universe</a:t>
            </a:r>
            <a:endParaRPr lang="en-GB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51520" y="2060848"/>
            <a:ext cx="597666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IE" b="1" dirty="0"/>
              <a:t> </a:t>
            </a:r>
            <a:r>
              <a:rPr lang="en-IE" dirty="0" smtClean="0"/>
              <a:t>What do the </a:t>
            </a:r>
            <a:r>
              <a:rPr lang="en-IE" dirty="0" err="1" smtClean="0"/>
              <a:t>redshifts</a:t>
            </a:r>
            <a:r>
              <a:rPr lang="en-IE" dirty="0" smtClean="0"/>
              <a:t> represent?</a:t>
            </a:r>
          </a:p>
          <a:p>
            <a:pPr>
              <a:buFontTx/>
              <a:buChar char="•"/>
            </a:pPr>
            <a:endParaRPr lang="en-IE" b="1" dirty="0" smtClean="0"/>
          </a:p>
          <a:p>
            <a:pPr>
              <a:buFontTx/>
              <a:buChar char="•"/>
            </a:pPr>
            <a:r>
              <a:rPr lang="en-IE" b="1" dirty="0" smtClean="0"/>
              <a:t> </a:t>
            </a:r>
            <a:r>
              <a:rPr lang="en-IE" dirty="0" smtClean="0"/>
              <a:t>Recession velocities for distant galaxies?</a:t>
            </a:r>
          </a:p>
          <a:p>
            <a:pPr>
              <a:buFontTx/>
              <a:buChar char="•"/>
            </a:pPr>
            <a:endParaRPr lang="en-IE" dirty="0" smtClean="0"/>
          </a:p>
          <a:p>
            <a:pPr>
              <a:buFontTx/>
              <a:buChar char="•"/>
            </a:pPr>
            <a:r>
              <a:rPr lang="en-IE" dirty="0" smtClean="0"/>
              <a:t>  If so, why?</a:t>
            </a:r>
            <a:endParaRPr lang="en-GB" dirty="0" smtClean="0"/>
          </a:p>
          <a:p>
            <a:pPr>
              <a:buFontTx/>
              <a:buChar char="•"/>
            </a:pPr>
            <a:endParaRPr lang="en-IE" dirty="0" smtClean="0"/>
          </a:p>
          <a:p>
            <a:pPr>
              <a:buFontTx/>
              <a:buChar char="•"/>
            </a:pPr>
            <a:r>
              <a:rPr lang="en-IE" dirty="0" smtClean="0"/>
              <a:t>  Newtonian gravity </a:t>
            </a:r>
            <a:r>
              <a:rPr lang="en-IE" dirty="0"/>
              <a:t>pulls in </a:t>
            </a:r>
            <a:endParaRPr lang="en-GB" dirty="0"/>
          </a:p>
          <a:p>
            <a:endParaRPr lang="en-IE" dirty="0"/>
          </a:p>
          <a:p>
            <a:pPr>
              <a:buFontTx/>
              <a:buChar char="•"/>
            </a:pPr>
            <a:r>
              <a:rPr lang="en-IE" dirty="0"/>
              <a:t> </a:t>
            </a:r>
            <a:r>
              <a:rPr lang="en-IE" dirty="0" smtClean="0"/>
              <a:t> What is pushing out? </a:t>
            </a:r>
            <a:endParaRPr lang="en-IE" dirty="0"/>
          </a:p>
          <a:p>
            <a:endParaRPr lang="en-IE" dirty="0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115616" y="5805264"/>
            <a:ext cx="24208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dirty="0" smtClean="0"/>
              <a:t>Space, time fixed </a:t>
            </a:r>
            <a:endParaRPr lang="en-IE" b="1" i="1" dirty="0"/>
          </a:p>
        </p:txBody>
      </p:sp>
      <p:graphicFrame>
        <p:nvGraphicFramePr>
          <p:cNvPr id="3074" name="Object 8"/>
          <p:cNvGraphicFramePr>
            <a:graphicFrameLocks noGrp="1" noChangeAspect="1"/>
          </p:cNvGraphicFramePr>
          <p:nvPr>
            <p:ph type="body" idx="1"/>
          </p:nvPr>
        </p:nvGraphicFramePr>
        <p:xfrm>
          <a:off x="7092280" y="1772816"/>
          <a:ext cx="1451570" cy="1904151"/>
        </p:xfrm>
        <a:graphic>
          <a:graphicData uri="http://schemas.openxmlformats.org/presentationml/2006/ole">
            <p:oleObj spid="_x0000_s50679" name="Photo Editor Photo" r:id="rId3" imgW="1523810" imgH="2000000" progId="">
              <p:embed/>
            </p:oleObj>
          </a:graphicData>
        </a:graphic>
      </p:graphicFrame>
      <p:sp>
        <p:nvSpPr>
          <p:cNvPr id="3079" name="TextBox 8"/>
          <p:cNvSpPr txBox="1">
            <a:spLocks noChangeArrowheads="1"/>
          </p:cNvSpPr>
          <p:nvPr/>
        </p:nvSpPr>
        <p:spPr bwMode="auto">
          <a:xfrm>
            <a:off x="6804248" y="3861048"/>
            <a:ext cx="1868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 dirty="0"/>
              <a:t>Isaac Newton</a:t>
            </a:r>
          </a:p>
        </p:txBody>
      </p:sp>
      <p:pic>
        <p:nvPicPr>
          <p:cNvPr id="8" name="Picture 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74035" y="4869160"/>
            <a:ext cx="3969965" cy="179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88318" y="4509120"/>
            <a:ext cx="464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IE" b="1" i="1" dirty="0"/>
              <a:t>G</a:t>
            </a:r>
            <a:r>
              <a:rPr lang="en-IE" b="1" i="1" dirty="0" smtClean="0"/>
              <a:t>ravity </a:t>
            </a:r>
            <a:r>
              <a:rPr lang="en-IE" b="1" i="1" dirty="0"/>
              <a:t>= curvature of space-time</a:t>
            </a:r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6172200" y="4343400"/>
          <a:ext cx="2667000" cy="1965325"/>
        </p:xfrm>
        <a:graphic>
          <a:graphicData uri="http://schemas.openxmlformats.org/presentationml/2006/ole">
            <p:oleObj spid="_x0000_s89490" name="Photo Editor Photo" r:id="rId3" imgW="2390476" imgH="1762371" progId="">
              <p:embed/>
            </p:oleObj>
          </a:graphicData>
        </a:graphic>
      </p:graphicFrame>
      <p:pic>
        <p:nvPicPr>
          <p:cNvPr id="25607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060848"/>
            <a:ext cx="11969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64518" y="597082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SzPct val="85000"/>
              <a:buFontTx/>
              <a:buChar char="•"/>
            </a:pPr>
            <a:r>
              <a:rPr lang="en-IE" dirty="0" smtClean="0"/>
              <a:t>  </a:t>
            </a:r>
            <a:r>
              <a:rPr lang="en-IE" dirty="0" err="1" smtClean="0"/>
              <a:t>Eddington</a:t>
            </a:r>
            <a:r>
              <a:rPr lang="en-IE" dirty="0" smtClean="0"/>
              <a:t> experiment (1919</a:t>
            </a:r>
            <a:r>
              <a:rPr lang="en-IE" dirty="0"/>
              <a:t>)</a:t>
            </a:r>
            <a:endParaRPr lang="en-IE" dirty="0" smtClean="0"/>
          </a:p>
        </p:txBody>
      </p:sp>
      <p:sp>
        <p:nvSpPr>
          <p:cNvPr id="2" name="Rectangle 1"/>
          <p:cNvSpPr/>
          <p:nvPr/>
        </p:nvSpPr>
        <p:spPr>
          <a:xfrm>
            <a:off x="183704" y="2055227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 smtClean="0"/>
              <a:t>  </a:t>
            </a:r>
            <a:r>
              <a:rPr lang="en-IE" dirty="0" err="1" smtClean="0"/>
              <a:t>Space+time</a:t>
            </a:r>
            <a:r>
              <a:rPr lang="en-IE" dirty="0" smtClean="0"/>
              <a:t> </a:t>
            </a:r>
            <a:r>
              <a:rPr lang="en-IE" dirty="0"/>
              <a:t>= space-time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/>
              <a:t>  </a:t>
            </a:r>
            <a:r>
              <a:rPr lang="en-IE" dirty="0" smtClean="0"/>
              <a:t>Space-time </a:t>
            </a:r>
            <a:r>
              <a:rPr lang="en-IE" dirty="0"/>
              <a:t>dynamic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/>
              <a:t>  </a:t>
            </a:r>
            <a:r>
              <a:rPr lang="en-IE" dirty="0" smtClean="0"/>
              <a:t>Distorted </a:t>
            </a:r>
            <a:r>
              <a:rPr lang="en-IE" dirty="0"/>
              <a:t>by </a:t>
            </a:r>
            <a:r>
              <a:rPr lang="en-IE" dirty="0" smtClean="0"/>
              <a:t>motion, mass</a:t>
            </a:r>
            <a:endParaRPr lang="en-IE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/>
              <a:t>  </a:t>
            </a:r>
            <a:r>
              <a:rPr lang="en-IE" dirty="0" smtClean="0"/>
              <a:t>Causes </a:t>
            </a:r>
            <a:r>
              <a:rPr lang="en-IE" dirty="0"/>
              <a:t>other mass to move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404664"/>
            <a:ext cx="6553200" cy="1143000"/>
          </a:xfrm>
        </p:spPr>
        <p:txBody>
          <a:bodyPr/>
          <a:lstStyle/>
          <a:p>
            <a:r>
              <a:rPr lang="en-IE" sz="3600" dirty="0" smtClean="0"/>
              <a:t>General relativity (1915)</a:t>
            </a:r>
            <a:endParaRPr lang="en-IE" sz="3600" dirty="0"/>
          </a:p>
        </p:txBody>
      </p:sp>
      <p:sp>
        <p:nvSpPr>
          <p:cNvPr id="4" name="Rectangle 3"/>
          <p:cNvSpPr/>
          <p:nvPr/>
        </p:nvSpPr>
        <p:spPr>
          <a:xfrm>
            <a:off x="1763688" y="5229200"/>
            <a:ext cx="19442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1" dirty="0" err="1">
                <a:cs typeface="Times New Roman" pitchFamily="18" charset="0"/>
              </a:rPr>
              <a:t>G</a:t>
            </a:r>
            <a:r>
              <a:rPr lang="en-GB" i="1" baseline="-30000" dirty="0" err="1">
                <a:cs typeface="Times New Roman" pitchFamily="18" charset="0"/>
              </a:rPr>
              <a:t>μν</a:t>
            </a:r>
            <a:r>
              <a:rPr lang="en-GB" dirty="0">
                <a:cs typeface="Times New Roman" pitchFamily="18" charset="0"/>
              </a:rPr>
              <a:t> </a:t>
            </a:r>
            <a:r>
              <a:rPr lang="en-IE" dirty="0">
                <a:cs typeface="Times New Roman" pitchFamily="18" charset="0"/>
              </a:rPr>
              <a:t> </a:t>
            </a:r>
            <a:r>
              <a:rPr lang="en-GB" dirty="0" smtClean="0">
                <a:cs typeface="Times New Roman" pitchFamily="18" charset="0"/>
              </a:rPr>
              <a:t>=        </a:t>
            </a:r>
            <a:r>
              <a:rPr lang="en-GB" b="1" i="1" dirty="0" err="1" smtClean="0">
                <a:cs typeface="Times New Roman" pitchFamily="18" charset="0"/>
              </a:rPr>
              <a:t>T</a:t>
            </a:r>
            <a:r>
              <a:rPr lang="en-GB" i="1" baseline="-30000" dirty="0" err="1" smtClean="0">
                <a:cs typeface="Times New Roman" pitchFamily="18" charset="0"/>
              </a:rPr>
              <a:t>μν</a:t>
            </a:r>
            <a:endParaRPr lang="en-IE" i="1" dirty="0"/>
          </a:p>
        </p:txBody>
      </p:sp>
      <p:sp>
        <p:nvSpPr>
          <p:cNvPr id="89492" name="Rectangle 40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9493" name="Rectangle 405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495" name="Rectangle 40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9496" name="Rectangle 408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498" name="Rectangle 4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9499" name="Rectangle 411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501" name="Rectangle 4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9500" name="Picture 4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5301208"/>
            <a:ext cx="323850" cy="428625"/>
          </a:xfrm>
          <a:prstGeom prst="rect">
            <a:avLst/>
          </a:prstGeom>
          <a:noFill/>
        </p:spPr>
      </p:pic>
      <p:sp>
        <p:nvSpPr>
          <p:cNvPr id="89502" name="Rectangle 414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504" name="Rectangle 4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9505" name="Rectangle 417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91680" y="764704"/>
            <a:ext cx="5544616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Two models of the cosmos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88840"/>
            <a:ext cx="6912768" cy="4032448"/>
          </a:xfrm>
        </p:spPr>
        <p:txBody>
          <a:bodyPr/>
          <a:lstStyle/>
          <a:p>
            <a:pPr eaLnBrk="1" hangingPunct="1">
              <a:buNone/>
            </a:pPr>
            <a:r>
              <a:rPr lang="en-IE" sz="2000" b="1" i="1" dirty="0" smtClean="0"/>
              <a:t>Einstein (1917)</a:t>
            </a:r>
            <a:endParaRPr lang="en-IE" sz="2000" i="1" dirty="0" smtClean="0"/>
          </a:p>
          <a:p>
            <a:pPr eaLnBrk="1" hangingPunct="1"/>
            <a:r>
              <a:rPr lang="en-IE" sz="2000" dirty="0" smtClean="0"/>
              <a:t>Cosmological principle</a:t>
            </a:r>
          </a:p>
          <a:p>
            <a:pPr eaLnBrk="1" hangingPunct="1"/>
            <a:r>
              <a:rPr lang="en-IE" sz="2000" dirty="0" smtClean="0"/>
              <a:t>Matter-filled universe - contracting</a:t>
            </a:r>
            <a:r>
              <a:rPr lang="en-IE" sz="2000" b="1" dirty="0" smtClean="0"/>
              <a:t> </a:t>
            </a:r>
            <a:endParaRPr lang="en-IE" sz="2000" dirty="0" smtClean="0"/>
          </a:p>
          <a:p>
            <a:pPr eaLnBrk="1" hangingPunct="1"/>
            <a:r>
              <a:rPr lang="en-IE" sz="2000" dirty="0" smtClean="0"/>
              <a:t>No evidence for such a universe</a:t>
            </a:r>
          </a:p>
          <a:p>
            <a:pPr eaLnBrk="1" hangingPunct="1"/>
            <a:r>
              <a:rPr lang="en-IE" sz="2000" dirty="0" smtClean="0"/>
              <a:t>Add cosmic constant - static, stable</a:t>
            </a:r>
          </a:p>
          <a:p>
            <a:pPr eaLnBrk="1" hangingPunct="1"/>
            <a:r>
              <a:rPr lang="en-IE" sz="2000" dirty="0"/>
              <a:t>C</a:t>
            </a:r>
            <a:r>
              <a:rPr lang="en-IE" sz="2000" dirty="0" smtClean="0"/>
              <a:t>losed curvature, finite radius</a:t>
            </a:r>
          </a:p>
          <a:p>
            <a:pPr eaLnBrk="1" hangingPunct="1">
              <a:buNone/>
            </a:pPr>
            <a:r>
              <a:rPr lang="en-GB" sz="2400" b="1" i="1" dirty="0" smtClean="0">
                <a:cs typeface="Times New Roman" pitchFamily="18" charset="0"/>
              </a:rPr>
              <a:t>                                             </a:t>
            </a:r>
            <a:r>
              <a:rPr lang="en-GB" sz="2000" b="1" i="1" dirty="0" err="1" smtClean="0">
                <a:cs typeface="Times New Roman" pitchFamily="18" charset="0"/>
              </a:rPr>
              <a:t>G</a:t>
            </a:r>
            <a:r>
              <a:rPr lang="en-GB" sz="2000" i="1" baseline="-30000" dirty="0" err="1" smtClean="0">
                <a:cs typeface="Times New Roman" pitchFamily="18" charset="0"/>
              </a:rPr>
              <a:t>μν</a:t>
            </a:r>
            <a:r>
              <a:rPr lang="en-GB" sz="2000" dirty="0" smtClean="0">
                <a:cs typeface="Times New Roman" pitchFamily="18" charset="0"/>
              </a:rPr>
              <a:t> </a:t>
            </a:r>
            <a:r>
              <a:rPr lang="en-IE" sz="2000" dirty="0" smtClean="0">
                <a:cs typeface="Times New Roman" pitchFamily="18" charset="0"/>
              </a:rPr>
              <a:t> </a:t>
            </a:r>
            <a:r>
              <a:rPr lang="en-GB" sz="2000" dirty="0" smtClean="0">
                <a:cs typeface="Times New Roman" pitchFamily="18" charset="0"/>
              </a:rPr>
              <a:t>+ </a:t>
            </a:r>
            <a:r>
              <a:rPr lang="en-GB" sz="2000" dirty="0" err="1" smtClean="0"/>
              <a:t>λg</a:t>
            </a:r>
            <a:r>
              <a:rPr lang="en-GB" sz="2000" i="1" baseline="-25000" dirty="0" err="1" smtClean="0"/>
              <a:t>μν</a:t>
            </a:r>
            <a:r>
              <a:rPr lang="en-GB" sz="2000" i="1" baseline="-25000" dirty="0" smtClean="0"/>
              <a:t> </a:t>
            </a:r>
            <a:r>
              <a:rPr lang="en-GB" sz="2000" dirty="0" smtClean="0">
                <a:cs typeface="Times New Roman" pitchFamily="18" charset="0"/>
              </a:rPr>
              <a:t>  =          </a:t>
            </a:r>
            <a:r>
              <a:rPr lang="en-GB" sz="2000" b="1" i="1" dirty="0" err="1" smtClean="0">
                <a:cs typeface="Times New Roman" pitchFamily="18" charset="0"/>
              </a:rPr>
              <a:t>T</a:t>
            </a:r>
            <a:r>
              <a:rPr lang="en-GB" sz="2000" i="1" baseline="-30000" dirty="0" err="1" smtClean="0">
                <a:cs typeface="Times New Roman" pitchFamily="18" charset="0"/>
              </a:rPr>
              <a:t>μν</a:t>
            </a:r>
            <a:endParaRPr lang="en-IE" sz="2400" dirty="0" smtClean="0"/>
          </a:p>
          <a:p>
            <a:pPr eaLnBrk="1" hangingPunct="1">
              <a:buNone/>
            </a:pPr>
            <a:r>
              <a:rPr lang="en-IE" sz="2000" b="1" i="1" dirty="0" smtClean="0"/>
              <a:t>De Sitter (1918)</a:t>
            </a:r>
            <a:endParaRPr lang="en-IE" sz="2000" dirty="0" smtClean="0"/>
          </a:p>
          <a:p>
            <a:pPr eaLnBrk="1" hangingPunct="1"/>
            <a:r>
              <a:rPr lang="en-IE" sz="2000" dirty="0"/>
              <a:t>E</a:t>
            </a:r>
            <a:r>
              <a:rPr lang="en-IE" sz="2000" dirty="0" smtClean="0"/>
              <a:t>mpty universe</a:t>
            </a:r>
          </a:p>
          <a:p>
            <a:pPr eaLnBrk="1" hangingPunct="1"/>
            <a:r>
              <a:rPr lang="en-IE" sz="2000" dirty="0" smtClean="0"/>
              <a:t>Apparently static (co-ordinate system)</a:t>
            </a:r>
          </a:p>
          <a:p>
            <a:pPr eaLnBrk="1" hangingPunct="1"/>
            <a:r>
              <a:rPr lang="en-IE" sz="2000" u="sng" dirty="0" smtClean="0"/>
              <a:t>Redshifts</a:t>
            </a:r>
            <a:r>
              <a:rPr lang="en-IE" sz="2000" dirty="0" smtClean="0"/>
              <a:t> due to matter/time dilation</a:t>
            </a:r>
          </a:p>
          <a:p>
            <a:endParaRPr lang="en-IE" sz="2400" dirty="0" smtClean="0"/>
          </a:p>
        </p:txBody>
      </p:sp>
      <p:pic>
        <p:nvPicPr>
          <p:cNvPr id="8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916832"/>
            <a:ext cx="1296144" cy="189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480" name="Picture 248" descr="http://www.scientific-web.com/en/Astronomy/Biographies/images/WillemDeSitt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4509120"/>
            <a:ext cx="1530099" cy="201622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99592" y="6396335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i="1" dirty="0" smtClean="0"/>
              <a:t>Explanation for </a:t>
            </a:r>
            <a:r>
              <a:rPr lang="en-IE" sz="2000" i="1" dirty="0" err="1" smtClean="0"/>
              <a:t>redshifts</a:t>
            </a:r>
            <a:r>
              <a:rPr lang="en-IE" sz="2000" i="1" dirty="0" smtClean="0"/>
              <a:t> of the galaxies?</a:t>
            </a:r>
            <a:endParaRPr lang="en-IE" sz="2000" i="1" dirty="0"/>
          </a:p>
        </p:txBody>
      </p:sp>
      <p:pic>
        <p:nvPicPr>
          <p:cNvPr id="7" name="Picture 4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4293096"/>
            <a:ext cx="323850" cy="428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15616" y="476672"/>
            <a:ext cx="7577946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De Sitter </a:t>
            </a:r>
            <a:r>
              <a:rPr lang="en-IE" sz="3600" dirty="0" err="1" smtClean="0"/>
              <a:t>redshifts</a:t>
            </a:r>
            <a:r>
              <a:rPr lang="en-IE" sz="3600" dirty="0" smtClean="0"/>
              <a:t> and astronomy</a:t>
            </a:r>
            <a:endParaRPr lang="en-GB" sz="3600" dirty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484784"/>
            <a:ext cx="6300192" cy="558924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IE" sz="2400" dirty="0" smtClean="0"/>
          </a:p>
          <a:p>
            <a:pPr eaLnBrk="1" hangingPunct="1"/>
            <a:r>
              <a:rPr lang="en-IE" sz="2000" b="1" dirty="0" smtClean="0"/>
              <a:t>Silberstein </a:t>
            </a:r>
            <a:r>
              <a:rPr lang="en-IE" sz="2000" dirty="0" smtClean="0"/>
              <a:t>(1923)</a:t>
            </a:r>
          </a:p>
          <a:p>
            <a:pPr marL="0" indent="0" eaLnBrk="1" hangingPunct="1">
              <a:buNone/>
            </a:pPr>
            <a:r>
              <a:rPr lang="en-IE" sz="2000" dirty="0" smtClean="0"/>
              <a:t>       </a:t>
            </a:r>
            <a:r>
              <a:rPr lang="el-GR" sz="2000" dirty="0" smtClean="0"/>
              <a:t>Δλ/λ</a:t>
            </a:r>
            <a:r>
              <a:rPr lang="en-US" sz="2000" dirty="0" smtClean="0"/>
              <a:t>  </a:t>
            </a:r>
            <a:r>
              <a:rPr lang="el-GR" sz="2000" i="1" dirty="0" smtClean="0"/>
              <a:t>=</a:t>
            </a:r>
            <a:r>
              <a:rPr lang="en-US" sz="2000" i="1" dirty="0" smtClean="0"/>
              <a:t>  </a:t>
            </a:r>
            <a:r>
              <a:rPr lang="el-GR" sz="1600" i="1" dirty="0" smtClean="0"/>
              <a:t>+/-</a:t>
            </a:r>
            <a:r>
              <a:rPr lang="en-US" sz="2000" i="1" dirty="0" smtClean="0"/>
              <a:t>  r/R  </a:t>
            </a:r>
            <a:r>
              <a:rPr lang="en-US" sz="2000" dirty="0" smtClean="0"/>
              <a:t>(global clusters)</a:t>
            </a:r>
          </a:p>
          <a:p>
            <a:pPr marL="0" indent="0" eaLnBrk="1" hangingPunct="1">
              <a:buNone/>
            </a:pPr>
            <a:endParaRPr lang="en-IE" sz="2000" dirty="0" smtClean="0"/>
          </a:p>
          <a:p>
            <a:pPr eaLnBrk="1" hangingPunct="1"/>
            <a:r>
              <a:rPr lang="en-IE" sz="2000" b="1" dirty="0" smtClean="0"/>
              <a:t>Carl von </a:t>
            </a:r>
            <a:r>
              <a:rPr lang="en-IE" sz="2000" b="1" dirty="0" err="1" smtClean="0"/>
              <a:t>Wirtz</a:t>
            </a:r>
            <a:r>
              <a:rPr lang="en-IE" sz="2000" b="1" dirty="0" smtClean="0"/>
              <a:t> </a:t>
            </a:r>
            <a:r>
              <a:rPr lang="en-IE" sz="2000" dirty="0" smtClean="0"/>
              <a:t>(1924)</a:t>
            </a:r>
          </a:p>
          <a:p>
            <a:pPr eaLnBrk="1" hangingPunct="1">
              <a:buNone/>
            </a:pPr>
            <a:r>
              <a:rPr lang="en-IE" sz="2400" i="1" dirty="0" smtClean="0"/>
              <a:t>     </a:t>
            </a:r>
            <a:r>
              <a:rPr lang="en-IE" sz="2000" i="1" dirty="0" err="1" smtClean="0"/>
              <a:t>Redshifts</a:t>
            </a:r>
            <a:r>
              <a:rPr lang="en-IE" sz="2000" i="1" dirty="0" smtClean="0"/>
              <a:t> for nebulae different to clusters</a:t>
            </a:r>
          </a:p>
          <a:p>
            <a:pPr eaLnBrk="1" hangingPunct="1">
              <a:buNone/>
            </a:pPr>
            <a:r>
              <a:rPr lang="en-IE" sz="2000" i="1" dirty="0" smtClean="0"/>
              <a:t>      Time dilation effect?</a:t>
            </a:r>
          </a:p>
          <a:p>
            <a:pPr eaLnBrk="1" hangingPunct="1">
              <a:buNone/>
            </a:pPr>
            <a:endParaRPr lang="en-IE" sz="2400" dirty="0" smtClean="0"/>
          </a:p>
          <a:p>
            <a:pPr eaLnBrk="1" hangingPunct="1"/>
            <a:r>
              <a:rPr lang="en-IE" sz="2000" b="1" dirty="0" err="1" smtClean="0"/>
              <a:t>Lundmark</a:t>
            </a:r>
            <a:r>
              <a:rPr lang="en-IE" sz="2000" b="1" dirty="0" smtClean="0"/>
              <a:t> </a:t>
            </a:r>
            <a:r>
              <a:rPr lang="en-IE" sz="2000" dirty="0" smtClean="0"/>
              <a:t>(1924)</a:t>
            </a:r>
          </a:p>
          <a:p>
            <a:pPr eaLnBrk="1" hangingPunct="1">
              <a:buNone/>
            </a:pPr>
            <a:r>
              <a:rPr lang="en-IE" sz="2000" i="1" dirty="0" smtClean="0"/>
              <a:t>     ‘The determination of the curvature of </a:t>
            </a:r>
            <a:r>
              <a:rPr lang="en-IE" sz="2000" i="1" dirty="0" err="1" smtClean="0"/>
              <a:t>spacetime</a:t>
            </a:r>
            <a:r>
              <a:rPr lang="en-IE" sz="2000" i="1" dirty="0" smtClean="0"/>
              <a:t> </a:t>
            </a:r>
          </a:p>
          <a:p>
            <a:pPr eaLnBrk="1" hangingPunct="1">
              <a:buNone/>
            </a:pPr>
            <a:r>
              <a:rPr lang="en-IE" sz="2000" i="1" dirty="0" smtClean="0"/>
              <a:t>     in de Sitter’s world’ </a:t>
            </a:r>
            <a:r>
              <a:rPr lang="en-IE" sz="2000" dirty="0" smtClean="0"/>
              <a:t>Stars and globular  clusters</a:t>
            </a:r>
          </a:p>
          <a:p>
            <a:pPr eaLnBrk="1" hangingPunct="1">
              <a:buNone/>
            </a:pPr>
            <a:endParaRPr lang="en-IE" sz="2400" i="1" dirty="0" smtClean="0"/>
          </a:p>
          <a:p>
            <a:pPr eaLnBrk="1" hangingPunct="1"/>
            <a:r>
              <a:rPr lang="en-IE" sz="2000" b="1" dirty="0" smtClean="0"/>
              <a:t>Stromberg </a:t>
            </a:r>
            <a:r>
              <a:rPr lang="en-IE" sz="2000" dirty="0" smtClean="0"/>
              <a:t>(1925)</a:t>
            </a:r>
          </a:p>
          <a:p>
            <a:pPr eaLnBrk="1" hangingPunct="1">
              <a:buNone/>
            </a:pPr>
            <a:r>
              <a:rPr lang="en-IE" sz="2000" i="1" dirty="0" smtClean="0"/>
              <a:t>      </a:t>
            </a:r>
            <a:r>
              <a:rPr lang="en-IE" sz="2000" i="1" dirty="0" err="1" smtClean="0"/>
              <a:t>Vel</a:t>
            </a:r>
            <a:r>
              <a:rPr lang="en-IE" sz="2000" i="1" dirty="0" smtClean="0"/>
              <a:t>/dist relation for globular clusters?</a:t>
            </a:r>
          </a:p>
          <a:p>
            <a:pPr eaLnBrk="1" hangingPunct="1">
              <a:buNone/>
            </a:pPr>
            <a:endParaRPr lang="en-IE" sz="2000" i="1" dirty="0" smtClean="0"/>
          </a:p>
          <a:p>
            <a:pPr marL="0" indent="0" eaLnBrk="1" hangingPunct="1">
              <a:buNone/>
            </a:pPr>
            <a:endParaRPr lang="en-IE" sz="2400" dirty="0"/>
          </a:p>
          <a:p>
            <a:pPr eaLnBrk="1" hangingPunct="1"/>
            <a:endParaRPr lang="en-IE" sz="2400" dirty="0" smtClean="0"/>
          </a:p>
        </p:txBody>
      </p:sp>
      <p:pic>
        <p:nvPicPr>
          <p:cNvPr id="148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844824"/>
            <a:ext cx="16002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1844824"/>
            <a:ext cx="1693981" cy="1957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48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4437112"/>
            <a:ext cx="1613673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48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4437112"/>
            <a:ext cx="1440160" cy="2141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03648" y="764704"/>
            <a:ext cx="6120680" cy="762000"/>
          </a:xfrm>
        </p:spPr>
        <p:txBody>
          <a:bodyPr/>
          <a:lstStyle/>
          <a:p>
            <a:pPr eaLnBrk="1" hangingPunct="1"/>
            <a:r>
              <a:rPr lang="en-IE" sz="3600" dirty="0" err="1" smtClean="0"/>
              <a:t>Friedmann</a:t>
            </a:r>
            <a:r>
              <a:rPr lang="en-IE" sz="3600" dirty="0" smtClean="0"/>
              <a:t> universes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88840"/>
            <a:ext cx="5688632" cy="4464496"/>
          </a:xfrm>
        </p:spPr>
        <p:txBody>
          <a:bodyPr/>
          <a:lstStyle/>
          <a:p>
            <a:pPr eaLnBrk="1" hangingPunct="1"/>
            <a:r>
              <a:rPr lang="en-IE" sz="2400" dirty="0" smtClean="0"/>
              <a:t>General solutions (1922, 24)</a:t>
            </a:r>
          </a:p>
          <a:p>
            <a:pPr eaLnBrk="1" hangingPunct="1"/>
            <a:r>
              <a:rPr lang="en-IE" sz="2400" dirty="0" smtClean="0"/>
              <a:t>Time-varying radius</a:t>
            </a:r>
          </a:p>
          <a:p>
            <a:pPr eaLnBrk="1" hangingPunct="1"/>
            <a:r>
              <a:rPr lang="en-IE" sz="2400" dirty="0" smtClean="0"/>
              <a:t>Expanding or contracting</a:t>
            </a:r>
          </a:p>
          <a:p>
            <a:pPr eaLnBrk="1" hangingPunct="1"/>
            <a:endParaRPr lang="en-IE" sz="2400" dirty="0" smtClean="0"/>
          </a:p>
          <a:p>
            <a:pPr eaLnBrk="1" hangingPunct="1"/>
            <a:r>
              <a:rPr lang="en-IE" sz="2400" dirty="0" smtClean="0"/>
              <a:t>Three possible curvatures </a:t>
            </a:r>
          </a:p>
          <a:p>
            <a:pPr eaLnBrk="1" hangingPunct="1"/>
            <a:r>
              <a:rPr lang="en-IE" sz="2400" dirty="0" smtClean="0"/>
              <a:t>Depends on matter </a:t>
            </a:r>
            <a:r>
              <a:rPr lang="en-IE" sz="2400" i="1" dirty="0" smtClean="0">
                <a:cs typeface="Times New Roman" pitchFamily="18" charset="0"/>
              </a:rPr>
              <a:t>Ω =d/d</a:t>
            </a:r>
            <a:r>
              <a:rPr lang="en-IE" sz="2400" i="1" baseline="-30000" dirty="0" smtClean="0">
                <a:cs typeface="Times New Roman" pitchFamily="18" charset="0"/>
              </a:rPr>
              <a:t>c</a:t>
            </a:r>
          </a:p>
          <a:p>
            <a:pPr eaLnBrk="1" hangingPunct="1"/>
            <a:r>
              <a:rPr lang="en-IE" sz="2400" dirty="0" smtClean="0"/>
              <a:t>Periodic solutions</a:t>
            </a:r>
          </a:p>
          <a:p>
            <a:pPr marL="0" indent="0" eaLnBrk="1" hangingPunct="1">
              <a:buNone/>
            </a:pPr>
            <a:endParaRPr lang="en-IE" sz="2400" i="1" baseline="-30000" dirty="0" smtClean="0">
              <a:cs typeface="Times New Roman" pitchFamily="18" charset="0"/>
            </a:endParaRPr>
          </a:p>
          <a:p>
            <a:pPr marL="0" indent="0" eaLnBrk="1" hangingPunct="1">
              <a:buNone/>
            </a:pPr>
            <a:r>
              <a:rPr lang="en-IE" sz="2400" i="1" dirty="0" smtClean="0"/>
              <a:t>             </a:t>
            </a:r>
            <a:r>
              <a:rPr lang="en-IE" sz="2400" i="1" u="sng" dirty="0" smtClean="0"/>
              <a:t>Hypothetical</a:t>
            </a:r>
            <a:r>
              <a:rPr lang="en-IE" sz="2400" i="1" dirty="0" smtClean="0"/>
              <a:t> models (</a:t>
            </a:r>
            <a:r>
              <a:rPr lang="en-IE" sz="2400" i="1" dirty="0" err="1" smtClean="0"/>
              <a:t>ZfPh</a:t>
            </a:r>
            <a:r>
              <a:rPr lang="en-IE" sz="2400" i="1" dirty="0" smtClean="0"/>
              <a:t>)</a:t>
            </a:r>
          </a:p>
          <a:p>
            <a:pPr marL="0" indent="0" eaLnBrk="1" hangingPunct="1">
              <a:buNone/>
            </a:pPr>
            <a:r>
              <a:rPr lang="en-IE" sz="2400" i="1" dirty="0" smtClean="0"/>
              <a:t>             Disliked by Einstein (‘suspicious’)</a:t>
            </a: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5971853" y="3501008"/>
          <a:ext cx="3172147" cy="3180790"/>
        </p:xfrm>
        <a:graphic>
          <a:graphicData uri="http://schemas.openxmlformats.org/presentationml/2006/ole">
            <p:oleObj spid="_x0000_s149634" name="Photo Editor Photo" r:id="rId4" imgW="3753374" imgH="3761905" progId="">
              <p:embed/>
            </p:oleObj>
          </a:graphicData>
        </a:graphic>
      </p:graphicFrame>
      <p:pic>
        <p:nvPicPr>
          <p:cNvPr id="149508" name="Picture 4" descr="http://ts4.mm.bing.net/images/thumbnail.aspx?q=4659069557014735&amp;id=5b23e93350a710efc5ad75a46fdf7ca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4" y="764704"/>
            <a:ext cx="1368152" cy="202689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64088" y="2996952"/>
            <a:ext cx="3779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Alexander </a:t>
            </a:r>
            <a:r>
              <a:rPr lang="en-US" sz="2000" i="1" dirty="0" err="1" smtClean="0"/>
              <a:t>Friedmann</a:t>
            </a:r>
            <a:r>
              <a:rPr lang="en-US" sz="2000" i="1" dirty="0" smtClean="0"/>
              <a:t> 1888 -1925</a:t>
            </a:r>
            <a:endParaRPr lang="en-US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47664" y="404664"/>
            <a:ext cx="5832648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Lemaitre’s universe (1925,27)</a:t>
            </a:r>
            <a:endParaRPr lang="en-GB" sz="3600" dirty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07504" y="1484201"/>
            <a:ext cx="7212856" cy="5688632"/>
          </a:xfrm>
        </p:spPr>
        <p:txBody>
          <a:bodyPr/>
          <a:lstStyle/>
          <a:p>
            <a:pPr marL="0" indent="0" eaLnBrk="1" hangingPunct="1">
              <a:buNone/>
            </a:pPr>
            <a:endParaRPr lang="en-IE" sz="2400" dirty="0"/>
          </a:p>
          <a:p>
            <a:pPr eaLnBrk="1" hangingPunct="1"/>
            <a:r>
              <a:rPr lang="en-IE" sz="2400" dirty="0"/>
              <a:t>D</a:t>
            </a:r>
            <a:r>
              <a:rPr lang="en-IE" sz="2400" dirty="0" smtClean="0"/>
              <a:t>e Sitter model</a:t>
            </a:r>
            <a:r>
              <a:rPr lang="en-IE" sz="2400" i="1" dirty="0" smtClean="0"/>
              <a:t> </a:t>
            </a:r>
            <a:r>
              <a:rPr lang="en-IE" sz="2400" dirty="0" smtClean="0"/>
              <a:t>expanding</a:t>
            </a:r>
          </a:p>
          <a:p>
            <a:pPr eaLnBrk="1" hangingPunct="1"/>
            <a:r>
              <a:rPr lang="en-IE" sz="2400" dirty="0" smtClean="0"/>
              <a:t>New solution combining best of </a:t>
            </a:r>
            <a:r>
              <a:rPr lang="en-IE" sz="2400" i="1" dirty="0" smtClean="0"/>
              <a:t>E</a:t>
            </a:r>
            <a:r>
              <a:rPr lang="en-IE" sz="2400" dirty="0" smtClean="0"/>
              <a:t> and </a:t>
            </a:r>
            <a:r>
              <a:rPr lang="en-IE" sz="2400" i="1" dirty="0" err="1" smtClean="0"/>
              <a:t>deS</a:t>
            </a:r>
            <a:endParaRPr lang="en-IE" sz="2400" i="1" dirty="0" smtClean="0"/>
          </a:p>
          <a:p>
            <a:pPr eaLnBrk="1" hangingPunct="1"/>
            <a:r>
              <a:rPr lang="en-IE" sz="2400" u="sng" dirty="0" smtClean="0"/>
              <a:t>Matter-filled universe of increasing radius (1927)</a:t>
            </a:r>
          </a:p>
          <a:p>
            <a:pPr eaLnBrk="1" hangingPunct="1"/>
            <a:endParaRPr lang="en-IE" sz="2400" dirty="0" smtClean="0"/>
          </a:p>
          <a:p>
            <a:pPr eaLnBrk="1" hangingPunct="1"/>
            <a:r>
              <a:rPr lang="en-IE" sz="2400" dirty="0"/>
              <a:t>Connection with astronomy </a:t>
            </a:r>
            <a:endParaRPr lang="en-IE" sz="2400" dirty="0" smtClean="0"/>
          </a:p>
          <a:p>
            <a:pPr eaLnBrk="1" hangingPunct="1"/>
            <a:r>
              <a:rPr lang="en-IE" sz="2400" dirty="0" smtClean="0"/>
              <a:t>Predicts redshifts = expansion of </a:t>
            </a:r>
            <a:r>
              <a:rPr lang="en-IE" sz="2400" u="sng" dirty="0" smtClean="0"/>
              <a:t>space</a:t>
            </a:r>
          </a:p>
          <a:p>
            <a:pPr eaLnBrk="1" hangingPunct="1"/>
            <a:r>
              <a:rPr lang="en-IE" sz="2400" dirty="0"/>
              <a:t>R</a:t>
            </a:r>
            <a:r>
              <a:rPr lang="en-IE" sz="2400" dirty="0" smtClean="0"/>
              <a:t>ate of expansion from average measurements of </a:t>
            </a:r>
          </a:p>
          <a:p>
            <a:pPr marL="0" indent="0" eaLnBrk="1" hangingPunct="1">
              <a:buNone/>
            </a:pPr>
            <a:r>
              <a:rPr lang="en-IE" sz="2400" dirty="0"/>
              <a:t> </a:t>
            </a:r>
            <a:r>
              <a:rPr lang="en-IE" sz="2400" dirty="0" smtClean="0"/>
              <a:t>   distance and redshift  </a:t>
            </a:r>
            <a:r>
              <a:rPr lang="en-US" sz="2400" i="1" dirty="0"/>
              <a:t>H = 585 </a:t>
            </a:r>
            <a:r>
              <a:rPr lang="en-US" sz="2400" i="1" dirty="0" smtClean="0"/>
              <a:t>km/s/pc</a:t>
            </a:r>
          </a:p>
          <a:p>
            <a:pPr marL="0" indent="0" eaLnBrk="1" hangingPunct="1">
              <a:buNone/>
            </a:pPr>
            <a:endParaRPr lang="en-US" sz="2400" i="1" dirty="0"/>
          </a:p>
          <a:p>
            <a:pPr marL="0" indent="0" eaLnBrk="1" hangingPunct="1">
              <a:buNone/>
            </a:pPr>
            <a:r>
              <a:rPr lang="en-US" sz="2400" b="1" i="1" dirty="0" smtClean="0"/>
              <a:t>	</a:t>
            </a:r>
            <a:r>
              <a:rPr lang="en-US" sz="2400" i="1" dirty="0" smtClean="0"/>
              <a:t>             Obscure journal</a:t>
            </a:r>
          </a:p>
          <a:p>
            <a:pPr marL="0" indent="0" eaLnBrk="1" hangingPunct="1">
              <a:buNone/>
            </a:pPr>
            <a:r>
              <a:rPr lang="en-US" sz="2400" b="1" i="1" dirty="0" smtClean="0"/>
              <a:t>		</a:t>
            </a:r>
            <a:r>
              <a:rPr lang="en-US" sz="2400" i="1" dirty="0" smtClean="0"/>
              <a:t>Rejected by Einstein </a:t>
            </a:r>
          </a:p>
          <a:p>
            <a:pPr marL="0" indent="0" eaLnBrk="1" hangingPunct="1">
              <a:buNone/>
            </a:pPr>
            <a:endParaRPr lang="en-IE" sz="2400" i="1" dirty="0"/>
          </a:p>
          <a:p>
            <a:pPr eaLnBrk="1" hangingPunct="1">
              <a:buNone/>
            </a:pPr>
            <a:endParaRPr lang="en-IE" sz="2400" dirty="0" smtClean="0"/>
          </a:p>
          <a:p>
            <a:pPr marL="0" indent="0" eaLnBrk="1" hangingPunct="1">
              <a:buNone/>
            </a:pPr>
            <a:endParaRPr lang="en-IE" sz="2400" u="sng" dirty="0" smtClean="0"/>
          </a:p>
        </p:txBody>
      </p:sp>
      <p:graphicFrame>
        <p:nvGraphicFramePr>
          <p:cNvPr id="2050" name="Object 5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xmlns="" val="2998889032"/>
              </p:ext>
            </p:extLst>
          </p:nvPr>
        </p:nvGraphicFramePr>
        <p:xfrm>
          <a:off x="7020272" y="1916832"/>
          <a:ext cx="1503505" cy="2200250"/>
        </p:xfrm>
        <a:graphic>
          <a:graphicData uri="http://schemas.openxmlformats.org/presentationml/2006/ole">
            <p:oleObj spid="_x0000_s2928" name="Photo Editor Photo" r:id="rId3" imgW="13076190" imgH="19133333" progId="">
              <p:embed/>
            </p:oleObj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6745912" y="4328517"/>
            <a:ext cx="23447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IE" sz="2000" i="1" dirty="0"/>
              <a:t>Fr Georges Lemaitre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11435" y="5805264"/>
            <a:ext cx="20136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i="1" dirty="0" err="1" smtClean="0"/>
              <a:t>Weyl</a:t>
            </a:r>
            <a:r>
              <a:rPr lang="en-IE" sz="2000" b="1" i="1" dirty="0" smtClean="0"/>
              <a:t> (1925)</a:t>
            </a:r>
          </a:p>
          <a:p>
            <a:r>
              <a:rPr lang="en-IE" sz="2000" b="1" i="1" dirty="0" smtClean="0"/>
              <a:t>Robertson (1928)</a:t>
            </a:r>
            <a:endParaRPr lang="en-IE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76151" y="476672"/>
            <a:ext cx="7312273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Hubble and the redshifts  (1929)</a:t>
            </a:r>
            <a:endParaRPr lang="en-GB" sz="3600" dirty="0" smtClean="0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7268641" y="6093296"/>
            <a:ext cx="1535113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800" b="1" i="1" dirty="0"/>
              <a:t>v = </a:t>
            </a:r>
            <a:r>
              <a:rPr lang="en-US" sz="2800" dirty="0" err="1" smtClean="0"/>
              <a:t>k</a:t>
            </a:r>
            <a:r>
              <a:rPr lang="en-US" sz="2800" b="1" i="1" dirty="0" err="1" smtClean="0"/>
              <a:t>r</a:t>
            </a:r>
            <a:endParaRPr lang="en-US" sz="2800" b="1" i="1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79512" y="1844824"/>
            <a:ext cx="5904656" cy="3658875"/>
          </a:xfrm>
        </p:spPr>
        <p:txBody>
          <a:bodyPr/>
          <a:lstStyle/>
          <a:p>
            <a:r>
              <a:rPr lang="en-US" sz="2400" dirty="0" smtClean="0"/>
              <a:t>Redshift/distance </a:t>
            </a:r>
            <a:r>
              <a:rPr lang="en-US" sz="2400" dirty="0"/>
              <a:t>relation </a:t>
            </a:r>
            <a:r>
              <a:rPr lang="en-US" sz="2400" dirty="0" smtClean="0"/>
              <a:t>for the nebulae?</a:t>
            </a:r>
          </a:p>
          <a:p>
            <a:r>
              <a:rPr lang="en-US" sz="2400" dirty="0"/>
              <a:t>N</a:t>
            </a:r>
            <a:r>
              <a:rPr lang="en-US" sz="2400" dirty="0" smtClean="0"/>
              <a:t>atural next step, test of theory </a:t>
            </a:r>
          </a:p>
          <a:p>
            <a:pPr marL="0" indent="0">
              <a:buNone/>
            </a:pPr>
            <a:r>
              <a:rPr lang="en-US" sz="2400" i="1" dirty="0"/>
              <a:t> </a:t>
            </a:r>
            <a:r>
              <a:rPr lang="en-US" sz="2400" i="1" dirty="0" smtClean="0"/>
              <a:t>    New distance measure?</a:t>
            </a:r>
            <a:endParaRPr lang="en-US" sz="2400" i="1" dirty="0"/>
          </a:p>
          <a:p>
            <a:r>
              <a:rPr lang="en-US" sz="2400" dirty="0"/>
              <a:t>Combine </a:t>
            </a:r>
            <a:r>
              <a:rPr lang="en-US" sz="2400" dirty="0" smtClean="0"/>
              <a:t>distance </a:t>
            </a:r>
            <a:r>
              <a:rPr lang="en-US" sz="2400" dirty="0"/>
              <a:t>measurements </a:t>
            </a:r>
            <a:r>
              <a:rPr lang="en-US" sz="2400" dirty="0" smtClean="0"/>
              <a:t>with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err="1" smtClean="0"/>
              <a:t>Slipher</a:t>
            </a:r>
            <a:r>
              <a:rPr lang="en-US" sz="2400" dirty="0" smtClean="0"/>
              <a:t> redshifts (24 galaxies)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Approx</a:t>
            </a:r>
            <a:r>
              <a:rPr lang="en-US" sz="2400" dirty="0" smtClean="0"/>
              <a:t> linear relation (1929)</a:t>
            </a:r>
          </a:p>
          <a:p>
            <a:r>
              <a:rPr lang="en-US" sz="2400" u="sng" dirty="0" smtClean="0"/>
              <a:t>Empirical relation </a:t>
            </a:r>
            <a:endParaRPr lang="en-US" sz="2400" i="1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64904"/>
            <a:ext cx="3088827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36563" y="5733196"/>
            <a:ext cx="6587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           Rapid acceptance (except Shapely)</a:t>
            </a:r>
          </a:p>
          <a:p>
            <a:r>
              <a:rPr lang="en-US" i="1" dirty="0" smtClean="0"/>
              <a:t>     New </a:t>
            </a:r>
            <a:r>
              <a:rPr lang="en-US" i="1" dirty="0"/>
              <a:t>model of the universe </a:t>
            </a:r>
            <a:r>
              <a:rPr lang="en-US" i="1" dirty="0" smtClean="0"/>
              <a:t>required (</a:t>
            </a:r>
            <a:r>
              <a:rPr lang="en-US" i="1" dirty="0" err="1" smtClean="0"/>
              <a:t>Eddington</a:t>
            </a:r>
            <a:r>
              <a:rPr lang="en-US" i="1" dirty="0" smtClean="0"/>
              <a:t>) </a:t>
            </a:r>
            <a:endParaRPr lang="en-US" i="1" dirty="0"/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87643" y="404664"/>
            <a:ext cx="7119364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expanding universe (1930,31)</a:t>
            </a:r>
            <a:endParaRPr lang="en-GB" sz="3600" dirty="0" smtClean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2060848"/>
            <a:ext cx="5544616" cy="2016224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400" dirty="0" smtClean="0"/>
              <a:t>Lemaitre’s intervention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err="1" smtClean="0"/>
              <a:t>Eddington</a:t>
            </a:r>
            <a:r>
              <a:rPr lang="en-US" sz="2400" dirty="0" smtClean="0"/>
              <a:t>, de Sitter convinced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/>
              <a:t>Translated </a:t>
            </a:r>
            <a:r>
              <a:rPr lang="en-US" sz="2400" dirty="0" smtClean="0"/>
              <a:t>theory (1931)  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Hubble graph + theory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/>
              <a:t>Space is expanding (relativists)</a:t>
            </a:r>
            <a:endParaRPr lang="en-US" sz="2400" dirty="0"/>
          </a:p>
          <a:p>
            <a:pPr eaLnBrk="1" hangingPunct="1">
              <a:lnSpc>
                <a:spcPct val="150000"/>
              </a:lnSpc>
            </a:pPr>
            <a:r>
              <a:rPr lang="en-US" sz="2400" u="sng" dirty="0" smtClean="0"/>
              <a:t>Astronomers </a:t>
            </a:r>
            <a:r>
              <a:rPr lang="en-US" sz="2400" u="sng" dirty="0" err="1" smtClean="0"/>
              <a:t>sceptical</a:t>
            </a:r>
            <a:r>
              <a:rPr lang="en-US" sz="2400" u="sng" dirty="0" smtClean="0"/>
              <a:t> (Hubble)</a:t>
            </a:r>
            <a:endParaRPr lang="en-US" sz="2400" dirty="0" smtClean="0"/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400" i="1" dirty="0" smtClean="0"/>
              <a:t>               </a:t>
            </a:r>
            <a:endParaRPr lang="en-IE" sz="2000" b="1" i="1" dirty="0" smtClean="0"/>
          </a:p>
        </p:txBody>
      </p:sp>
      <p:graphicFrame>
        <p:nvGraphicFramePr>
          <p:cNvPr id="152578" name="Object 2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69530129"/>
              </p:ext>
            </p:extLst>
          </p:nvPr>
        </p:nvGraphicFramePr>
        <p:xfrm>
          <a:off x="6460518" y="4293096"/>
          <a:ext cx="2226182" cy="2232248"/>
        </p:xfrm>
        <a:graphic>
          <a:graphicData uri="http://schemas.openxmlformats.org/presentationml/2006/ole">
            <p:oleObj spid="_x0000_s152708" name="Photo Editor Photo" r:id="rId3" imgW="3753374" imgH="3761905" progId="">
              <p:embed/>
            </p:oleObj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00808"/>
            <a:ext cx="2304256" cy="2256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23628" y="476672"/>
            <a:ext cx="684076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Hubble-</a:t>
            </a:r>
            <a:r>
              <a:rPr lang="en-IE" sz="3600" dirty="0" err="1" smtClean="0"/>
              <a:t>Humason</a:t>
            </a:r>
            <a:r>
              <a:rPr lang="en-IE" sz="3600" dirty="0" smtClean="0"/>
              <a:t> graph  (1931)</a:t>
            </a:r>
            <a:endParaRPr lang="en-GB" sz="3600" dirty="0" smtClean="0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6012160" y="5931758"/>
            <a:ext cx="21602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i="1" dirty="0" smtClean="0"/>
              <a:t>Justification</a:t>
            </a:r>
            <a:endParaRPr lang="en-US" b="1" i="1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79512" y="2132856"/>
            <a:ext cx="4630620" cy="3888431"/>
          </a:xfrm>
        </p:spPr>
        <p:txBody>
          <a:bodyPr/>
          <a:lstStyle/>
          <a:p>
            <a:r>
              <a:rPr lang="en-US" sz="2400" dirty="0" smtClean="0"/>
              <a:t>Distance measurements for </a:t>
            </a:r>
          </a:p>
          <a:p>
            <a:pPr>
              <a:buNone/>
            </a:pPr>
            <a:r>
              <a:rPr lang="en-US" sz="2400" dirty="0" smtClean="0"/>
              <a:t>     40 nebulae/galaxies</a:t>
            </a:r>
          </a:p>
          <a:p>
            <a:endParaRPr lang="en-US" sz="2400" dirty="0" smtClean="0"/>
          </a:p>
          <a:p>
            <a:r>
              <a:rPr lang="en-US" sz="2400" dirty="0" smtClean="0"/>
              <a:t>Corresponding redshifts by </a:t>
            </a:r>
            <a:r>
              <a:rPr lang="en-US" sz="2400" dirty="0" err="1" smtClean="0"/>
              <a:t>Humason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Reduced scatter</a:t>
            </a:r>
          </a:p>
          <a:p>
            <a:endParaRPr lang="en-US" sz="2400" dirty="0" smtClean="0"/>
          </a:p>
          <a:p>
            <a:r>
              <a:rPr lang="en-US" sz="2400" u="sng" dirty="0" smtClean="0"/>
              <a:t>Linear relation </a:t>
            </a:r>
            <a:endParaRPr lang="en-US" sz="2400" b="1" u="sng" dirty="0" smtClean="0"/>
          </a:p>
        </p:txBody>
      </p:sp>
      <p:pic>
        <p:nvPicPr>
          <p:cNvPr id="151554" name="Picture 2" descr="http://www.astronomy.ohio-state.edu/%7Epogge/Ast162/Unit5/Images/Hubble193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276872"/>
            <a:ext cx="4276725" cy="3209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485800"/>
            <a:ext cx="7119364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Einstein-</a:t>
            </a:r>
            <a:r>
              <a:rPr lang="en-IE" sz="3600" dirty="0" err="1" smtClean="0"/>
              <a:t>deSitter</a:t>
            </a:r>
            <a:r>
              <a:rPr lang="en-IE" sz="3600" dirty="0" smtClean="0"/>
              <a:t> universe (1932)</a:t>
            </a:r>
            <a:endParaRPr lang="en-GB" sz="3600" dirty="0" smtClean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1637420"/>
            <a:ext cx="5004048" cy="4824536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Space is expanding forever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Flat geometry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IE" sz="2400" dirty="0" smtClean="0"/>
              <a:t>Critical mass density (</a:t>
            </a:r>
            <a:r>
              <a:rPr lang="el-GR" sz="2400" dirty="0"/>
              <a:t>Λ</a:t>
            </a:r>
            <a:r>
              <a:rPr lang="en-IE" sz="2400" dirty="0"/>
              <a:t> =</a:t>
            </a:r>
            <a:r>
              <a:rPr lang="en-IE" sz="2400" dirty="0" smtClean="0"/>
              <a:t>0)</a:t>
            </a:r>
            <a:endParaRPr lang="en-US" sz="2400" dirty="0" smtClean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u="sng" dirty="0" smtClean="0"/>
              <a:t>Standard model </a:t>
            </a:r>
          </a:p>
          <a:p>
            <a:pPr marL="0" indent="0" eaLnBrk="1" hangingPunct="1">
              <a:buNone/>
            </a:pPr>
            <a:r>
              <a:rPr lang="en-US" sz="2400" b="1" i="1" dirty="0" smtClean="0"/>
              <a:t>             </a:t>
            </a:r>
          </a:p>
          <a:p>
            <a:pPr marL="0" indent="0" eaLnBrk="1" hangingPunct="1">
              <a:buNone/>
            </a:pPr>
            <a:r>
              <a:rPr lang="en-US" sz="2400" b="1" i="1" dirty="0"/>
              <a:t> </a:t>
            </a:r>
            <a:r>
              <a:rPr lang="en-US" sz="2400" b="1" i="1" dirty="0" smtClean="0"/>
              <a:t>      Problem of matter density</a:t>
            </a:r>
          </a:p>
          <a:p>
            <a:pPr marL="0" indent="0" eaLnBrk="1" hangingPunct="1">
              <a:buNone/>
            </a:pPr>
            <a:r>
              <a:rPr lang="en-US" sz="2400" b="1" i="1" dirty="0" smtClean="0"/>
              <a:t>        Problem of age</a:t>
            </a:r>
          </a:p>
          <a:p>
            <a:pPr marL="0" indent="0" eaLnBrk="1" hangingPunct="1">
              <a:buNone/>
            </a:pPr>
            <a:endParaRPr lang="en-US" sz="2400" b="1" i="1" dirty="0" smtClean="0"/>
          </a:p>
          <a:p>
            <a:pPr eaLnBrk="1" hangingPunct="1">
              <a:buNone/>
            </a:pPr>
            <a:r>
              <a:rPr lang="en-IE" sz="2000" b="1" i="1" dirty="0" smtClean="0"/>
              <a:t>	</a:t>
            </a:r>
          </a:p>
        </p:txBody>
      </p:sp>
      <p:pic>
        <p:nvPicPr>
          <p:cNvPr id="155653" name="Picture 5" descr="http://www.aip.org/history/einstein/images/ae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11007" y="1637432"/>
            <a:ext cx="2486037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5655" name="Picture 7" descr="http://ned.ipac.caltech.edu/level5/March02/Plionis/Figures/figur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8724" y="4049688"/>
            <a:ext cx="422724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966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03648" y="476672"/>
            <a:ext cx="7119364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Lemaitre’s  universe  (1934)</a:t>
            </a:r>
            <a:endParaRPr lang="en-GB" sz="3600" dirty="0" smtClean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79512" y="1579340"/>
            <a:ext cx="5004048" cy="3888432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IE" sz="2400" dirty="0" smtClean="0"/>
              <a:t>Expansion from radioactive decay</a:t>
            </a:r>
          </a:p>
          <a:p>
            <a:pPr eaLnBrk="1" hangingPunct="1"/>
            <a:endParaRPr lang="en-IE" sz="2400" dirty="0"/>
          </a:p>
          <a:p>
            <a:pPr eaLnBrk="1" hangingPunct="1"/>
            <a:r>
              <a:rPr lang="en-IE" sz="2400" dirty="0" smtClean="0"/>
              <a:t>Stagnation period</a:t>
            </a:r>
          </a:p>
          <a:p>
            <a:pPr eaLnBrk="1" hangingPunct="1"/>
            <a:endParaRPr lang="en-IE" sz="2400" dirty="0"/>
          </a:p>
          <a:p>
            <a:pPr eaLnBrk="1" hangingPunct="1"/>
            <a:r>
              <a:rPr lang="en-IE" sz="2400" dirty="0" smtClean="0"/>
              <a:t>Accelerated expansion</a:t>
            </a:r>
            <a:endParaRPr lang="en-US" sz="2400" dirty="0" smtClean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 smtClean="0"/>
              <a:t>Positive cosmic constant</a:t>
            </a:r>
          </a:p>
          <a:p>
            <a:pPr marL="0" indent="0" eaLnBrk="1" hangingPunct="1">
              <a:buNone/>
            </a:pPr>
            <a:r>
              <a:rPr lang="en-US" sz="2400" b="1" i="1" dirty="0" smtClean="0"/>
              <a:t>             </a:t>
            </a:r>
          </a:p>
          <a:p>
            <a:pPr marL="0" indent="0" eaLnBrk="1" hangingPunct="1">
              <a:buNone/>
            </a:pPr>
            <a:endParaRPr lang="en-US" sz="2400" b="1" i="1" dirty="0" smtClean="0"/>
          </a:p>
          <a:p>
            <a:pPr eaLnBrk="1" hangingPunct="1">
              <a:buNone/>
            </a:pPr>
            <a:r>
              <a:rPr lang="en-IE" sz="2000" b="1" i="1" dirty="0" smtClean="0"/>
              <a:t>	</a:t>
            </a:r>
          </a:p>
        </p:txBody>
      </p:sp>
      <p:pic>
        <p:nvPicPr>
          <p:cNvPr id="156674" name="Picture 2" descr=" Diagram illustrating several of the principal models for expansion of the Universe with time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16832"/>
            <a:ext cx="3456384" cy="353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6" y="5349895"/>
            <a:ext cx="388843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i="1" dirty="0" smtClean="0"/>
              <a:t> No age problem  </a:t>
            </a:r>
            <a:endParaRPr lang="en-US" b="1" dirty="0" smtClean="0"/>
          </a:p>
          <a:p>
            <a:r>
              <a:rPr lang="el-GR" b="1" dirty="0" smtClean="0"/>
              <a:t>Λ</a:t>
            </a:r>
            <a:r>
              <a:rPr lang="en-IE" b="1" dirty="0" smtClean="0"/>
              <a:t> </a:t>
            </a:r>
            <a:r>
              <a:rPr lang="en-IE" b="1" dirty="0"/>
              <a:t>= </a:t>
            </a:r>
            <a:r>
              <a:rPr lang="en-US" b="1" i="1" dirty="0"/>
              <a:t>Energy of </a:t>
            </a:r>
            <a:r>
              <a:rPr lang="en-US" b="1" i="1" dirty="0" smtClean="0"/>
              <a:t>vacuum </a:t>
            </a:r>
          </a:p>
          <a:p>
            <a:r>
              <a:rPr lang="en-US" sz="2000" i="1" dirty="0" smtClean="0"/>
              <a:t>   p = </a:t>
            </a:r>
            <a:r>
              <a:rPr lang="en-US" sz="2000" b="1" i="1" dirty="0" smtClean="0"/>
              <a:t>-</a:t>
            </a:r>
            <a:r>
              <a:rPr lang="en-IE" sz="2000" b="1" i="1" dirty="0" smtClean="0"/>
              <a:t> </a:t>
            </a:r>
            <a:r>
              <a:rPr lang="en-IE" sz="2000" i="1" dirty="0" smtClean="0"/>
              <a:t>ρ</a:t>
            </a:r>
            <a:r>
              <a:rPr lang="en-IE" sz="2000" i="1" baseline="-25000" dirty="0" smtClean="0"/>
              <a:t>0 </a:t>
            </a:r>
            <a:r>
              <a:rPr lang="en-US" sz="2000" i="1" dirty="0" smtClean="0"/>
              <a:t>c</a:t>
            </a:r>
            <a:r>
              <a:rPr lang="en-US" sz="2000" i="1" baseline="30000" dirty="0" smtClean="0"/>
              <a:t>2</a:t>
            </a:r>
            <a:r>
              <a:rPr lang="en-US" sz="2000" i="1" dirty="0" smtClean="0"/>
              <a:t> ,  </a:t>
            </a:r>
            <a:r>
              <a:rPr lang="en-IE" sz="2000" i="1" dirty="0" smtClean="0"/>
              <a:t>ρ</a:t>
            </a:r>
            <a:r>
              <a:rPr lang="en-IE" sz="2000" i="1" baseline="-25000" dirty="0" smtClean="0"/>
              <a:t>0 </a:t>
            </a:r>
            <a:r>
              <a:rPr lang="en-IE" sz="2000" i="1" dirty="0" smtClean="0"/>
              <a:t>= λc</a:t>
            </a:r>
            <a:r>
              <a:rPr lang="en-IE" sz="2000" i="1" baseline="30000" dirty="0" smtClean="0"/>
              <a:t>2</a:t>
            </a:r>
            <a:r>
              <a:rPr lang="en-IE" sz="2000" i="1" dirty="0" smtClean="0"/>
              <a:t>/8πG</a:t>
            </a:r>
            <a:endParaRPr lang="en-IE" sz="2000" i="1" dirty="0"/>
          </a:p>
          <a:p>
            <a:endParaRPr lang="en-US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6156175" y="6007683"/>
            <a:ext cx="2241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i="1" dirty="0" smtClean="0"/>
              <a:t>Cyclic universe?</a:t>
            </a:r>
            <a:endParaRPr lang="en-IE" i="1" dirty="0"/>
          </a:p>
        </p:txBody>
      </p:sp>
    </p:spTree>
    <p:extLst>
      <p:ext uri="{BB962C8B-B14F-4D97-AF65-F5344CB8AC3E}">
        <p14:creationId xmlns:p14="http://schemas.microsoft.com/office/powerpoint/2010/main" xmlns="" val="25128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53927" y="116632"/>
            <a:ext cx="8090073" cy="148208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discovery of the expanding universe</a:t>
            </a:r>
            <a:endParaRPr lang="en-GB" sz="3600" i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700808"/>
            <a:ext cx="6757480" cy="388843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IE" sz="2400" dirty="0" smtClean="0"/>
              <a:t>Lemaitre           </a:t>
            </a:r>
            <a:r>
              <a:rPr lang="en-IE" sz="2400" i="1" dirty="0" smtClean="0"/>
              <a:t>Theory and experiment</a:t>
            </a:r>
          </a:p>
          <a:p>
            <a:pPr>
              <a:lnSpc>
                <a:spcPct val="200000"/>
              </a:lnSpc>
            </a:pPr>
            <a:r>
              <a:rPr lang="en-IE" sz="2400" dirty="0" smtClean="0"/>
              <a:t>Hubble/</a:t>
            </a:r>
            <a:r>
              <a:rPr lang="en-IE" sz="2400" dirty="0" err="1" smtClean="0"/>
              <a:t>Slipher</a:t>
            </a:r>
            <a:r>
              <a:rPr lang="en-IE" sz="2400" dirty="0" smtClean="0"/>
              <a:t> </a:t>
            </a:r>
            <a:r>
              <a:rPr lang="en-IE" sz="2400" i="1" dirty="0" smtClean="0"/>
              <a:t>  Empirical law</a:t>
            </a:r>
          </a:p>
          <a:p>
            <a:pPr>
              <a:lnSpc>
                <a:spcPct val="200000"/>
              </a:lnSpc>
            </a:pPr>
            <a:r>
              <a:rPr lang="en-IE" sz="2400" dirty="0" err="1" smtClean="0"/>
              <a:t>Friedmann</a:t>
            </a:r>
            <a:r>
              <a:rPr lang="en-IE" sz="2400" dirty="0" smtClean="0"/>
              <a:t>         </a:t>
            </a:r>
            <a:r>
              <a:rPr lang="en-IE" sz="2400" i="1" dirty="0" smtClean="0"/>
              <a:t>Dynamic solutions</a:t>
            </a:r>
            <a:endParaRPr lang="en-IE" sz="2400" i="1" u="sng" dirty="0" smtClean="0"/>
          </a:p>
          <a:p>
            <a:pPr marL="0" indent="0">
              <a:buNone/>
            </a:pPr>
            <a:endParaRPr lang="en-IE" sz="2400" i="1" dirty="0" smtClean="0"/>
          </a:p>
          <a:p>
            <a:pPr>
              <a:buNone/>
            </a:pPr>
            <a:r>
              <a:rPr lang="en-IE" sz="2000" dirty="0" smtClean="0"/>
              <a:t>Ross, </a:t>
            </a:r>
            <a:r>
              <a:rPr lang="en-IE" sz="2000" dirty="0"/>
              <a:t>H</a:t>
            </a:r>
            <a:r>
              <a:rPr lang="en-IE" sz="2000" dirty="0" smtClean="0"/>
              <a:t>uggins, Leavitt</a:t>
            </a:r>
            <a:r>
              <a:rPr lang="en-IE" sz="2000" dirty="0"/>
              <a:t>, Shapely </a:t>
            </a:r>
            <a:r>
              <a:rPr lang="en-IE" sz="2000" dirty="0" smtClean="0"/>
              <a:t>,Einstein</a:t>
            </a:r>
            <a:r>
              <a:rPr lang="en-IE" sz="2000" dirty="0"/>
              <a:t>, </a:t>
            </a:r>
            <a:r>
              <a:rPr lang="en-IE" sz="2000" dirty="0" err="1" smtClean="0"/>
              <a:t>deSitter</a:t>
            </a:r>
            <a:r>
              <a:rPr lang="en-IE" sz="2000" dirty="0" smtClean="0"/>
              <a:t>, </a:t>
            </a:r>
          </a:p>
          <a:p>
            <a:pPr>
              <a:buNone/>
            </a:pPr>
            <a:r>
              <a:rPr lang="en-IE" sz="2000" dirty="0" err="1" smtClean="0"/>
              <a:t>Weyl</a:t>
            </a:r>
            <a:r>
              <a:rPr lang="en-IE" sz="2000" dirty="0" smtClean="0"/>
              <a:t>, </a:t>
            </a:r>
            <a:r>
              <a:rPr lang="en-IE" sz="2000" dirty="0" err="1" smtClean="0"/>
              <a:t>Lanzcos</a:t>
            </a:r>
            <a:r>
              <a:rPr lang="en-IE" sz="2000" dirty="0" smtClean="0"/>
              <a:t> , </a:t>
            </a:r>
            <a:r>
              <a:rPr lang="en-IE" sz="2000" dirty="0" err="1" smtClean="0"/>
              <a:t>Silberstein,Wirtz</a:t>
            </a:r>
            <a:r>
              <a:rPr lang="en-IE" sz="2000" dirty="0" smtClean="0"/>
              <a:t>, </a:t>
            </a:r>
            <a:r>
              <a:rPr lang="en-IE" sz="2000" dirty="0" err="1" smtClean="0"/>
              <a:t>Lundmark</a:t>
            </a:r>
            <a:r>
              <a:rPr lang="en-IE" sz="2000" dirty="0" smtClean="0"/>
              <a:t>, Stromberg</a:t>
            </a:r>
            <a:r>
              <a:rPr lang="en-IE" sz="2400" dirty="0" smtClean="0"/>
              <a:t>.. </a:t>
            </a:r>
            <a:endParaRPr lang="en-IE" sz="2400" dirty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3450808604"/>
              </p:ext>
            </p:extLst>
          </p:nvPr>
        </p:nvGraphicFramePr>
        <p:xfrm>
          <a:off x="7020272" y="1628800"/>
          <a:ext cx="1129872" cy="1584176"/>
        </p:xfrm>
        <a:graphic>
          <a:graphicData uri="http://schemas.openxmlformats.org/presentationml/2006/ole">
            <p:oleObj spid="_x0000_s7675" name="Photo Editor Photo" r:id="rId3" imgW="13076190" imgH="19133333" progId="">
              <p:embed/>
            </p:oleObj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5" y="3235821"/>
            <a:ext cx="138273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34107" y="3235821"/>
            <a:ext cx="110989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http://ts4.mm.bing.net/images/thumbnail.aspx?q=4659069557014735&amp;id=5b23e93350a710efc5ad75a46fdf7ca6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4839394"/>
            <a:ext cx="1137544" cy="1524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51520" y="6396335"/>
            <a:ext cx="6423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 smtClean="0"/>
              <a:t>The facts emerge independent of social context</a:t>
            </a:r>
            <a:endParaRPr lang="en-IE" b="1" dirty="0"/>
          </a:p>
        </p:txBody>
      </p:sp>
      <p:sp>
        <p:nvSpPr>
          <p:cNvPr id="12" name="Rectangle 11"/>
          <p:cNvSpPr/>
          <p:nvPr/>
        </p:nvSpPr>
        <p:spPr>
          <a:xfrm>
            <a:off x="251520" y="5805264"/>
            <a:ext cx="6624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Slow dawning, a</a:t>
            </a:r>
            <a:r>
              <a:rPr lang="en-IE" i="1" dirty="0" err="1" smtClean="0"/>
              <a:t>ccumulation</a:t>
            </a:r>
            <a:r>
              <a:rPr lang="en-IE" i="1" dirty="0" smtClean="0"/>
              <a:t> of theory and evidence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15616" y="404664"/>
            <a:ext cx="6768752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III   An origin for the universe</a:t>
            </a:r>
            <a:endParaRPr lang="en-GB" sz="3600" dirty="0" smtClean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88119" y="2060848"/>
            <a:ext cx="5120346" cy="4464496"/>
          </a:xfrm>
        </p:spPr>
        <p:txBody>
          <a:bodyPr/>
          <a:lstStyle/>
          <a:p>
            <a:pPr eaLnBrk="1" hangingPunct="1"/>
            <a:r>
              <a:rPr lang="en-US" sz="2400" dirty="0"/>
              <a:t>Expanding U implies beginning</a:t>
            </a:r>
          </a:p>
          <a:p>
            <a:pPr marL="0" indent="0" eaLnBrk="1" hangingPunct="1">
              <a:buNone/>
            </a:pPr>
            <a:r>
              <a:rPr lang="en-US" sz="2400" i="1" dirty="0" smtClean="0"/>
              <a:t>                 Lemaitre (1931)</a:t>
            </a:r>
          </a:p>
          <a:p>
            <a:pPr eaLnBrk="1" hangingPunct="1">
              <a:buNone/>
            </a:pPr>
            <a:r>
              <a:rPr lang="en-US" sz="2000" i="1" dirty="0" smtClean="0"/>
              <a:t>     </a:t>
            </a: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i="1" dirty="0" smtClean="0"/>
              <a:t>   The beginning of the world according</a:t>
            </a:r>
          </a:p>
          <a:p>
            <a:pPr marL="0" indent="0" eaLnBrk="1" hangingPunct="1">
              <a:buNone/>
            </a:pPr>
            <a:r>
              <a:rPr lang="en-US" sz="2400" i="1" dirty="0"/>
              <a:t> </a:t>
            </a:r>
            <a:r>
              <a:rPr lang="en-US" sz="2400" i="1" dirty="0" smtClean="0"/>
              <a:t>               to quantum theory</a:t>
            </a:r>
            <a:endParaRPr lang="en-US" sz="2400" i="1" dirty="0"/>
          </a:p>
          <a:p>
            <a:pPr marL="0" indent="0" eaLnBrk="1" hangingPunct="1">
              <a:buNone/>
            </a:pPr>
            <a:endParaRPr lang="en-US" sz="2400" i="1" dirty="0" smtClean="0"/>
          </a:p>
          <a:p>
            <a:pPr eaLnBrk="1" hangingPunct="1"/>
            <a:r>
              <a:rPr lang="en-US" sz="2400" dirty="0" smtClean="0"/>
              <a:t>Giant primeval atom?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 smtClean="0"/>
              <a:t>Decays to today’s matter</a:t>
            </a:r>
            <a:endParaRPr lang="en-US" sz="2000" i="1" dirty="0"/>
          </a:p>
          <a:p>
            <a:pPr eaLnBrk="1" hangingPunct="1">
              <a:buNone/>
            </a:pPr>
            <a:endParaRPr lang="en-US" sz="2000" i="1" dirty="0" smtClean="0"/>
          </a:p>
          <a:p>
            <a:pPr eaLnBrk="1" hangingPunct="1">
              <a:buNone/>
            </a:pPr>
            <a:r>
              <a:rPr lang="en-IE" sz="2000" dirty="0" smtClean="0"/>
              <a:t>	</a:t>
            </a:r>
          </a:p>
        </p:txBody>
      </p:sp>
      <p:pic>
        <p:nvPicPr>
          <p:cNvPr id="96258" name="Picture 2" descr="C:\Documents and Settings\coraifeartaigh\Desktop\Pictur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8939" y="4243544"/>
            <a:ext cx="2615061" cy="261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84571367"/>
              </p:ext>
            </p:extLst>
          </p:nvPr>
        </p:nvGraphicFramePr>
        <p:xfrm>
          <a:off x="6803132" y="1628800"/>
          <a:ext cx="2340868" cy="2346602"/>
        </p:xfrm>
        <a:graphic>
          <a:graphicData uri="http://schemas.openxmlformats.org/presentationml/2006/ole">
            <p:oleObj spid="_x0000_s154699" name="Photo Editor Photo" r:id="rId4" imgW="3753374" imgH="376190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64767" y="476672"/>
            <a:ext cx="6696744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Reception: not accepted</a:t>
            </a:r>
            <a:endParaRPr lang="en-GB" sz="3600" dirty="0" smtClean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39552" y="2204864"/>
            <a:ext cx="5328592" cy="3456385"/>
          </a:xfrm>
        </p:spPr>
        <p:txBody>
          <a:bodyPr/>
          <a:lstStyle/>
          <a:p>
            <a:pPr eaLnBrk="1" hangingPunct="1"/>
            <a:r>
              <a:rPr lang="en-US" sz="2400" dirty="0" smtClean="0"/>
              <a:t>Unpopular with astronomers</a:t>
            </a:r>
          </a:p>
          <a:p>
            <a:pPr eaLnBrk="1" hangingPunct="1">
              <a:buNone/>
            </a:pPr>
            <a:r>
              <a:rPr lang="en-US" sz="2000" i="1" dirty="0" smtClean="0"/>
              <a:t>                    (Not with a Bang!)</a:t>
            </a:r>
            <a:endParaRPr lang="en-US" sz="2400" dirty="0" smtClean="0"/>
          </a:p>
          <a:p>
            <a:pPr eaLnBrk="1" hangingPunct="1"/>
            <a:r>
              <a:rPr lang="en-US" sz="2400" dirty="0" smtClean="0"/>
              <a:t>Rarely cited by theorists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Creation theory? (Einstein)</a:t>
            </a:r>
          </a:p>
          <a:p>
            <a:pPr eaLnBrk="1" hangingPunct="1"/>
            <a:r>
              <a:rPr lang="en-US" sz="2400" dirty="0" smtClean="0"/>
              <a:t>Radioactive mechanism wrong</a:t>
            </a:r>
          </a:p>
          <a:p>
            <a:pPr eaLnBrk="1" hangingPunct="1"/>
            <a:r>
              <a:rPr lang="en-US" sz="2400" dirty="0" smtClean="0"/>
              <a:t>Far ahead of its time</a:t>
            </a:r>
          </a:p>
          <a:p>
            <a:pPr eaLnBrk="1" hangingPunct="1">
              <a:buNone/>
            </a:pPr>
            <a:r>
              <a:rPr lang="en-US" sz="2400" dirty="0" smtClean="0"/>
              <a:t>         </a:t>
            </a:r>
            <a:endParaRPr lang="en-US" sz="2000" i="1" dirty="0" smtClean="0"/>
          </a:p>
          <a:p>
            <a:pPr eaLnBrk="1" hangingPunct="1">
              <a:buNone/>
            </a:pPr>
            <a:r>
              <a:rPr lang="en-IE" sz="2000" dirty="0" smtClean="0"/>
              <a:t>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6070401"/>
            <a:ext cx="8861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Nucleosynthesis</a:t>
            </a:r>
            <a:r>
              <a:rPr lang="en-US" i="1" dirty="0" smtClean="0"/>
              <a:t>,  radio-galaxy counts, cosmic microwave background</a:t>
            </a:r>
            <a:endParaRPr lang="en-US" i="1" dirty="0"/>
          </a:p>
        </p:txBody>
      </p:sp>
      <p:pic>
        <p:nvPicPr>
          <p:cNvPr id="153602" name="Picture 2" descr="http://i233.photobucket.com/albums/ee15/kjk76_93/photos_Einstein_Lemaitre.jpg?t=11900560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060848"/>
            <a:ext cx="2192212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7624" y="836712"/>
            <a:ext cx="5904656" cy="762000"/>
          </a:xfrm>
        </p:spPr>
        <p:txBody>
          <a:bodyPr/>
          <a:lstStyle/>
          <a:p>
            <a:pPr eaLnBrk="1" hangingPunct="1"/>
            <a:r>
              <a:rPr lang="en-GB" sz="3600" dirty="0" smtClean="0"/>
              <a:t>Who discovered the big bang?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23528" y="1556792"/>
            <a:ext cx="6552728" cy="324036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Lemaitre (primeval atom)</a:t>
            </a:r>
            <a:endParaRPr lang="en-IE" sz="2400" dirty="0"/>
          </a:p>
          <a:p>
            <a:pPr eaLnBrk="1" hangingPunct="1">
              <a:lnSpc>
                <a:spcPct val="90000"/>
              </a:lnSpc>
            </a:pPr>
            <a:r>
              <a:rPr lang="en-IE" sz="2400" dirty="0" err="1" smtClean="0"/>
              <a:t>Gamov</a:t>
            </a:r>
            <a:r>
              <a:rPr lang="en-IE" sz="2400" dirty="0" smtClean="0"/>
              <a:t>, </a:t>
            </a:r>
            <a:r>
              <a:rPr lang="en-IE" sz="2400" dirty="0" err="1" smtClean="0"/>
              <a:t>Alpher</a:t>
            </a:r>
            <a:r>
              <a:rPr lang="en-IE" sz="2400" dirty="0" smtClean="0"/>
              <a:t> and Herman (</a:t>
            </a:r>
            <a:r>
              <a:rPr lang="en-IE" sz="2400" dirty="0" err="1" smtClean="0"/>
              <a:t>nucleosynthesis</a:t>
            </a:r>
            <a:r>
              <a:rPr lang="en-IE" sz="2400" dirty="0" smtClean="0"/>
              <a:t>)</a:t>
            </a:r>
            <a:endParaRPr lang="en-IE" sz="2400" dirty="0"/>
          </a:p>
          <a:p>
            <a:pPr eaLnBrk="1" hangingPunct="1">
              <a:lnSpc>
                <a:spcPct val="90000"/>
              </a:lnSpc>
            </a:pPr>
            <a:r>
              <a:rPr lang="en-IE" sz="2400" dirty="0" err="1" smtClean="0"/>
              <a:t>Alpher</a:t>
            </a:r>
            <a:r>
              <a:rPr lang="en-IE" sz="2400" dirty="0" smtClean="0"/>
              <a:t> and Herman (prediction of </a:t>
            </a:r>
            <a:r>
              <a:rPr lang="en-IE" sz="2400" dirty="0" err="1" smtClean="0"/>
              <a:t>cmb</a:t>
            </a:r>
            <a:r>
              <a:rPr lang="en-IE" sz="2400" dirty="0" smtClean="0"/>
              <a:t>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Penzias and Wilson (</a:t>
            </a:r>
            <a:r>
              <a:rPr lang="en-IE" sz="2400" dirty="0" err="1" smtClean="0"/>
              <a:t>cmb</a:t>
            </a:r>
            <a:r>
              <a:rPr lang="en-IE" sz="24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err="1" smtClean="0"/>
              <a:t>Dicke</a:t>
            </a:r>
            <a:r>
              <a:rPr lang="en-IE" sz="2400" dirty="0" smtClean="0"/>
              <a:t> and Peebles (explanation)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Martin Ryle (radio counts)</a:t>
            </a:r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COBE experiment</a:t>
            </a:r>
            <a:r>
              <a:rPr lang="en-IE" sz="2400" b="1" i="1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WMAP experiment		</a:t>
            </a:r>
            <a:r>
              <a:rPr lang="en-IE" sz="2000" dirty="0" smtClean="0"/>
              <a:t>					</a:t>
            </a:r>
            <a:endParaRPr lang="en-GB" sz="20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79512" y="6237312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Slow dawning, a</a:t>
            </a:r>
            <a:r>
              <a:rPr lang="en-IE" b="1" i="1" dirty="0" err="1" smtClean="0"/>
              <a:t>ccumulation</a:t>
            </a:r>
            <a:r>
              <a:rPr lang="en-IE" b="1" i="1" dirty="0" smtClean="0"/>
              <a:t> of theory and evidence </a:t>
            </a:r>
          </a:p>
          <a:p>
            <a:endParaRPr lang="en-US" dirty="0"/>
          </a:p>
        </p:txBody>
      </p:sp>
      <p:graphicFrame>
        <p:nvGraphicFramePr>
          <p:cNvPr id="217091" name="Object 376"/>
          <p:cNvGraphicFramePr>
            <a:graphicFrameLocks noGrp="1" noChangeAspect="1"/>
          </p:cNvGraphicFramePr>
          <p:nvPr/>
        </p:nvGraphicFramePr>
        <p:xfrm>
          <a:off x="7092280" y="620688"/>
          <a:ext cx="1889830" cy="1862832"/>
        </p:xfrm>
        <a:graphic>
          <a:graphicData uri="http://schemas.openxmlformats.org/presentationml/2006/ole">
            <p:oleObj spid="_x0000_s217091" name="Photo Editor Photo" r:id="rId3" imgW="6190476" imgH="5238095" progId="">
              <p:embed/>
            </p:oleObj>
          </a:graphicData>
        </a:graphic>
      </p:graphicFrame>
      <p:pic>
        <p:nvPicPr>
          <p:cNvPr id="217093" name="Picture 5" descr="http://bustard.phys.nd.edu/Phys171/lectures/penzias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2852936"/>
            <a:ext cx="2381250" cy="1657351"/>
          </a:xfrm>
          <a:prstGeom prst="rect">
            <a:avLst/>
          </a:prstGeom>
          <a:noFill/>
        </p:spPr>
      </p:pic>
      <p:pic>
        <p:nvPicPr>
          <p:cNvPr id="217095" name="Picture 7" descr="http://www.nap.edu/html/biomems/photo/rdick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4653136"/>
            <a:ext cx="1440160" cy="17281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75656" y="836712"/>
            <a:ext cx="6353100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 Additional evidence (1940s)</a:t>
            </a:r>
            <a:endParaRPr lang="en-GB" sz="3600" i="1" dirty="0" smtClean="0"/>
          </a:p>
        </p:txBody>
      </p:sp>
      <p:graphicFrame>
        <p:nvGraphicFramePr>
          <p:cNvPr id="7170" name="Object 3"/>
          <p:cNvGraphicFramePr>
            <a:graphicFrameLocks noGrp="1" noChangeAspect="1"/>
          </p:cNvGraphicFramePr>
          <p:nvPr>
            <p:ph type="body" sz="half" idx="1"/>
          </p:nvPr>
        </p:nvGraphicFramePr>
        <p:xfrm>
          <a:off x="7020272" y="1700808"/>
          <a:ext cx="1530350" cy="2057400"/>
        </p:xfrm>
        <a:graphic>
          <a:graphicData uri="http://schemas.openxmlformats.org/presentationml/2006/ole">
            <p:oleObj spid="_x0000_s187394" name="Photo Editor Photo" r:id="rId3" imgW="1609524" imgH="2161905" progId="">
              <p:embed/>
            </p:oleObj>
          </a:graphicData>
        </a:graphic>
      </p:graphicFrame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23528" y="1772816"/>
            <a:ext cx="5832648" cy="324036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/>
              <a:t>Nuclear physics (1940s)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How </a:t>
            </a:r>
            <a:r>
              <a:rPr lang="en-IE" sz="2400" dirty="0"/>
              <a:t>did the chemical elements form?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Not in the stars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In Lemaitre’s primeval atom ?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b="1" i="1" dirty="0" smtClean="0"/>
              <a:t>H</a:t>
            </a:r>
            <a:r>
              <a:rPr lang="en-IE" sz="2400" dirty="0" smtClean="0"/>
              <a:t>, </a:t>
            </a:r>
            <a:r>
              <a:rPr lang="en-IE" sz="2400" b="1" i="1" dirty="0" smtClean="0"/>
              <a:t>He</a:t>
            </a:r>
            <a:r>
              <a:rPr lang="en-IE" sz="2400" dirty="0" smtClean="0"/>
              <a:t> nuclei </a:t>
            </a:r>
            <a:r>
              <a:rPr lang="en-IE" sz="2000" dirty="0" smtClean="0"/>
              <a:t>(</a:t>
            </a:r>
            <a:r>
              <a:rPr lang="en-IE" sz="2000" i="1" dirty="0" smtClean="0"/>
              <a:t>1 s</a:t>
            </a:r>
            <a:r>
              <a:rPr lang="en-IE" sz="2000" dirty="0" smtClean="0"/>
              <a:t>) </a:t>
            </a:r>
            <a:endParaRPr lang="en-IE" sz="2400" b="1" i="1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Predicts</a:t>
            </a:r>
            <a:r>
              <a:rPr lang="en-IE" sz="2400" i="1" dirty="0" smtClean="0"/>
              <a:t> U </a:t>
            </a:r>
            <a:r>
              <a:rPr lang="en-IE" sz="2400" dirty="0" smtClean="0"/>
              <a:t>= 75% </a:t>
            </a:r>
            <a:r>
              <a:rPr lang="en-IE" sz="2400" b="1" i="1" dirty="0" smtClean="0"/>
              <a:t>H</a:t>
            </a:r>
            <a:r>
              <a:rPr lang="en-IE" sz="2400" dirty="0" smtClean="0"/>
              <a:t>,  25% </a:t>
            </a:r>
            <a:r>
              <a:rPr lang="en-IE" sz="2400" b="1" i="1" dirty="0" smtClean="0"/>
              <a:t>He 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Agrees with observation		</a:t>
            </a:r>
            <a:r>
              <a:rPr lang="en-IE" sz="2000" dirty="0" smtClean="0"/>
              <a:t>					</a:t>
            </a:r>
            <a:endParaRPr lang="en-GB" sz="2000" dirty="0" smtClean="0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876256" y="3861048"/>
            <a:ext cx="17919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800" i="1" dirty="0"/>
              <a:t>Georges Gamow </a:t>
            </a:r>
            <a:endParaRPr lang="en-GB" sz="1800" i="1" dirty="0"/>
          </a:p>
        </p:txBody>
      </p:sp>
      <p:pic>
        <p:nvPicPr>
          <p:cNvPr id="7174" name="Picture 9" descr="bigbang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4653136"/>
            <a:ext cx="19050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195735" y="6128442"/>
            <a:ext cx="4012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i="1" dirty="0"/>
              <a:t>Heavier atoms formed in </a:t>
            </a:r>
            <a:r>
              <a:rPr lang="en-IE" b="1" i="1" dirty="0" smtClean="0"/>
              <a:t>stars</a:t>
            </a:r>
            <a:endParaRPr lang="en-IE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2988" y="836613"/>
            <a:ext cx="7772400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</a:t>
            </a:r>
            <a:r>
              <a:rPr lang="en-IE" sz="3600" dirty="0"/>
              <a:t>P</a:t>
            </a:r>
            <a:r>
              <a:rPr lang="en-IE" sz="3600" dirty="0" smtClean="0"/>
              <a:t>rediction: cosmic radiation?</a:t>
            </a:r>
            <a:endParaRPr lang="en-GB" sz="3600" dirty="0" smtClean="0"/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xmlns="" val="374303236"/>
              </p:ext>
            </p:extLst>
          </p:nvPr>
        </p:nvGraphicFramePr>
        <p:xfrm>
          <a:off x="6012160" y="1864375"/>
          <a:ext cx="2667000" cy="2637874"/>
        </p:xfrm>
        <a:graphic>
          <a:graphicData uri="http://schemas.openxmlformats.org/presentationml/2006/ole">
            <p:oleObj spid="_x0000_s188418" name="Photo Editor Photo" r:id="rId3" imgW="6190476" imgH="5238095" progId="">
              <p:embed/>
            </p:oleObj>
          </a:graphicData>
        </a:graphic>
      </p:graphicFrame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2212880"/>
            <a:ext cx="4800600" cy="24145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400" dirty="0"/>
              <a:t>I</a:t>
            </a:r>
            <a:r>
              <a:rPr lang="en-IE" sz="2400" dirty="0" smtClean="0"/>
              <a:t>nfant universe full of radiation</a:t>
            </a:r>
          </a:p>
          <a:p>
            <a:pPr eaLnBrk="1" hangingPunct="1">
              <a:lnSpc>
                <a:spcPct val="90000"/>
              </a:lnSpc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Released when atoms formed </a:t>
            </a:r>
            <a:r>
              <a:rPr lang="en-IE" sz="2000" i="1" dirty="0" smtClean="0"/>
              <a:t>    		           (300,000 </a:t>
            </a:r>
            <a:r>
              <a:rPr lang="en-IE" sz="2000" i="1" dirty="0" err="1" smtClean="0"/>
              <a:t>yr</a:t>
            </a:r>
            <a:r>
              <a:rPr lang="en-IE" sz="2000" i="1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endParaRPr lang="en-IE" sz="2000" i="1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Still observable today?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940102" y="4653865"/>
            <a:ext cx="283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800" i="1" dirty="0" err="1"/>
              <a:t>Alpher</a:t>
            </a:r>
            <a:r>
              <a:rPr lang="en-IE" sz="1800" i="1" dirty="0"/>
              <a:t>, Gamow and Herman</a:t>
            </a:r>
            <a:endParaRPr lang="en-GB" sz="1800" i="1" dirty="0"/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251520" y="4437112"/>
            <a:ext cx="47525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2000" i="1" dirty="0" smtClean="0"/>
              <a:t>     Low </a:t>
            </a:r>
            <a:r>
              <a:rPr lang="en-IE" sz="2000" i="1" dirty="0"/>
              <a:t>temp, microwave frequency</a:t>
            </a:r>
          </a:p>
        </p:txBody>
      </p:sp>
      <p:sp>
        <p:nvSpPr>
          <p:cNvPr id="8201" name="TextBox 8"/>
          <p:cNvSpPr txBox="1">
            <a:spLocks noChangeArrowheads="1"/>
          </p:cNvSpPr>
          <p:nvPr/>
        </p:nvSpPr>
        <p:spPr bwMode="auto">
          <a:xfrm>
            <a:off x="222399" y="5841843"/>
            <a:ext cx="33473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 smtClean="0"/>
              <a:t>   </a:t>
            </a:r>
            <a:r>
              <a:rPr lang="en-GB" u="sng" dirty="0" smtClean="0"/>
              <a:t>No-one </a:t>
            </a:r>
            <a:r>
              <a:rPr lang="en-GB" u="sng" dirty="0"/>
              <a:t>looked  (1940s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7673" y="5521457"/>
            <a:ext cx="4886325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63688" y="836712"/>
            <a:ext cx="5832375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Steady-state model (1950s)</a:t>
            </a:r>
            <a:endParaRPr lang="en-GB" sz="3600" dirty="0" smtClean="0"/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96097" y="2025450"/>
            <a:ext cx="3962400" cy="3959225"/>
          </a:xfrm>
        </p:spPr>
        <p:txBody>
          <a:bodyPr/>
          <a:lstStyle/>
          <a:p>
            <a:pPr eaLnBrk="1" hangingPunct="1"/>
            <a:r>
              <a:rPr lang="en-US" sz="2400" dirty="0" smtClean="0"/>
              <a:t>Rival model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Expanding universe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eaLnBrk="1" hangingPunct="1">
              <a:buFontTx/>
              <a:buNone/>
            </a:pPr>
            <a:r>
              <a:rPr lang="en-US" sz="2400" b="1" i="1" dirty="0" smtClean="0"/>
              <a:t>                  BUT</a:t>
            </a:r>
          </a:p>
          <a:p>
            <a:pPr eaLnBrk="1" hangingPunct="1">
              <a:buFontTx/>
              <a:buNone/>
            </a:pPr>
            <a:endParaRPr lang="en-US" sz="2400" b="1" i="1" dirty="0" smtClean="0"/>
          </a:p>
          <a:p>
            <a:pPr eaLnBrk="1" hangingPunct="1"/>
            <a:r>
              <a:rPr lang="en-US" sz="2400" dirty="0"/>
              <a:t>Matter continuously created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No beginning</a:t>
            </a:r>
            <a:endParaRPr lang="en-GB" sz="2400" dirty="0" smtClean="0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0485" name="Text Box 10"/>
          <p:cNvSpPr txBox="1">
            <a:spLocks noChangeArrowheads="1"/>
          </p:cNvSpPr>
          <p:nvPr/>
        </p:nvSpPr>
        <p:spPr bwMode="auto">
          <a:xfrm>
            <a:off x="539750" y="4149725"/>
            <a:ext cx="1349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/>
              <a:t>Fred Hoyle</a:t>
            </a:r>
            <a:endParaRPr lang="en-GB" sz="2000" i="1"/>
          </a:p>
        </p:txBody>
      </p:sp>
      <p:pic>
        <p:nvPicPr>
          <p:cNvPr id="20486" name="Picture 10" descr="C:\Users\coraifeartaigh\Desktop\MW_Hoyl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700212"/>
            <a:ext cx="2475210" cy="23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4005063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836712"/>
            <a:ext cx="6192687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Steady-State  </a:t>
            </a:r>
            <a:r>
              <a:rPr lang="en-IE" sz="3600" dirty="0" err="1" smtClean="0"/>
              <a:t>vs</a:t>
            </a:r>
            <a:r>
              <a:rPr lang="en-IE" sz="3600" dirty="0" smtClean="0"/>
              <a:t>  Big Bang </a:t>
            </a:r>
            <a:endParaRPr lang="en-GB" sz="3600" i="1" dirty="0" smtClean="0"/>
          </a:p>
        </p:txBody>
      </p:sp>
      <p:sp>
        <p:nvSpPr>
          <p:cNvPr id="21507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1508" name="TextBox 15"/>
          <p:cNvSpPr txBox="1">
            <a:spLocks noChangeArrowheads="1"/>
          </p:cNvSpPr>
          <p:nvPr/>
        </p:nvSpPr>
        <p:spPr bwMode="auto">
          <a:xfrm>
            <a:off x="356628" y="2348880"/>
            <a:ext cx="554513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i="1" dirty="0"/>
              <a:t>U</a:t>
            </a:r>
            <a:r>
              <a:rPr lang="en-US" dirty="0"/>
              <a:t> unchanging, eternal ?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Density </a:t>
            </a:r>
            <a:r>
              <a:rPr lang="en-US" dirty="0"/>
              <a:t>of matter</a:t>
            </a:r>
            <a:r>
              <a:rPr lang="en-US" i="1" dirty="0"/>
              <a:t> </a:t>
            </a:r>
            <a:r>
              <a:rPr lang="en-US" dirty="0"/>
              <a:t>constant ?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Continuous creation? 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296543"/>
            <a:ext cx="156095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Box 17"/>
          <p:cNvSpPr txBox="1">
            <a:spLocks noChangeArrowheads="1"/>
          </p:cNvSpPr>
          <p:nvPr/>
        </p:nvSpPr>
        <p:spPr bwMode="auto">
          <a:xfrm>
            <a:off x="1259632" y="5059014"/>
            <a:ext cx="28921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 i="1" dirty="0"/>
              <a:t>Falsification possible</a:t>
            </a:r>
          </a:p>
        </p:txBody>
      </p:sp>
      <p:pic>
        <p:nvPicPr>
          <p:cNvPr id="7" name="Picture 10" descr="C:\Users\coraifeartaigh\Desktop\MW_Hoyl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1725934"/>
            <a:ext cx="2475210" cy="23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893808" y="5909204"/>
            <a:ext cx="4529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Young universe </a:t>
            </a:r>
            <a:r>
              <a:rPr lang="en-US" u="sng" dirty="0" smtClean="0"/>
              <a:t>different </a:t>
            </a:r>
            <a:r>
              <a:rPr lang="en-US" u="sng" dirty="0"/>
              <a:t>to today </a:t>
            </a:r>
            <a:r>
              <a:rPr lang="en-US" u="sng" dirty="0" smtClean="0"/>
              <a:t>?</a:t>
            </a: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 descr="Large confetti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200900" cy="1143000"/>
          </a:xfrm>
        </p:spPr>
        <p:txBody>
          <a:bodyPr/>
          <a:lstStyle/>
          <a:p>
            <a:r>
              <a:rPr lang="en-GB" sz="3600" dirty="0" smtClean="0"/>
              <a:t>     Radio-astronomy (1960s)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23528" y="1663284"/>
            <a:ext cx="5614988" cy="3468415"/>
          </a:xfrm>
        </p:spPr>
        <p:txBody>
          <a:bodyPr/>
          <a:lstStyle/>
          <a:p>
            <a:pPr>
              <a:buNone/>
            </a:pPr>
            <a:endParaRPr lang="en-GB" sz="2400" dirty="0" smtClean="0"/>
          </a:p>
          <a:p>
            <a:r>
              <a:rPr lang="en-GB" sz="2400" dirty="0" smtClean="0"/>
              <a:t>Study most distant galaxies</a:t>
            </a:r>
          </a:p>
          <a:p>
            <a:pPr marL="0" indent="0">
              <a:buNone/>
            </a:pPr>
            <a:r>
              <a:rPr lang="en-GB" sz="2400" i="1" dirty="0" smtClean="0"/>
              <a:t>           Look back in time</a:t>
            </a:r>
          </a:p>
          <a:p>
            <a:r>
              <a:rPr lang="en-GB" sz="2400" dirty="0" smtClean="0"/>
              <a:t>Compare with local galaxies</a:t>
            </a:r>
          </a:p>
          <a:p>
            <a:pPr>
              <a:buFontTx/>
              <a:buNone/>
            </a:pPr>
            <a:endParaRPr lang="en-GB" sz="2400" dirty="0" smtClean="0"/>
          </a:p>
          <a:p>
            <a:r>
              <a:rPr lang="en-GB" sz="2400" dirty="0" smtClean="0"/>
              <a:t>Density the same at all times? (SS)</a:t>
            </a:r>
          </a:p>
          <a:p>
            <a:r>
              <a:rPr lang="en-GB" sz="2400" dirty="0" smtClean="0"/>
              <a:t>Or different? (BB)</a:t>
            </a:r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1392009" y="5114356"/>
            <a:ext cx="28702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 b="1" i="1" dirty="0"/>
              <a:t>Answer: </a:t>
            </a:r>
            <a:r>
              <a:rPr lang="en-IE" sz="2800" b="1" i="1" u="sng" dirty="0"/>
              <a:t>different</a:t>
            </a:r>
            <a:r>
              <a:rPr lang="en-IE" sz="2800" b="1" i="1" dirty="0"/>
              <a:t> </a:t>
            </a:r>
            <a:endParaRPr lang="en-GB" sz="2800" b="1" i="1" dirty="0"/>
          </a:p>
          <a:p>
            <a:endParaRPr lang="en-GB" sz="2800" dirty="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7173646" y="5360557"/>
            <a:ext cx="13516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/>
              <a:t>Cambridge</a:t>
            </a:r>
          </a:p>
          <a:p>
            <a:r>
              <a:rPr lang="en-GB" sz="2000" i="1" dirty="0"/>
              <a:t>3C survey</a:t>
            </a:r>
          </a:p>
        </p:txBody>
      </p:sp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0952" y="2006739"/>
            <a:ext cx="1833562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7"/>
          <p:cNvSpPr txBox="1">
            <a:spLocks noChangeArrowheads="1"/>
          </p:cNvSpPr>
          <p:nvPr/>
        </p:nvSpPr>
        <p:spPr bwMode="auto">
          <a:xfrm>
            <a:off x="7144695" y="4597097"/>
            <a:ext cx="14095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/>
              <a:t>Martin Ryle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8" y="5990708"/>
            <a:ext cx="3567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solidFill>
                  <a:srgbClr val="FF0000"/>
                </a:solidFill>
              </a:rPr>
              <a:t>End  of steady-state model</a:t>
            </a:r>
            <a:endParaRPr lang="en-GB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15616" y="836712"/>
            <a:ext cx="7407473" cy="762000"/>
          </a:xfrm>
        </p:spPr>
        <p:txBody>
          <a:bodyPr/>
          <a:lstStyle/>
          <a:p>
            <a:pPr eaLnBrk="1" hangingPunct="1"/>
            <a:r>
              <a:rPr lang="en-IE" sz="3600" dirty="0"/>
              <a:t>B</a:t>
            </a:r>
            <a:r>
              <a:rPr lang="en-IE" sz="3600" dirty="0" smtClean="0"/>
              <a:t>onus: cosmic radiation (1965) </a:t>
            </a:r>
            <a:endParaRPr lang="en-GB" sz="3600" dirty="0" smtClean="0"/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55779" y="3008311"/>
            <a:ext cx="4536504" cy="2417763"/>
          </a:xfrm>
        </p:spPr>
        <p:txBody>
          <a:bodyPr/>
          <a:lstStyle/>
          <a:p>
            <a:pPr eaLnBrk="1" hangingPunct="1"/>
            <a:r>
              <a:rPr lang="en-US" sz="2400" dirty="0" smtClean="0"/>
              <a:t>Universal signal</a:t>
            </a:r>
          </a:p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Low frequency (microwave)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Low temperature  (3K)</a:t>
            </a:r>
            <a:endParaRPr lang="en-GB" sz="2400" dirty="0" smtClean="0"/>
          </a:p>
        </p:txBody>
      </p:sp>
      <p:pic>
        <p:nvPicPr>
          <p:cNvPr id="23556" name="Picture 5" descr="penzias-and-wilson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 l="5537" t="5200" r="6551" b="3600"/>
          <a:stretch>
            <a:fillRect/>
          </a:stretch>
        </p:blipFill>
        <p:spPr>
          <a:xfrm>
            <a:off x="4499992" y="1895038"/>
            <a:ext cx="4644008" cy="3221038"/>
          </a:xfrm>
          <a:noFill/>
        </p:spPr>
      </p:pic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683568" y="5855493"/>
            <a:ext cx="2587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Echo of </a:t>
            </a:r>
            <a:r>
              <a:rPr lang="en-US" b="1" i="1" dirty="0">
                <a:solidFill>
                  <a:srgbClr val="FF0000"/>
                </a:solidFill>
              </a:rPr>
              <a:t>Big Bang!</a:t>
            </a:r>
            <a:endParaRPr lang="en-GB" b="1" i="1" dirty="0">
              <a:solidFill>
                <a:srgbClr val="FF0000"/>
              </a:solidFill>
            </a:endParaRPr>
          </a:p>
        </p:txBody>
      </p:sp>
      <p:sp>
        <p:nvSpPr>
          <p:cNvPr id="23558" name="Text Box 10"/>
          <p:cNvSpPr txBox="1">
            <a:spLocks noChangeArrowheads="1"/>
          </p:cNvSpPr>
          <p:nvPr/>
        </p:nvSpPr>
        <p:spPr bwMode="auto">
          <a:xfrm>
            <a:off x="228193" y="2157413"/>
            <a:ext cx="4032448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b="1" i="1" u="sng" dirty="0"/>
              <a:t>CMB </a:t>
            </a:r>
            <a:r>
              <a:rPr lang="en-US" b="1" i="1" u="sng" dirty="0" smtClean="0"/>
              <a:t>discovered </a:t>
            </a:r>
            <a:r>
              <a:rPr lang="en-US" b="1" i="1" u="sng" dirty="0"/>
              <a:t>accidentally</a:t>
            </a:r>
            <a:endParaRPr lang="en-GB" u="sng" dirty="0"/>
          </a:p>
        </p:txBody>
      </p: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5997575" y="5227637"/>
            <a:ext cx="218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 dirty="0"/>
              <a:t>Penzias and Wilson</a:t>
            </a:r>
            <a:endParaRPr lang="en-GB" sz="2000" i="1" dirty="0"/>
          </a:p>
        </p:txBody>
      </p:sp>
      <p:sp>
        <p:nvSpPr>
          <p:cNvPr id="23562" name="TextBox 9"/>
          <p:cNvSpPr txBox="1">
            <a:spLocks noChangeArrowheads="1"/>
          </p:cNvSpPr>
          <p:nvPr/>
        </p:nvSpPr>
        <p:spPr bwMode="auto">
          <a:xfrm>
            <a:off x="5209676" y="5879147"/>
            <a:ext cx="37601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 i="1" dirty="0" smtClean="0"/>
              <a:t>BB model goes mainstream</a:t>
            </a:r>
            <a:endParaRPr lang="en-GB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91681" y="764704"/>
            <a:ext cx="5112568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</a:t>
            </a:r>
            <a:r>
              <a:rPr lang="en-IE" sz="3600" dirty="0"/>
              <a:t>b</a:t>
            </a:r>
            <a:r>
              <a:rPr lang="en-IE" sz="3600" dirty="0" smtClean="0"/>
              <a:t>ig </a:t>
            </a:r>
            <a:r>
              <a:rPr lang="en-IE" sz="3600" dirty="0"/>
              <a:t>b</a:t>
            </a:r>
            <a:r>
              <a:rPr lang="en-IE" sz="3600" dirty="0" smtClean="0"/>
              <a:t>ang – is it true?</a:t>
            </a:r>
            <a:endParaRPr lang="en-GB" sz="36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10681" y="1916832"/>
            <a:ext cx="5648697" cy="3581400"/>
          </a:xfrm>
        </p:spPr>
        <p:txBody>
          <a:bodyPr/>
          <a:lstStyle/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GB" sz="2400" b="1" i="1" dirty="0" smtClean="0">
              <a:cs typeface="Times New Roman" pitchFamily="18" charset="0"/>
            </a:endParaRP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r>
              <a:rPr lang="en-GB" i="1" dirty="0" smtClean="0">
                <a:cs typeface="Times New Roman" pitchFamily="18" charset="0"/>
              </a:rPr>
              <a:t>√</a:t>
            </a:r>
            <a:r>
              <a:rPr lang="en-US" b="1" i="1" dirty="0" smtClean="0"/>
              <a:t>	</a:t>
            </a:r>
            <a:r>
              <a:rPr lang="en-US" sz="2400" b="1" i="1" dirty="0" smtClean="0"/>
              <a:t>	1. </a:t>
            </a:r>
            <a:r>
              <a:rPr lang="en-US" sz="2400" dirty="0" smtClean="0"/>
              <a:t>The expansion of the </a:t>
            </a:r>
            <a:r>
              <a:rPr lang="en-US" sz="2400" i="1" dirty="0" smtClean="0"/>
              <a:t>U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None/>
            </a:pPr>
            <a:r>
              <a:rPr lang="en-GB" sz="2400" i="1" dirty="0">
                <a:cs typeface="Times New Roman" pitchFamily="18" charset="0"/>
              </a:rPr>
              <a:t>√ </a:t>
            </a:r>
            <a:r>
              <a:rPr lang="en-US" sz="2400" b="1" i="1" dirty="0" smtClean="0"/>
              <a:t>		2. </a:t>
            </a:r>
            <a:r>
              <a:rPr lang="en-US" sz="2400" dirty="0" smtClean="0"/>
              <a:t>The abundance of H and He</a:t>
            </a:r>
            <a:endParaRPr lang="en-US" sz="2400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r>
              <a:rPr lang="en-US" sz="2400" b="1" i="1" dirty="0" smtClean="0"/>
              <a:t>			 </a:t>
            </a:r>
          </a:p>
          <a:p>
            <a:pPr lvl="1" eaLnBrk="1" hangingPunct="1">
              <a:lnSpc>
                <a:spcPct val="60000"/>
              </a:lnSpc>
              <a:buNone/>
            </a:pPr>
            <a:r>
              <a:rPr lang="en-GB" sz="2400" i="1" dirty="0">
                <a:cs typeface="Times New Roman" pitchFamily="18" charset="0"/>
              </a:rPr>
              <a:t>√ </a:t>
            </a:r>
            <a:r>
              <a:rPr lang="en-US" sz="2400" b="1" i="1" dirty="0" smtClean="0"/>
              <a:t>		3. </a:t>
            </a:r>
            <a:r>
              <a:rPr lang="en-US" sz="2400" dirty="0" smtClean="0"/>
              <a:t>The evolution of galaxies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dirty="0"/>
          </a:p>
          <a:p>
            <a:pPr lvl="1" eaLnBrk="1" hangingPunct="1">
              <a:lnSpc>
                <a:spcPct val="60000"/>
              </a:lnSpc>
              <a:buNone/>
            </a:pPr>
            <a:r>
              <a:rPr lang="en-GB" sz="2400" i="1" dirty="0">
                <a:cs typeface="Times New Roman" pitchFamily="18" charset="0"/>
              </a:rPr>
              <a:t>√ </a:t>
            </a:r>
            <a:r>
              <a:rPr lang="en-GB" sz="2400" i="1" dirty="0" smtClean="0">
                <a:cs typeface="Times New Roman" pitchFamily="18" charset="0"/>
              </a:rPr>
              <a:t>	</a:t>
            </a:r>
            <a:r>
              <a:rPr lang="en-US" sz="2400" dirty="0" smtClean="0"/>
              <a:t>	</a:t>
            </a:r>
            <a:r>
              <a:rPr lang="en-US" sz="2400" b="1" i="1" dirty="0" smtClean="0"/>
              <a:t>4</a:t>
            </a:r>
            <a:r>
              <a:rPr lang="en-US" sz="2400" dirty="0" smtClean="0"/>
              <a:t>. The cosmic background radiation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lvl="1" eaLnBrk="1" hangingPunct="1">
              <a:lnSpc>
                <a:spcPct val="60000"/>
              </a:lnSpc>
            </a:pPr>
            <a:endParaRPr lang="en-US" sz="2400" i="1" dirty="0" smtClean="0"/>
          </a:p>
        </p:txBody>
      </p:sp>
      <p:pic>
        <p:nvPicPr>
          <p:cNvPr id="5" name="Picture 6" descr="bigbang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48880"/>
            <a:ext cx="2715731" cy="237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55242" y="5085183"/>
            <a:ext cx="3163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i="1" dirty="0" smtClean="0"/>
              <a:t>Superhot, </a:t>
            </a:r>
            <a:r>
              <a:rPr lang="en-IE" b="1" i="1" dirty="0" err="1" smtClean="0"/>
              <a:t>superdense</a:t>
            </a:r>
            <a:endParaRPr lang="en-IE" b="1" i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87336" y="5676172"/>
            <a:ext cx="3130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i="1" dirty="0" smtClean="0"/>
              <a:t>Expanding and cooling</a:t>
            </a:r>
            <a:endParaRPr lang="en-IE" i="1" dirty="0"/>
          </a:p>
        </p:txBody>
      </p:sp>
      <p:sp>
        <p:nvSpPr>
          <p:cNvPr id="3" name="TextBox 2"/>
          <p:cNvSpPr txBox="1"/>
          <p:nvPr/>
        </p:nvSpPr>
        <p:spPr>
          <a:xfrm>
            <a:off x="6741166" y="6137834"/>
            <a:ext cx="227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i="1" dirty="0" smtClean="0"/>
              <a:t>How did it start?</a:t>
            </a:r>
            <a:endParaRPr lang="en-IE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457200"/>
            <a:ext cx="670560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IV      Modern measurements</a:t>
            </a:r>
            <a:endParaRPr lang="en-GB" sz="3600" dirty="0" smtClean="0"/>
          </a:p>
        </p:txBody>
      </p:sp>
      <p:pic>
        <p:nvPicPr>
          <p:cNvPr id="24579" name="Picture 5" descr="cobesa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82661" y="2132856"/>
            <a:ext cx="3703574" cy="3456384"/>
          </a:xfrm>
          <a:noFill/>
        </p:spPr>
      </p:pic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233992" y="2276872"/>
            <a:ext cx="44797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N</a:t>
            </a:r>
            <a:r>
              <a:rPr lang="en-US" dirty="0" smtClean="0"/>
              <a:t>ew measurements of CMB </a:t>
            </a:r>
            <a:endParaRPr lang="en-US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Full spectrum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Comparison with </a:t>
            </a:r>
            <a:r>
              <a:rPr lang="en-US" dirty="0" smtClean="0"/>
              <a:t>theory</a:t>
            </a:r>
            <a:endParaRPr lang="en-US" dirty="0"/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5508104" y="5886448"/>
            <a:ext cx="2452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 dirty="0"/>
              <a:t>COBE satellite (1992)</a:t>
            </a:r>
            <a:endParaRPr lang="en-GB" sz="20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262022" y="4581128"/>
            <a:ext cx="29530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 smtClean="0"/>
              <a:t> Balloon </a:t>
            </a:r>
            <a:r>
              <a:rPr lang="en-US" dirty="0"/>
              <a:t>experiments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Satellite </a:t>
            </a:r>
            <a:r>
              <a:rPr lang="en-US" dirty="0" smtClean="0"/>
              <a:t>experiments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76400" y="838200"/>
            <a:ext cx="6705600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COBE measurements of CMB</a:t>
            </a:r>
            <a:endParaRPr lang="en-GB" dirty="0" smtClean="0"/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251520" y="2238028"/>
            <a:ext cx="40386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Expected </a:t>
            </a:r>
            <a:r>
              <a:rPr lang="en-US" dirty="0"/>
              <a:t>temperature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Expected </a:t>
            </a:r>
            <a:r>
              <a:rPr lang="en-US" dirty="0"/>
              <a:t>frequency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Perfect </a:t>
            </a:r>
            <a:r>
              <a:rPr lang="en-US" dirty="0"/>
              <a:t>blackbody spectrum</a:t>
            </a:r>
          </a:p>
        </p:txBody>
      </p:sp>
      <p:graphicFrame>
        <p:nvGraphicFramePr>
          <p:cNvPr id="9218" name="Object 8"/>
          <p:cNvGraphicFramePr>
            <a:graphicFrameLocks noGrp="1" noChangeAspect="1"/>
          </p:cNvGraphicFramePr>
          <p:nvPr>
            <p:ph type="body" sz="half" idx="1"/>
          </p:nvPr>
        </p:nvGraphicFramePr>
        <p:xfrm>
          <a:off x="4716016" y="2060848"/>
          <a:ext cx="4191000" cy="3359150"/>
        </p:xfrm>
        <a:graphic>
          <a:graphicData uri="http://schemas.openxmlformats.org/presentationml/2006/ole">
            <p:oleObj spid="_x0000_s9719" name="Photo Editor Photo" r:id="rId3" imgW="3648584" imgH="2924583" progId="">
              <p:embed/>
            </p:oleObj>
          </a:graphicData>
        </a:graphic>
      </p:graphicFrame>
      <p:sp>
        <p:nvSpPr>
          <p:cNvPr id="9221" name="Text Box 11"/>
          <p:cNvSpPr txBox="1">
            <a:spLocks noChangeArrowheads="1"/>
          </p:cNvSpPr>
          <p:nvPr/>
        </p:nvSpPr>
        <p:spPr bwMode="auto">
          <a:xfrm>
            <a:off x="6876256" y="5877272"/>
            <a:ext cx="1603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dirty="0"/>
              <a:t>COBE (1992)</a:t>
            </a:r>
            <a:endParaRPr lang="en-GB" sz="2000" dirty="0"/>
          </a:p>
        </p:txBody>
      </p:sp>
      <p:sp>
        <p:nvSpPr>
          <p:cNvPr id="9222" name="Text Box 12"/>
          <p:cNvSpPr txBox="1">
            <a:spLocks noChangeArrowheads="1"/>
          </p:cNvSpPr>
          <p:nvPr/>
        </p:nvSpPr>
        <p:spPr bwMode="auto">
          <a:xfrm>
            <a:off x="3550937" y="6045547"/>
            <a:ext cx="2333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/>
              <a:t>Nobel Prize 2006</a:t>
            </a:r>
            <a:endParaRPr lang="en-GB" b="1" i="1" u="sng" dirty="0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12550" y="4539328"/>
            <a:ext cx="32383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i="1" dirty="0"/>
              <a:t> </a:t>
            </a:r>
            <a:r>
              <a:rPr lang="en-US" i="1" dirty="0" smtClean="0"/>
              <a:t>Radiation very uniform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i="1" dirty="0" smtClean="0"/>
              <a:t> </a:t>
            </a:r>
            <a:r>
              <a:rPr lang="en-US" i="1" dirty="0"/>
              <a:t>Variation of 1 in </a:t>
            </a:r>
            <a:r>
              <a:rPr lang="en-IE" dirty="0"/>
              <a:t>10</a:t>
            </a:r>
            <a:r>
              <a:rPr lang="en-IE" baseline="30000" dirty="0"/>
              <a:t>5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i="1" dirty="0" smtClean="0"/>
              <a:t> Galaxy </a:t>
            </a:r>
            <a:r>
              <a:rPr lang="en-US" i="1" dirty="0"/>
              <a:t>formation</a:t>
            </a:r>
            <a:r>
              <a:rPr lang="en-US" i="1" dirty="0" smtClean="0"/>
              <a:t>?</a:t>
            </a:r>
            <a:endParaRPr lang="en-GB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836712"/>
            <a:ext cx="7391400" cy="762000"/>
          </a:xfrm>
        </p:spPr>
        <p:txBody>
          <a:bodyPr/>
          <a:lstStyle/>
          <a:p>
            <a:pPr eaLnBrk="1" hangingPunct="1"/>
            <a:r>
              <a:rPr lang="en-IE" sz="3600" dirty="0" smtClean="0">
                <a:solidFill>
                  <a:schemeClr val="tx1"/>
                </a:solidFill>
              </a:rPr>
              <a:t> </a:t>
            </a:r>
            <a:r>
              <a:rPr lang="en-IE" sz="3600" dirty="0">
                <a:solidFill>
                  <a:schemeClr val="tx1"/>
                </a:solidFill>
              </a:rPr>
              <a:t>	</a:t>
            </a:r>
            <a:r>
              <a:rPr lang="en-IE" sz="3600" dirty="0" smtClean="0">
                <a:solidFill>
                  <a:schemeClr val="tx1"/>
                </a:solidFill>
              </a:rPr>
              <a:t>	  </a:t>
            </a:r>
            <a:r>
              <a:rPr lang="en-IE" sz="3600" dirty="0">
                <a:solidFill>
                  <a:schemeClr val="tx1"/>
                </a:solidFill>
              </a:rPr>
              <a:t>P</a:t>
            </a:r>
            <a:r>
              <a:rPr lang="en-IE" sz="3600" dirty="0" smtClean="0">
                <a:solidFill>
                  <a:schemeClr val="tx1"/>
                </a:solidFill>
              </a:rPr>
              <a:t>roblems</a:t>
            </a:r>
            <a:endParaRPr lang="en-GB" sz="3600" dirty="0" smtClean="0">
              <a:solidFill>
                <a:schemeClr val="tx1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448" y="2636912"/>
            <a:ext cx="6211416" cy="220216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IE" sz="2400" i="1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u="sng" dirty="0"/>
              <a:t>Horizon</a:t>
            </a:r>
            <a:r>
              <a:rPr lang="en-IE" sz="2400" dirty="0"/>
              <a:t> problem	</a:t>
            </a:r>
            <a:r>
              <a:rPr lang="en-IE" sz="2400" i="1" dirty="0"/>
              <a:t>why so uniform</a:t>
            </a:r>
            <a:r>
              <a:rPr lang="en-IE" sz="2400" i="1" dirty="0" smtClean="0"/>
              <a:t>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IE" sz="2400" i="1" dirty="0"/>
          </a:p>
          <a:p>
            <a:pPr eaLnBrk="1" hangingPunct="1">
              <a:lnSpc>
                <a:spcPct val="80000"/>
              </a:lnSpc>
            </a:pPr>
            <a:r>
              <a:rPr lang="en-IE" sz="2400" u="sng" dirty="0" smtClean="0"/>
              <a:t>Galaxy </a:t>
            </a:r>
            <a:r>
              <a:rPr lang="en-IE" sz="2400" dirty="0" smtClean="0"/>
              <a:t>problem      </a:t>
            </a:r>
            <a:r>
              <a:rPr lang="en-IE" sz="2400" i="1" dirty="0" smtClean="0"/>
              <a:t>how did galaxies form?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IE" sz="2400" i="1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u="sng" dirty="0" smtClean="0"/>
              <a:t>Flatness</a:t>
            </a:r>
            <a:r>
              <a:rPr lang="en-IE" sz="2400" dirty="0" smtClean="0"/>
              <a:t> problem     </a:t>
            </a:r>
            <a:r>
              <a:rPr lang="en-IE" sz="2400" i="1" dirty="0" smtClean="0"/>
              <a:t>fine balance?</a:t>
            </a:r>
            <a:r>
              <a:rPr lang="en-IE" sz="2400" dirty="0" smtClean="0"/>
              <a:t> </a:t>
            </a:r>
            <a:endParaRPr lang="en-GB" sz="2800" i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sz="2800" i="1" dirty="0" smtClean="0"/>
          </a:p>
          <a:p>
            <a:pPr eaLnBrk="1" hangingPunct="1">
              <a:lnSpc>
                <a:spcPct val="80000"/>
              </a:lnSpc>
            </a:pPr>
            <a:endParaRPr lang="en-IE" sz="2400" i="1" dirty="0" smtClean="0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331640" y="2047676"/>
            <a:ext cx="59691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dirty="0" smtClean="0"/>
              <a:t> Background radiation raised </a:t>
            </a:r>
            <a:r>
              <a:rPr lang="en-IE" b="1" dirty="0"/>
              <a:t>new questions</a:t>
            </a:r>
          </a:p>
        </p:txBody>
      </p:sp>
      <p:sp>
        <p:nvSpPr>
          <p:cNvPr id="29701" name="TextBox 7"/>
          <p:cNvSpPr txBox="1">
            <a:spLocks noChangeArrowheads="1"/>
          </p:cNvSpPr>
          <p:nvPr/>
        </p:nvSpPr>
        <p:spPr bwMode="auto">
          <a:xfrm>
            <a:off x="827584" y="5301208"/>
            <a:ext cx="5257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dirty="0" smtClean="0"/>
              <a:t>	</a:t>
            </a:r>
            <a:r>
              <a:rPr lang="en-IE" u="sng" dirty="0" smtClean="0"/>
              <a:t>Singularity </a:t>
            </a:r>
            <a:r>
              <a:rPr lang="en-IE" u="sng" dirty="0"/>
              <a:t>problem    </a:t>
            </a:r>
            <a:endParaRPr lang="en-IE" i="1" u="sng" dirty="0"/>
          </a:p>
          <a:p>
            <a:r>
              <a:rPr lang="en-IE" dirty="0">
                <a:cs typeface="Times New Roman" pitchFamily="18" charset="0"/>
              </a:rPr>
              <a:t> </a:t>
            </a:r>
            <a:r>
              <a:rPr lang="en-GB" dirty="0">
                <a:cs typeface="Times New Roman" pitchFamily="18" charset="0"/>
              </a:rPr>
              <a:t>∞</a:t>
            </a:r>
            <a:r>
              <a:rPr lang="en-IE" dirty="0">
                <a:cs typeface="Times New Roman" pitchFamily="18" charset="0"/>
              </a:rPr>
              <a:t> density, </a:t>
            </a:r>
            <a:r>
              <a:rPr lang="en-GB" dirty="0">
                <a:cs typeface="Times New Roman" pitchFamily="18" charset="0"/>
              </a:rPr>
              <a:t>∞</a:t>
            </a:r>
            <a:r>
              <a:rPr lang="en-IE" dirty="0">
                <a:cs typeface="Times New Roman" pitchFamily="18" charset="0"/>
              </a:rPr>
              <a:t> curvature</a:t>
            </a:r>
            <a:r>
              <a:rPr lang="en-IE" i="1" dirty="0"/>
              <a:t> </a:t>
            </a:r>
            <a:r>
              <a:rPr lang="en-IE" dirty="0"/>
              <a:t>at </a:t>
            </a:r>
            <a:r>
              <a:rPr lang="en-IE" i="1" dirty="0"/>
              <a:t>t</a:t>
            </a:r>
            <a:r>
              <a:rPr lang="en-IE" dirty="0"/>
              <a:t> = </a:t>
            </a:r>
            <a:r>
              <a:rPr lang="en-IE" dirty="0" smtClean="0"/>
              <a:t>0 ?</a:t>
            </a:r>
            <a:endParaRPr lang="en-GB" sz="2800" b="1" i="1" dirty="0"/>
          </a:p>
          <a:p>
            <a:endParaRPr lang="en-IE" dirty="0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6371864" y="5949280"/>
            <a:ext cx="2409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/>
              <a:t>quantum gravity?</a:t>
            </a:r>
            <a:endParaRPr lang="en-GB" b="1" i="1" u="sng" dirty="0"/>
          </a:p>
        </p:txBody>
      </p:sp>
      <p:pic>
        <p:nvPicPr>
          <p:cNvPr id="2970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8089" y="2996952"/>
            <a:ext cx="2133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588224" y="5301208"/>
            <a:ext cx="2340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i="1" dirty="0" smtClean="0"/>
              <a:t>Stephen  Hawking</a:t>
            </a:r>
            <a:endParaRPr lang="en-GB" sz="2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 descr="Large confetti"/>
          <p:cNvSpPr>
            <a:spLocks noGrp="1" noChangeArrowheads="1"/>
          </p:cNvSpPr>
          <p:nvPr>
            <p:ph type="title" idx="4294967295"/>
          </p:nvPr>
        </p:nvSpPr>
        <p:spPr>
          <a:xfrm>
            <a:off x="1547664" y="476672"/>
            <a:ext cx="6179888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The </a:t>
            </a:r>
            <a:r>
              <a:rPr lang="en-IE" sz="3600" dirty="0"/>
              <a:t>T</a:t>
            </a:r>
            <a:r>
              <a:rPr lang="en-IE" sz="3600" dirty="0" smtClean="0"/>
              <a:t>heory of Inflation</a:t>
            </a:r>
            <a:endParaRPr lang="en-GB" sz="3600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209800"/>
            <a:ext cx="5148064" cy="3523456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Initial </a:t>
            </a:r>
            <a:r>
              <a:rPr lang="en-IE" sz="2400" b="1" dirty="0" smtClean="0"/>
              <a:t>exponential expansion</a:t>
            </a:r>
            <a:r>
              <a:rPr lang="en-IE" sz="24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Driven by </a:t>
            </a:r>
            <a:r>
              <a:rPr lang="en-IE" sz="2400" i="1" dirty="0" smtClean="0"/>
              <a:t>phase transition</a:t>
            </a:r>
            <a:r>
              <a:rPr lang="en-IE" sz="2400" dirty="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400" dirty="0" smtClean="0"/>
              <a:t>		</a:t>
            </a:r>
            <a:r>
              <a:rPr lang="en-IE" sz="2400" b="1" i="1" dirty="0" smtClean="0"/>
              <a:t>Repulsive force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000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Expansion of 10</a:t>
            </a:r>
            <a:r>
              <a:rPr lang="en-IE" sz="2400" baseline="30000" dirty="0" smtClean="0"/>
              <a:t>26</a:t>
            </a:r>
            <a:r>
              <a:rPr lang="en-IE" sz="2400" dirty="0" smtClean="0"/>
              <a:t> in 10</a:t>
            </a:r>
            <a:r>
              <a:rPr lang="en-IE" sz="2400" baseline="30000" dirty="0" smtClean="0"/>
              <a:t>-32</a:t>
            </a:r>
            <a:r>
              <a:rPr lang="en-IE" sz="2400" dirty="0" smtClean="0"/>
              <a:t> s </a:t>
            </a:r>
          </a:p>
          <a:p>
            <a:pPr eaLnBrk="1" hangingPunct="1">
              <a:lnSpc>
                <a:spcPct val="80000"/>
              </a:lnSpc>
            </a:pPr>
            <a:r>
              <a:rPr lang="en-IE" sz="2400" dirty="0" err="1" smtClean="0"/>
              <a:t>Smooths</a:t>
            </a:r>
            <a:r>
              <a:rPr lang="en-IE" sz="2400" dirty="0" smtClean="0"/>
              <a:t> out </a:t>
            </a:r>
            <a:r>
              <a:rPr lang="en-IE" sz="2400" dirty="0" err="1" smtClean="0"/>
              <a:t>inhomogeneities</a:t>
            </a:r>
            <a:endParaRPr lang="en-IE" sz="2400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err="1" smtClean="0"/>
              <a:t>Smooths</a:t>
            </a:r>
            <a:r>
              <a:rPr lang="en-IE" sz="2400" dirty="0" smtClean="0"/>
              <a:t> out curvature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11560" y="5576662"/>
            <a:ext cx="25937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 smtClean="0"/>
              <a:t>‘No hair’ universe</a:t>
            </a:r>
            <a:endParaRPr lang="en-US" b="1" i="1" u="sng" dirty="0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9350" y="1849933"/>
            <a:ext cx="3654650" cy="4767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00200" y="381000"/>
            <a:ext cx="655320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inflationary universe (1981)</a:t>
            </a:r>
            <a:endParaRPr lang="en-GB" sz="3600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60276"/>
            <a:ext cx="5277719" cy="337944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Solves horizon problem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400" dirty="0" smtClean="0"/>
              <a:t>	</a:t>
            </a:r>
            <a:r>
              <a:rPr lang="en-IE" sz="2000" i="1" dirty="0" smtClean="0"/>
              <a:t>Early U incredibly small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000" i="1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Mechanism for galaxy formation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000" i="1" dirty="0" smtClean="0"/>
              <a:t>	</a:t>
            </a:r>
            <a:r>
              <a:rPr lang="en-IE" sz="2000" i="1" dirty="0"/>
              <a:t>N</a:t>
            </a:r>
            <a:r>
              <a:rPr lang="en-IE" sz="2000" i="1" dirty="0" smtClean="0"/>
              <a:t>atural variations inflated </a:t>
            </a:r>
            <a:r>
              <a:rPr lang="en-IE" sz="2000" dirty="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000" dirty="0"/>
          </a:p>
          <a:p>
            <a:pPr eaLnBrk="1" hangingPunct="1">
              <a:lnSpc>
                <a:spcPct val="80000"/>
              </a:lnSpc>
            </a:pPr>
            <a:r>
              <a:rPr lang="en-IE" sz="2400" dirty="0"/>
              <a:t>Solves flatness problem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400" i="1" dirty="0"/>
              <a:t>	</a:t>
            </a:r>
            <a:r>
              <a:rPr lang="en-IE" sz="2000" i="1" dirty="0"/>
              <a:t>Geometry driven towards flatness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0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37091" y="6158408"/>
            <a:ext cx="6407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i="1" dirty="0" smtClean="0"/>
              <a:t>Conflict between theorists and experimentalists</a:t>
            </a:r>
            <a:endParaRPr lang="en-IE" b="1" i="1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3870" y="1699997"/>
            <a:ext cx="2207072" cy="2455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55776" y="5368450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</a:t>
            </a:r>
            <a:r>
              <a:rPr lang="en-IE" b="1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1 ?</a:t>
            </a:r>
            <a:endParaRPr lang="en-GB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3250" y="4520095"/>
            <a:ext cx="2808312" cy="226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971600" y="908720"/>
            <a:ext cx="6877272" cy="6858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Supernova astronomy  (1998)</a:t>
            </a:r>
            <a:endParaRPr lang="en-GB" sz="3600" dirty="0" smtClean="0"/>
          </a:p>
        </p:txBody>
      </p:sp>
      <p:pic>
        <p:nvPicPr>
          <p:cNvPr id="3584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844824"/>
            <a:ext cx="33464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 Box 9"/>
          <p:cNvSpPr txBox="1">
            <a:spLocks noChangeArrowheads="1"/>
          </p:cNvSpPr>
          <p:nvPr/>
        </p:nvSpPr>
        <p:spPr bwMode="auto">
          <a:xfrm>
            <a:off x="251520" y="2060848"/>
            <a:ext cx="5328592" cy="400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/>
              <a:t> S</a:t>
            </a:r>
            <a:r>
              <a:rPr lang="en-IE" dirty="0" smtClean="0"/>
              <a:t>upernovae as standard candles (1998)</a:t>
            </a:r>
          </a:p>
          <a:p>
            <a:pPr>
              <a:spcBef>
                <a:spcPct val="20000"/>
              </a:spcBef>
              <a:buSzPct val="85000"/>
            </a:pPr>
            <a:endParaRPr lang="en-IE" dirty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/>
              <a:t> </a:t>
            </a:r>
            <a:r>
              <a:rPr lang="en-IE" dirty="0" smtClean="0"/>
              <a:t>Furthest galaxies too far away</a:t>
            </a:r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 smtClean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 smtClean="0"/>
              <a:t> </a:t>
            </a:r>
            <a:r>
              <a:rPr lang="en-IE" dirty="0"/>
              <a:t>E</a:t>
            </a:r>
            <a:r>
              <a:rPr lang="en-IE" dirty="0" smtClean="0"/>
              <a:t>xpansion speeding up!</a:t>
            </a:r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/>
          </a:p>
          <a:p>
            <a:pPr>
              <a:spcBef>
                <a:spcPct val="20000"/>
              </a:spcBef>
              <a:buSzPct val="85000"/>
              <a:buBlip>
                <a:blip r:embed="rId3"/>
              </a:buBlip>
            </a:pPr>
            <a:r>
              <a:rPr lang="en-IE" dirty="0"/>
              <a:t> </a:t>
            </a:r>
            <a:r>
              <a:rPr lang="en-IE" dirty="0" smtClean="0"/>
              <a:t>Geometry of </a:t>
            </a:r>
            <a:r>
              <a:rPr lang="en-IE" i="1" dirty="0" smtClean="0"/>
              <a:t>U</a:t>
            </a:r>
            <a:r>
              <a:rPr lang="en-IE" dirty="0" smtClean="0"/>
              <a:t> flat  (</a:t>
            </a:r>
            <a:r>
              <a:rPr lang="en-GB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</a:t>
            </a:r>
            <a:r>
              <a:rPr lang="en-IE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1</a:t>
            </a:r>
            <a:r>
              <a:rPr lang="en-GB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)</a:t>
            </a:r>
            <a:endParaRPr lang="en-IE" u="sng" dirty="0" smtClean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 smtClean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 smtClean="0"/>
              <a:t> Support for inflation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7272808" cy="1143000"/>
          </a:xfrm>
        </p:spPr>
        <p:txBody>
          <a:bodyPr/>
          <a:lstStyle/>
          <a:p>
            <a:r>
              <a:rPr lang="en-IE" sz="3600" dirty="0" smtClean="0"/>
              <a:t>Cause of acceleration: dark </a:t>
            </a:r>
            <a:r>
              <a:rPr lang="en-IE" sz="3600" dirty="0"/>
              <a:t>e</a:t>
            </a:r>
            <a:r>
              <a:rPr lang="en-IE" sz="3600" dirty="0" smtClean="0"/>
              <a:t>nergy</a:t>
            </a:r>
            <a:endParaRPr lang="en-I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8840"/>
            <a:ext cx="5544616" cy="3096344"/>
          </a:xfrm>
        </p:spPr>
        <p:txBody>
          <a:bodyPr/>
          <a:lstStyle/>
          <a:p>
            <a:r>
              <a:rPr lang="en-IE" sz="2400" dirty="0"/>
              <a:t>Predicted by relativity</a:t>
            </a:r>
          </a:p>
          <a:p>
            <a:r>
              <a:rPr lang="en-IE" sz="2400" dirty="0" smtClean="0"/>
              <a:t>Cosmological constant</a:t>
            </a:r>
          </a:p>
          <a:p>
            <a:r>
              <a:rPr lang="en-IE" sz="2400" dirty="0" smtClean="0"/>
              <a:t>Natural tendency of space to expand</a:t>
            </a:r>
          </a:p>
          <a:p>
            <a:endParaRPr lang="en-IE" sz="2400" dirty="0" smtClean="0"/>
          </a:p>
          <a:p>
            <a:r>
              <a:rPr lang="en-IE" sz="2400" dirty="0" smtClean="0"/>
              <a:t>Energy of vacuum?</a:t>
            </a:r>
          </a:p>
          <a:p>
            <a:r>
              <a:rPr lang="en-IE" sz="2400" dirty="0" smtClean="0"/>
              <a:t>Why so small?</a:t>
            </a:r>
          </a:p>
          <a:p>
            <a:r>
              <a:rPr lang="en-IE" sz="2400" dirty="0" smtClean="0"/>
              <a:t>Why of similar density to matter?</a:t>
            </a:r>
          </a:p>
          <a:p>
            <a:endParaRPr lang="en-IE" sz="2400" dirty="0"/>
          </a:p>
          <a:p>
            <a:r>
              <a:rPr lang="en-IE" sz="2400" dirty="0" smtClean="0"/>
              <a:t>Not well understood</a:t>
            </a:r>
          </a:p>
          <a:p>
            <a:r>
              <a:rPr lang="en-IE" sz="2400" dirty="0" smtClean="0"/>
              <a:t>Fate of universe?</a:t>
            </a:r>
          </a:p>
        </p:txBody>
      </p:sp>
      <p:pic>
        <p:nvPicPr>
          <p:cNvPr id="1269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132856"/>
            <a:ext cx="3646265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5408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19672" y="404664"/>
            <a:ext cx="5877272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WMAP  Satellite (2002)</a:t>
            </a:r>
            <a:endParaRPr lang="en-GB" sz="3600" dirty="0" smtClean="0"/>
          </a:p>
        </p:txBody>
      </p:sp>
      <p:graphicFrame>
        <p:nvGraphicFramePr>
          <p:cNvPr id="14338" name="Object 3" descr="cobesa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xmlns="" val="75111665"/>
              </p:ext>
            </p:extLst>
          </p:nvPr>
        </p:nvGraphicFramePr>
        <p:xfrm>
          <a:off x="683568" y="3795163"/>
          <a:ext cx="3600400" cy="2401682"/>
        </p:xfrm>
        <a:graphic>
          <a:graphicData uri="http://schemas.openxmlformats.org/presentationml/2006/ole">
            <p:oleObj spid="_x0000_s85495" name="Photo Editor Photo" r:id="rId3" imgW="6095238" imgH="4067743" progId="">
              <p:embed/>
            </p:oleObj>
          </a:graphicData>
        </a:graphic>
      </p:graphicFrame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932040" y="5661248"/>
            <a:ext cx="403664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dirty="0"/>
              <a:t>    </a:t>
            </a:r>
            <a:r>
              <a:rPr lang="en-IE" sz="2000" b="1" dirty="0"/>
              <a:t>Cosmic microwave background</a:t>
            </a:r>
            <a:endParaRPr lang="en-GB" sz="2000" b="1" dirty="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23528" y="2132856"/>
            <a:ext cx="3810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IE" dirty="0" smtClean="0"/>
              <a:t> Details </a:t>
            </a:r>
            <a:r>
              <a:rPr lang="en-IE" dirty="0"/>
              <a:t>of </a:t>
            </a:r>
            <a:r>
              <a:rPr lang="en-IE" i="1" dirty="0" smtClean="0"/>
              <a:t>CMB </a:t>
            </a:r>
            <a:r>
              <a:rPr lang="en-IE" dirty="0" smtClean="0"/>
              <a:t>spectrum</a:t>
            </a:r>
            <a:endParaRPr lang="en-IE" dirty="0"/>
          </a:p>
          <a:p>
            <a:pPr>
              <a:buFontTx/>
              <a:buChar char="•"/>
            </a:pPr>
            <a:r>
              <a:rPr lang="en-IE" dirty="0" smtClean="0"/>
              <a:t> Details </a:t>
            </a:r>
            <a:r>
              <a:rPr lang="en-IE" dirty="0"/>
              <a:t>of galaxy formation</a:t>
            </a:r>
          </a:p>
          <a:p>
            <a:pPr>
              <a:buFontTx/>
              <a:buChar char="•"/>
            </a:pPr>
            <a:r>
              <a:rPr lang="en-IE" dirty="0" smtClean="0"/>
              <a:t> Details </a:t>
            </a:r>
            <a:r>
              <a:rPr lang="en-IE" dirty="0"/>
              <a:t>of flatness of </a:t>
            </a:r>
            <a:r>
              <a:rPr lang="en-IE" i="1" dirty="0"/>
              <a:t>U</a:t>
            </a:r>
            <a:endParaRPr lang="en-GB" dirty="0"/>
          </a:p>
        </p:txBody>
      </p:sp>
      <p:pic>
        <p:nvPicPr>
          <p:cNvPr id="14342" name="Picture 6" descr="cobe_wmap_25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98884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718592"/>
            <a:ext cx="7391400" cy="8382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WMAP measurements of CMB (2005)</a:t>
            </a:r>
            <a:endParaRPr lang="en-US" sz="3600" dirty="0" smtClean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1945" y="2132856"/>
            <a:ext cx="4038600" cy="244827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/>
              <a:t>Flat geometry (to 1%)</a:t>
            </a:r>
          </a:p>
          <a:p>
            <a:pPr eaLnBrk="1" hangingPunct="1">
              <a:lnSpc>
                <a:spcPct val="90000"/>
              </a:lnSpc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Spectrum of </a:t>
            </a:r>
            <a:r>
              <a:rPr lang="en-IE" sz="2400" i="1" dirty="0" smtClean="0"/>
              <a:t>T</a:t>
            </a:r>
            <a:r>
              <a:rPr lang="en-IE" sz="2400" dirty="0" smtClean="0"/>
              <a:t> variations</a:t>
            </a:r>
          </a:p>
          <a:p>
            <a:pPr eaLnBrk="1" hangingPunct="1">
              <a:lnSpc>
                <a:spcPct val="90000"/>
              </a:lnSpc>
            </a:pPr>
            <a:endParaRPr lang="en-IE" sz="24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4724400" y="1981200"/>
          <a:ext cx="4267200" cy="3692525"/>
        </p:xfrm>
        <a:graphic>
          <a:graphicData uri="http://schemas.openxmlformats.org/presentationml/2006/ole">
            <p:oleObj spid="_x0000_s86519" name="Photo Editor Photo" r:id="rId3" imgW="3943901" imgH="2800741" progId="">
              <p:embed/>
            </p:oleObj>
          </a:graphicData>
        </a:graphic>
      </p:graphicFrame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300192" y="5943600"/>
            <a:ext cx="17203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 dirty="0" smtClean="0"/>
              <a:t>Fit to theory</a:t>
            </a:r>
            <a:endParaRPr lang="en-GB" i="1" dirty="0"/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231945" y="4235440"/>
            <a:ext cx="412003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IE" b="1" i="1" dirty="0"/>
          </a:p>
          <a:p>
            <a:r>
              <a:rPr lang="en-IE" b="1" i="1" dirty="0"/>
              <a:t>Strong support for inflation</a:t>
            </a:r>
            <a:endParaRPr lang="en-GB" b="1" i="1" dirty="0"/>
          </a:p>
          <a:p>
            <a:endParaRPr lang="en-IE" b="1" i="1" dirty="0" smtClean="0"/>
          </a:p>
          <a:p>
            <a:r>
              <a:rPr lang="en-IE" b="1" i="1" dirty="0" smtClean="0"/>
              <a:t>Strong </a:t>
            </a:r>
            <a:r>
              <a:rPr lang="en-IE" b="1" i="1" dirty="0"/>
              <a:t>support for </a:t>
            </a:r>
            <a:r>
              <a:rPr lang="en-IE" b="1" i="1" dirty="0" smtClean="0"/>
              <a:t>dark energy</a:t>
            </a:r>
            <a:endParaRPr lang="en-GB" b="1" i="1" dirty="0"/>
          </a:p>
          <a:p>
            <a:endParaRPr lang="en-IE" b="1" i="1" dirty="0" smtClean="0"/>
          </a:p>
          <a:p>
            <a:endParaRPr lang="en-IE" b="1" i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19672" y="836712"/>
            <a:ext cx="6074296" cy="685800"/>
          </a:xfrm>
        </p:spPr>
        <p:txBody>
          <a:bodyPr/>
          <a:lstStyle/>
          <a:p>
            <a:pPr eaLnBrk="1" hangingPunct="1"/>
            <a:r>
              <a:rPr lang="en-GB" sz="3600" dirty="0" smtClean="0">
                <a:solidFill>
                  <a:schemeClr val="tx1"/>
                </a:solidFill>
                <a:cs typeface="Times New Roman" pitchFamily="18" charset="0"/>
              </a:rPr>
              <a:t>New big bang model: </a:t>
            </a:r>
            <a:r>
              <a:rPr lang="en-GB" sz="3600" i="1" dirty="0" smtClean="0">
                <a:solidFill>
                  <a:schemeClr val="tx1"/>
                </a:solidFill>
                <a:cs typeface="Times New Roman" pitchFamily="18" charset="0"/>
              </a:rPr>
              <a:t>Λ-</a:t>
            </a:r>
            <a:r>
              <a:rPr lang="en-IE" sz="3600" i="1" dirty="0" smtClean="0">
                <a:solidFill>
                  <a:schemeClr val="tx1"/>
                </a:solidFill>
              </a:rPr>
              <a:t>CDM</a:t>
            </a:r>
            <a:r>
              <a:rPr lang="en-IE" sz="3600" dirty="0" smtClean="0"/>
              <a:t> </a:t>
            </a:r>
            <a:endParaRPr lang="en-US" sz="3600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384" y="3463846"/>
            <a:ext cx="6096000" cy="2713856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IE" sz="2400" dirty="0" smtClean="0"/>
              <a:t>Ordinary matter: 4%  (astrophysics)</a:t>
            </a:r>
          </a:p>
          <a:p>
            <a:pPr marL="609600" indent="-609600" eaLnBrk="1" hangingPunct="1">
              <a:buFontTx/>
              <a:buAutoNum type="arabicPeriod"/>
            </a:pPr>
            <a:endParaRPr lang="en-IE" sz="2400" i="1" dirty="0" smtClean="0"/>
          </a:p>
          <a:p>
            <a:pPr marL="609600" indent="-609600" eaLnBrk="1" hangingPunct="1">
              <a:buFontTx/>
              <a:buAutoNum type="arabicPeriod" startAt="2"/>
            </a:pPr>
            <a:r>
              <a:rPr lang="en-IE" sz="2400" dirty="0" smtClean="0"/>
              <a:t>Dark matter: 	22%</a:t>
            </a:r>
            <a:r>
              <a:rPr lang="en-IE" sz="2400" b="1" dirty="0" smtClean="0"/>
              <a:t> </a:t>
            </a:r>
            <a:r>
              <a:rPr lang="en-IE" sz="2400" dirty="0" smtClean="0"/>
              <a:t>(astrophysics)</a:t>
            </a:r>
          </a:p>
          <a:p>
            <a:pPr marL="609600" indent="-609600" eaLnBrk="1" hangingPunct="1">
              <a:buFontTx/>
              <a:buAutoNum type="arabicPeriod" startAt="2"/>
            </a:pPr>
            <a:endParaRPr lang="en-IE" sz="2400" i="1" dirty="0" smtClean="0"/>
          </a:p>
          <a:p>
            <a:pPr marL="609600" indent="-609600" eaLnBrk="1" hangingPunct="1">
              <a:buFontTx/>
              <a:buAutoNum type="arabicPeriod" startAt="3"/>
            </a:pPr>
            <a:r>
              <a:rPr lang="en-IE" sz="2400" dirty="0" smtClean="0"/>
              <a:t>Dark energy : 	74% (supernova, CMB)</a:t>
            </a:r>
            <a:r>
              <a:rPr lang="en-IE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  </a:t>
            </a:r>
          </a:p>
        </p:txBody>
      </p:sp>
      <p:sp>
        <p:nvSpPr>
          <p:cNvPr id="36869" name="Text Box 11"/>
          <p:cNvSpPr txBox="1">
            <a:spLocks noChangeArrowheads="1"/>
          </p:cNvSpPr>
          <p:nvPr/>
        </p:nvSpPr>
        <p:spPr bwMode="auto">
          <a:xfrm>
            <a:off x="827584" y="2276872"/>
            <a:ext cx="5181600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IE" b="1" i="1" dirty="0" smtClean="0"/>
              <a:t>A flat, accelerating universe containing matter, dark matter and dark energy</a:t>
            </a:r>
            <a:endParaRPr lang="en-GB" b="1" i="1" dirty="0" smtClean="0"/>
          </a:p>
          <a:p>
            <a:pPr>
              <a:lnSpc>
                <a:spcPct val="90000"/>
              </a:lnSpc>
            </a:pPr>
            <a:endParaRPr lang="en-GB" dirty="0"/>
          </a:p>
        </p:txBody>
      </p:sp>
      <p:pic>
        <p:nvPicPr>
          <p:cNvPr id="36870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1227" y="2380151"/>
            <a:ext cx="24447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08304" y="5177135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 smtClean="0">
                <a:cs typeface="Times New Roman" pitchFamily="18" charset="0"/>
              </a:rPr>
              <a:t>Λ</a:t>
            </a:r>
            <a:r>
              <a:rPr lang="en-IE" b="1" i="1" dirty="0" smtClean="0"/>
              <a:t>CDM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452320" y="6183564"/>
            <a:ext cx="9428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1</a:t>
            </a:r>
            <a:endParaRPr lang="en-GB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195736" y="476672"/>
            <a:ext cx="5386816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big bang - problems  </a:t>
            </a:r>
            <a:endParaRPr lang="en-GB" sz="3600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2138015"/>
            <a:ext cx="5029200" cy="3352800"/>
          </a:xfrm>
        </p:spPr>
        <p:txBody>
          <a:bodyPr/>
          <a:lstStyle/>
          <a:p>
            <a:pPr eaLnBrk="1" hangingPunct="1"/>
            <a:r>
              <a:rPr lang="en-IE" sz="2400" dirty="0" smtClean="0"/>
              <a:t>Nature of dark energy? 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	</a:t>
            </a:r>
            <a:r>
              <a:rPr lang="en-IE" sz="2400" i="1" dirty="0" smtClean="0"/>
              <a:t>Role in BB?</a:t>
            </a:r>
            <a:r>
              <a:rPr lang="en-IE" sz="2400" dirty="0" smtClean="0"/>
              <a:t> </a:t>
            </a:r>
          </a:p>
          <a:p>
            <a:pPr eaLnBrk="1" hangingPunct="1">
              <a:buFontTx/>
              <a:buNone/>
            </a:pPr>
            <a:endParaRPr lang="en-IE" sz="2400" dirty="0" smtClean="0"/>
          </a:p>
          <a:p>
            <a:pPr eaLnBrk="1" hangingPunct="1"/>
            <a:r>
              <a:rPr lang="en-IE" sz="2400" dirty="0" smtClean="0"/>
              <a:t>Which model of inflation?</a:t>
            </a:r>
          </a:p>
          <a:p>
            <a:pPr eaLnBrk="1" hangingPunct="1">
              <a:buNone/>
            </a:pPr>
            <a:r>
              <a:rPr lang="en-IE" sz="2400" i="1" dirty="0" smtClean="0"/>
              <a:t>  </a:t>
            </a:r>
            <a:r>
              <a:rPr lang="en-IE" sz="2400" i="1" dirty="0"/>
              <a:t> </a:t>
            </a:r>
            <a:r>
              <a:rPr lang="en-IE" sz="2400" i="1" dirty="0" smtClean="0"/>
              <a:t>   </a:t>
            </a:r>
            <a:r>
              <a:rPr lang="en-IE" sz="2000" i="1" dirty="0"/>
              <a:t> </a:t>
            </a:r>
            <a:r>
              <a:rPr lang="en-IE" sz="2000" i="1" dirty="0" smtClean="0"/>
              <a:t>     </a:t>
            </a:r>
            <a:r>
              <a:rPr lang="en-IE" sz="2400" i="1" dirty="0" smtClean="0"/>
              <a:t>The multiverse?</a:t>
            </a:r>
          </a:p>
          <a:p>
            <a:pPr eaLnBrk="1" hangingPunct="1"/>
            <a:endParaRPr lang="en-IE" sz="2400" dirty="0" smtClean="0"/>
          </a:p>
          <a:p>
            <a:pPr eaLnBrk="1" hangingPunct="1"/>
            <a:r>
              <a:rPr lang="en-IE" sz="2400" dirty="0" smtClean="0"/>
              <a:t>The singularity problem</a:t>
            </a:r>
            <a:r>
              <a:rPr lang="en-IE" sz="2400" b="1" dirty="0" smtClean="0"/>
              <a:t>?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	</a:t>
            </a:r>
            <a:endParaRPr lang="en-IE" sz="2400" dirty="0" smtClean="0"/>
          </a:p>
        </p:txBody>
      </p:sp>
      <p:sp>
        <p:nvSpPr>
          <p:cNvPr id="39941" name="Text Box 8"/>
          <p:cNvSpPr txBox="1">
            <a:spLocks noChangeArrowheads="1"/>
          </p:cNvSpPr>
          <p:nvPr/>
        </p:nvSpPr>
        <p:spPr bwMode="auto">
          <a:xfrm>
            <a:off x="1164295" y="5330907"/>
            <a:ext cx="35748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 dirty="0" smtClean="0"/>
              <a:t>What banged?</a:t>
            </a:r>
          </a:p>
          <a:p>
            <a:r>
              <a:rPr lang="en-IE" i="1" dirty="0" smtClean="0"/>
              <a:t>What does time zero mean?</a:t>
            </a:r>
          </a:p>
        </p:txBody>
      </p:sp>
      <p:pic>
        <p:nvPicPr>
          <p:cNvPr id="39942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5201" y="4634813"/>
            <a:ext cx="2258799" cy="222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2132856"/>
            <a:ext cx="2133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2181140" y="859036"/>
            <a:ext cx="501231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3600" dirty="0" smtClean="0"/>
              <a:t>Putting it all together</a:t>
            </a:r>
            <a:endParaRPr lang="en-GB" sz="3200" dirty="0"/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934586" y="1772816"/>
            <a:ext cx="38154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u="sng" dirty="0" smtClean="0"/>
              <a:t>Basic evidence  (BB model) </a:t>
            </a:r>
            <a:endParaRPr lang="en-IE" b="1" u="sng" dirty="0"/>
          </a:p>
        </p:txBody>
      </p:sp>
      <p:sp>
        <p:nvSpPr>
          <p:cNvPr id="37893" name="Text Box 7"/>
          <p:cNvSpPr txBox="1">
            <a:spLocks noChangeArrowheads="1"/>
          </p:cNvSpPr>
          <p:nvPr/>
        </p:nvSpPr>
        <p:spPr bwMode="auto">
          <a:xfrm>
            <a:off x="4784725" y="5603875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IE"/>
          </a:p>
          <a:p>
            <a:endParaRPr lang="en-GB"/>
          </a:p>
        </p:txBody>
      </p:sp>
      <p:sp>
        <p:nvSpPr>
          <p:cNvPr id="37894" name="Text Box 8"/>
          <p:cNvSpPr txBox="1">
            <a:spLocks noChangeArrowheads="1"/>
          </p:cNvSpPr>
          <p:nvPr/>
        </p:nvSpPr>
        <p:spPr bwMode="auto">
          <a:xfrm>
            <a:off x="971600" y="6010701"/>
            <a:ext cx="56886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i="1" dirty="0"/>
              <a:t>A flat, accelerating universe containing </a:t>
            </a:r>
            <a:endParaRPr lang="en-IE" i="1" dirty="0" smtClean="0"/>
          </a:p>
          <a:p>
            <a:r>
              <a:rPr lang="en-IE" i="1" dirty="0" smtClean="0"/>
              <a:t>matter</a:t>
            </a:r>
            <a:r>
              <a:rPr lang="en-IE" i="1" dirty="0"/>
              <a:t>, dark matter and dark energy</a:t>
            </a:r>
            <a:endParaRPr lang="en-GB" i="1" dirty="0"/>
          </a:p>
        </p:txBody>
      </p:sp>
      <p:sp>
        <p:nvSpPr>
          <p:cNvPr id="37895" name="Text Box 9"/>
          <p:cNvSpPr txBox="1">
            <a:spLocks noChangeArrowheads="1"/>
          </p:cNvSpPr>
          <p:nvPr/>
        </p:nvSpPr>
        <p:spPr bwMode="auto">
          <a:xfrm>
            <a:off x="-49950" y="2204864"/>
            <a:ext cx="5181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E" sz="2800" dirty="0" smtClean="0"/>
              <a:t> </a:t>
            </a:r>
            <a:r>
              <a:rPr lang="en-IE" dirty="0" smtClean="0"/>
              <a:t>The </a:t>
            </a:r>
            <a:r>
              <a:rPr lang="en-IE" dirty="0"/>
              <a:t>expanding </a:t>
            </a:r>
            <a:r>
              <a:rPr lang="en-IE" dirty="0" smtClean="0"/>
              <a:t>universe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The abundance of the elements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The evolving galaxies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The cosmic background radiation </a:t>
            </a:r>
          </a:p>
        </p:txBody>
      </p:sp>
      <p:sp>
        <p:nvSpPr>
          <p:cNvPr id="37896" name="Text Box 10"/>
          <p:cNvSpPr txBox="1">
            <a:spLocks noChangeArrowheads="1"/>
          </p:cNvSpPr>
          <p:nvPr/>
        </p:nvSpPr>
        <p:spPr bwMode="auto">
          <a:xfrm>
            <a:off x="0" y="4758824"/>
            <a:ext cx="5256584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E" sz="2000" i="1" dirty="0" smtClean="0"/>
              <a:t> </a:t>
            </a:r>
            <a:r>
              <a:rPr lang="en-IE" dirty="0" smtClean="0"/>
              <a:t>The CMB spectrum 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Tiny variations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Flat geometry (supernovae)</a:t>
            </a:r>
          </a:p>
          <a:p>
            <a:endParaRPr lang="en-GB" sz="2000" i="1" dirty="0"/>
          </a:p>
        </p:txBody>
      </p:sp>
      <p:sp>
        <p:nvSpPr>
          <p:cNvPr id="12" name="Rectangle 11"/>
          <p:cNvSpPr/>
          <p:nvPr/>
        </p:nvSpPr>
        <p:spPr>
          <a:xfrm>
            <a:off x="971600" y="4221088"/>
            <a:ext cx="34700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b="1" u="sng" dirty="0" smtClean="0"/>
              <a:t>Modern measurements</a:t>
            </a:r>
            <a:r>
              <a:rPr lang="en-IE" b="1" dirty="0" smtClean="0"/>
              <a:t>  </a:t>
            </a:r>
            <a:endParaRPr lang="en-GB" b="1" u="sng" dirty="0"/>
          </a:p>
        </p:txBody>
      </p:sp>
      <p:pic>
        <p:nvPicPr>
          <p:cNvPr id="11" name="Picture 3" descr="http://chandra.harvard.edu/photo/2004/darkenergy/future_univer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9675" y="2003063"/>
            <a:ext cx="3427560" cy="3666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381939" y="908720"/>
            <a:ext cx="5403576" cy="685800"/>
          </a:xfrm>
        </p:spPr>
        <p:txBody>
          <a:bodyPr/>
          <a:lstStyle/>
          <a:p>
            <a:pPr eaLnBrk="1" hangingPunct="1"/>
            <a:r>
              <a:rPr lang="en-GB" sz="3600" dirty="0" smtClean="0">
                <a:solidFill>
                  <a:schemeClr val="tx1"/>
                </a:solidFill>
                <a:cs typeface="Times New Roman" pitchFamily="18" charset="0"/>
              </a:rPr>
              <a:t>Today’s</a:t>
            </a:r>
            <a:r>
              <a:rPr lang="en-IE" sz="3600" dirty="0" smtClean="0"/>
              <a:t> </a:t>
            </a:r>
            <a:r>
              <a:rPr lang="en-GB" sz="3600" dirty="0" smtClean="0">
                <a:solidFill>
                  <a:schemeClr val="tx1"/>
                </a:solidFill>
                <a:cs typeface="Times New Roman" pitchFamily="18" charset="0"/>
              </a:rPr>
              <a:t>model</a:t>
            </a:r>
            <a:endParaRPr lang="en-US" sz="3600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384" y="3463846"/>
            <a:ext cx="6096000" cy="2713856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IE" sz="2400" dirty="0" smtClean="0"/>
              <a:t>Ordinary matter: 4%  (astrophysics)</a:t>
            </a:r>
          </a:p>
          <a:p>
            <a:pPr marL="609600" indent="-609600" eaLnBrk="1" hangingPunct="1">
              <a:buFontTx/>
              <a:buAutoNum type="arabicPeriod"/>
            </a:pPr>
            <a:endParaRPr lang="en-IE" sz="2400" i="1" dirty="0" smtClean="0"/>
          </a:p>
          <a:p>
            <a:pPr marL="609600" indent="-609600" eaLnBrk="1" hangingPunct="1">
              <a:buFontTx/>
              <a:buAutoNum type="arabicPeriod" startAt="2"/>
            </a:pPr>
            <a:r>
              <a:rPr lang="en-IE" sz="2400" dirty="0" smtClean="0"/>
              <a:t>Dark matter: 	22%</a:t>
            </a:r>
            <a:r>
              <a:rPr lang="en-IE" sz="2400" b="1" dirty="0" smtClean="0"/>
              <a:t> </a:t>
            </a:r>
            <a:r>
              <a:rPr lang="en-IE" sz="2400" dirty="0" smtClean="0"/>
              <a:t>(astrophysics)</a:t>
            </a:r>
          </a:p>
          <a:p>
            <a:pPr marL="609600" indent="-609600" eaLnBrk="1" hangingPunct="1">
              <a:buFontTx/>
              <a:buAutoNum type="arabicPeriod" startAt="2"/>
            </a:pPr>
            <a:endParaRPr lang="en-IE" sz="2400" i="1" dirty="0" smtClean="0"/>
          </a:p>
          <a:p>
            <a:pPr marL="609600" indent="-609600" eaLnBrk="1" hangingPunct="1">
              <a:buFontTx/>
              <a:buAutoNum type="arabicPeriod" startAt="3"/>
            </a:pPr>
            <a:r>
              <a:rPr lang="en-IE" sz="2400" dirty="0" smtClean="0"/>
              <a:t>Dark energy : 	74% (supernova, CMB)</a:t>
            </a:r>
            <a:r>
              <a:rPr lang="en-IE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  </a:t>
            </a:r>
          </a:p>
        </p:txBody>
      </p:sp>
      <p:sp>
        <p:nvSpPr>
          <p:cNvPr id="36869" name="Text Box 11"/>
          <p:cNvSpPr txBox="1">
            <a:spLocks noChangeArrowheads="1"/>
          </p:cNvSpPr>
          <p:nvPr/>
        </p:nvSpPr>
        <p:spPr bwMode="auto">
          <a:xfrm>
            <a:off x="827584" y="2204864"/>
            <a:ext cx="5181600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IE" b="1" i="1" dirty="0" smtClean="0"/>
              <a:t>A flat universe containing matter, </a:t>
            </a:r>
          </a:p>
          <a:p>
            <a:pPr>
              <a:lnSpc>
                <a:spcPct val="90000"/>
              </a:lnSpc>
            </a:pPr>
            <a:r>
              <a:rPr lang="en-IE" b="1" i="1" dirty="0" smtClean="0"/>
              <a:t>     dark matter and dark energy</a:t>
            </a:r>
            <a:endParaRPr lang="en-GB" b="1" i="1" dirty="0" smtClean="0"/>
          </a:p>
          <a:p>
            <a:pPr>
              <a:lnSpc>
                <a:spcPct val="90000"/>
              </a:lnSpc>
            </a:pPr>
            <a:endParaRPr lang="en-GB" dirty="0"/>
          </a:p>
        </p:txBody>
      </p:sp>
      <p:pic>
        <p:nvPicPr>
          <p:cNvPr id="36870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1227" y="2380151"/>
            <a:ext cx="24447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08304" y="5177135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 smtClean="0">
                <a:cs typeface="Times New Roman" pitchFamily="18" charset="0"/>
              </a:rPr>
              <a:t>Λ</a:t>
            </a:r>
            <a:r>
              <a:rPr lang="en-IE" b="1" i="1" dirty="0" smtClean="0"/>
              <a:t>CDM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452320" y="6183564"/>
            <a:ext cx="9428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1</a:t>
            </a:r>
            <a:endParaRPr lang="en-GB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6553200" cy="1143000"/>
          </a:xfrm>
        </p:spPr>
        <p:txBody>
          <a:bodyPr/>
          <a:lstStyle/>
          <a:p>
            <a:r>
              <a:rPr lang="en-IE" smtClean="0"/>
              <a:t>Next: Planck Satellite (ESA)</a:t>
            </a:r>
            <a:endParaRPr lang="en-GB" smtClean="0"/>
          </a:p>
        </p:txBody>
      </p:sp>
      <p:graphicFrame>
        <p:nvGraphicFramePr>
          <p:cNvPr id="37891" name="Object 4"/>
          <p:cNvGraphicFramePr>
            <a:graphicFrameLocks noGrp="1" noChangeAspect="1"/>
          </p:cNvGraphicFramePr>
          <p:nvPr>
            <p:ph type="body" idx="1"/>
          </p:nvPr>
        </p:nvGraphicFramePr>
        <p:xfrm>
          <a:off x="4953000" y="1828800"/>
          <a:ext cx="3962400" cy="2687638"/>
        </p:xfrm>
        <a:graphic>
          <a:graphicData uri="http://schemas.openxmlformats.org/presentationml/2006/ole">
            <p:oleObj spid="_x0000_s156762" name="Photo Editor Photo" r:id="rId3" imgW="11019048" imgH="7478169" progId="">
              <p:embed/>
            </p:oleObj>
          </a:graphicData>
        </a:graphic>
      </p:graphicFrame>
      <p:sp>
        <p:nvSpPr>
          <p:cNvPr id="37892" name="Rectangle 8"/>
          <p:cNvSpPr>
            <a:spLocks noChangeArrowheads="1"/>
          </p:cNvSpPr>
          <p:nvPr/>
        </p:nvSpPr>
        <p:spPr bwMode="auto">
          <a:xfrm>
            <a:off x="304800" y="2057400"/>
            <a:ext cx="315595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SzPct val="85000"/>
            </a:pPr>
            <a:r>
              <a:rPr lang="en-IE" b="1"/>
              <a:t>1. Improved sensitivity</a:t>
            </a:r>
          </a:p>
        </p:txBody>
      </p:sp>
      <p:graphicFrame>
        <p:nvGraphicFramePr>
          <p:cNvPr id="37893" name="Object 9"/>
          <p:cNvGraphicFramePr>
            <a:graphicFrameLocks noChangeAspect="1"/>
          </p:cNvGraphicFramePr>
          <p:nvPr/>
        </p:nvGraphicFramePr>
        <p:xfrm>
          <a:off x="914400" y="2514600"/>
          <a:ext cx="685800" cy="396875"/>
        </p:xfrm>
        <a:graphic>
          <a:graphicData uri="http://schemas.openxmlformats.org/presentationml/2006/ole">
            <p:oleObj spid="_x0000_s156763" r:id="rId4" imgW="393359" imgH="215713" progId="Equation.3">
              <p:embed/>
            </p:oleObj>
          </a:graphicData>
        </a:graphic>
      </p:graphicFrame>
      <p:graphicFrame>
        <p:nvGraphicFramePr>
          <p:cNvPr id="37894" name="Object 11"/>
          <p:cNvGraphicFramePr>
            <a:graphicFrameLocks noChangeAspect="1"/>
          </p:cNvGraphicFramePr>
          <p:nvPr/>
        </p:nvGraphicFramePr>
        <p:xfrm>
          <a:off x="2133600" y="2438400"/>
          <a:ext cx="990600" cy="452438"/>
        </p:xfrm>
        <a:graphic>
          <a:graphicData uri="http://schemas.openxmlformats.org/presentationml/2006/ole">
            <p:oleObj spid="_x0000_s156764" name="Equation" r:id="rId5" imgW="418918" imgH="203112" progId="Equation.3">
              <p:embed/>
            </p:oleObj>
          </a:graphicData>
        </a:graphic>
      </p:graphicFrame>
      <p:sp>
        <p:nvSpPr>
          <p:cNvPr id="37895" name="Rectangle 13"/>
          <p:cNvSpPr>
            <a:spLocks noChangeArrowheads="1"/>
          </p:cNvSpPr>
          <p:nvPr/>
        </p:nvSpPr>
        <p:spPr bwMode="auto">
          <a:xfrm>
            <a:off x="0" y="2667000"/>
            <a:ext cx="914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sz="1200">
                <a:cs typeface="Times New Roman" pitchFamily="18" charset="0"/>
              </a:rPr>
              <a:t>	</a:t>
            </a:r>
            <a:r>
              <a:rPr lang="en-GB" sz="1100"/>
              <a:t> </a:t>
            </a:r>
            <a:endParaRPr lang="en-GB"/>
          </a:p>
        </p:txBody>
      </p:sp>
      <p:graphicFrame>
        <p:nvGraphicFramePr>
          <p:cNvPr id="37896" name="Object 12"/>
          <p:cNvGraphicFramePr>
            <a:graphicFrameLocks noChangeAspect="1"/>
          </p:cNvGraphicFramePr>
          <p:nvPr/>
        </p:nvGraphicFramePr>
        <p:xfrm>
          <a:off x="1752600" y="2590800"/>
          <a:ext cx="228600" cy="228600"/>
        </p:xfrm>
        <a:graphic>
          <a:graphicData uri="http://schemas.openxmlformats.org/presentationml/2006/ole">
            <p:oleObj spid="_x0000_s156765" name="Equation" r:id="rId6" imgW="126725" imgH="126725" progId="Equation.3">
              <p:embed/>
            </p:oleObj>
          </a:graphicData>
        </a:graphic>
      </p:graphicFrame>
      <p:sp>
        <p:nvSpPr>
          <p:cNvPr id="37897" name="Rectangle 14"/>
          <p:cNvSpPr>
            <a:spLocks noChangeArrowheads="1"/>
          </p:cNvSpPr>
          <p:nvPr/>
        </p:nvSpPr>
        <p:spPr bwMode="auto">
          <a:xfrm>
            <a:off x="171920" y="3212976"/>
            <a:ext cx="440139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IE" b="1" dirty="0"/>
              <a:t>2. Full spectrum of </a:t>
            </a:r>
            <a:r>
              <a:rPr lang="en-IE" b="1" i="1" dirty="0"/>
              <a:t>T </a:t>
            </a:r>
            <a:r>
              <a:rPr lang="en-IE" b="1" dirty="0"/>
              <a:t>anisotropy</a:t>
            </a:r>
          </a:p>
          <a:p>
            <a:r>
              <a:rPr lang="en-IE" b="1" dirty="0"/>
              <a:t>       </a:t>
            </a:r>
            <a:r>
              <a:rPr lang="en-IE" i="1" dirty="0"/>
              <a:t>New acoustic peaks</a:t>
            </a:r>
          </a:p>
          <a:p>
            <a:r>
              <a:rPr lang="en-IE" i="1" dirty="0"/>
              <a:t>       Scale invariance</a:t>
            </a:r>
            <a:r>
              <a:rPr lang="en-IE" i="1" dirty="0" smtClean="0"/>
              <a:t>?</a:t>
            </a:r>
            <a:endParaRPr lang="en-IE" i="1" dirty="0"/>
          </a:p>
        </p:txBody>
      </p:sp>
      <p:sp>
        <p:nvSpPr>
          <p:cNvPr id="37898" name="Text Box 15"/>
          <p:cNvSpPr txBox="1">
            <a:spLocks noChangeArrowheads="1"/>
          </p:cNvSpPr>
          <p:nvPr/>
        </p:nvSpPr>
        <p:spPr bwMode="auto">
          <a:xfrm>
            <a:off x="228600" y="5013176"/>
            <a:ext cx="422583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IE" b="1" dirty="0"/>
              <a:t>3</a:t>
            </a:r>
            <a:r>
              <a:rPr lang="en-IE" b="1" dirty="0" smtClean="0"/>
              <a:t>.</a:t>
            </a:r>
            <a:r>
              <a:rPr lang="en-IE" dirty="0" smtClean="0"/>
              <a:t> </a:t>
            </a:r>
            <a:r>
              <a:rPr lang="en-IE" b="1" dirty="0"/>
              <a:t>Polarization measurements</a:t>
            </a:r>
          </a:p>
          <a:p>
            <a:pPr eaLnBrk="1" hangingPunct="1"/>
            <a:r>
              <a:rPr lang="en-IE" dirty="0"/>
              <a:t>     </a:t>
            </a:r>
            <a:r>
              <a:rPr lang="en-IE" i="1" dirty="0" smtClean="0"/>
              <a:t>E-modes: fluctuations</a:t>
            </a:r>
            <a:r>
              <a:rPr lang="en-IE" dirty="0" smtClean="0"/>
              <a:t>     </a:t>
            </a:r>
            <a:endParaRPr lang="en-IE" dirty="0"/>
          </a:p>
          <a:p>
            <a:pPr eaLnBrk="1" hangingPunct="1"/>
            <a:r>
              <a:rPr lang="en-IE" i="1" dirty="0"/>
              <a:t>    B-modes: gravity waves?</a:t>
            </a:r>
            <a:endParaRPr lang="en-GB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 descr="Large confetti"/>
          <p:cNvSpPr>
            <a:spLocks noGrp="1"/>
          </p:cNvSpPr>
          <p:nvPr>
            <p:ph type="title"/>
          </p:nvPr>
        </p:nvSpPr>
        <p:spPr>
          <a:xfrm>
            <a:off x="1349074" y="476672"/>
            <a:ext cx="7411201" cy="1143000"/>
          </a:xfrm>
        </p:spPr>
        <p:txBody>
          <a:bodyPr/>
          <a:lstStyle/>
          <a:p>
            <a:r>
              <a:rPr lang="en-US" sz="3600" dirty="0" smtClean="0"/>
              <a:t>The singularity: a cyclic universe?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683568" y="2032178"/>
            <a:ext cx="5400600" cy="4165578"/>
          </a:xfrm>
        </p:spPr>
        <p:txBody>
          <a:bodyPr/>
          <a:lstStyle/>
          <a:p>
            <a:r>
              <a:rPr lang="en-US" sz="2400" dirty="0" smtClean="0"/>
              <a:t>Breakdown at time zero</a:t>
            </a:r>
          </a:p>
          <a:p>
            <a:r>
              <a:rPr lang="en-US" sz="2400" dirty="0" smtClean="0"/>
              <a:t>No model of bang itself</a:t>
            </a:r>
          </a:p>
          <a:p>
            <a:endParaRPr lang="en-US" sz="2400" dirty="0" smtClean="0"/>
          </a:p>
          <a:p>
            <a:r>
              <a:rPr lang="en-US" sz="2400" dirty="0" smtClean="0"/>
              <a:t>Multiple bangs?</a:t>
            </a:r>
          </a:p>
          <a:p>
            <a:r>
              <a:rPr lang="en-US" sz="2400" dirty="0"/>
              <a:t>Colliding </a:t>
            </a:r>
            <a:r>
              <a:rPr lang="en-US" sz="2400" dirty="0" err="1"/>
              <a:t>branes</a:t>
            </a:r>
            <a:endParaRPr lang="en-US" sz="2400" dirty="0"/>
          </a:p>
          <a:p>
            <a:r>
              <a:rPr lang="en-US" sz="2400" dirty="0"/>
              <a:t>Prediction of string theory</a:t>
            </a:r>
          </a:p>
          <a:p>
            <a:endParaRPr lang="en-US" sz="2400" dirty="0" smtClean="0"/>
          </a:p>
          <a:p>
            <a:r>
              <a:rPr lang="en-US" sz="2400" dirty="0" smtClean="0"/>
              <a:t>Cyclic universe </a:t>
            </a:r>
          </a:p>
          <a:p>
            <a:r>
              <a:rPr lang="en-US" sz="2400" dirty="0" smtClean="0"/>
              <a:t>Eternal universe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6516216" y="5343425"/>
            <a:ext cx="20874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 smtClean="0"/>
              <a:t>Cyclic universe</a:t>
            </a:r>
            <a:endParaRPr lang="en-US" i="1" dirty="0"/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34178" y="2208287"/>
            <a:ext cx="232609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225248" y="6207694"/>
            <a:ext cx="1685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Tests</a:t>
            </a:r>
            <a:r>
              <a:rPr lang="en-US" i="1" dirty="0" smtClean="0"/>
              <a:t>?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3"/>
          <p:cNvGraphicFramePr>
            <a:graphicFrameLocks noGrp="1"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xmlns="" val="3447069359"/>
              </p:ext>
            </p:extLst>
          </p:nvPr>
        </p:nvGraphicFramePr>
        <p:xfrm>
          <a:off x="-1" y="0"/>
          <a:ext cx="9144001" cy="5157192"/>
        </p:xfrm>
        <a:graphic>
          <a:graphicData uri="http://schemas.openxmlformats.org/presentationml/2006/ole">
            <p:oleObj spid="_x0000_s87543" name="Bitmap Image" r:id="rId3" imgW="4877481" imgH="3533333" progId="PBrush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7544" y="5445224"/>
            <a:ext cx="83375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Further reading: 	The </a:t>
            </a:r>
            <a:r>
              <a:rPr lang="en-IE" dirty="0" smtClean="0"/>
              <a:t>Origin of the universe</a:t>
            </a:r>
            <a:r>
              <a:rPr lang="en-IE" dirty="0" smtClean="0"/>
              <a:t> (</a:t>
            </a:r>
            <a:r>
              <a:rPr lang="en-IE" dirty="0" smtClean="0"/>
              <a:t>John Barrow</a:t>
            </a:r>
            <a:r>
              <a:rPr lang="en-IE" dirty="0" smtClean="0"/>
              <a:t>)</a:t>
            </a:r>
            <a:endParaRPr lang="en-IE" dirty="0" smtClean="0"/>
          </a:p>
          <a:p>
            <a:r>
              <a:rPr lang="en-IE" dirty="0" smtClean="0"/>
              <a:t>			Antimatter 	(CÓR)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Designs\Ricepaper.pot</Template>
  <TotalTime>7395</TotalTime>
  <Words>1920</Words>
  <Application>Microsoft Office PowerPoint</Application>
  <PresentationFormat>On-screen Show (4:3)</PresentationFormat>
  <Paragraphs>578</Paragraphs>
  <Slides>52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Ricepaper</vt:lpstr>
      <vt:lpstr>Photo Editor Photo</vt:lpstr>
      <vt:lpstr>Microsoft Equation 3.0</vt:lpstr>
      <vt:lpstr>Equation</vt:lpstr>
      <vt:lpstr>Bitmap Image</vt:lpstr>
      <vt:lpstr>The Big Bang: Fact or Fiction?</vt:lpstr>
      <vt:lpstr> Three major discoveries</vt:lpstr>
      <vt:lpstr>On the philosophy of discovery</vt:lpstr>
      <vt:lpstr>The discovery of the heliocentric universe</vt:lpstr>
      <vt:lpstr>Isaac Newton  (1642-1727)</vt:lpstr>
      <vt:lpstr>I  The discovery of the nebulae</vt:lpstr>
      <vt:lpstr>The Leviathan of Birr Castle</vt:lpstr>
      <vt:lpstr>Leviathan of Birr castle</vt:lpstr>
      <vt:lpstr>Spectra of the nebulae</vt:lpstr>
      <vt:lpstr>  Discovery of distance scale</vt:lpstr>
      <vt:lpstr>Doppler shifts of the nebulae</vt:lpstr>
      <vt:lpstr>The great debate revisited (1920)</vt:lpstr>
      <vt:lpstr>  A clear resolution (1923-5)</vt:lpstr>
      <vt:lpstr>Discovery of the galaxies</vt:lpstr>
      <vt:lpstr>   II   The expanding universe</vt:lpstr>
      <vt:lpstr>General relativity (1915)</vt:lpstr>
      <vt:lpstr>Two models of the cosmos</vt:lpstr>
      <vt:lpstr> De Sitter redshifts and astronomy</vt:lpstr>
      <vt:lpstr>Friedmann universes</vt:lpstr>
      <vt:lpstr>Lemaitre’s universe (1925,27)</vt:lpstr>
      <vt:lpstr>   Hubble and the redshifts  (1929)</vt:lpstr>
      <vt:lpstr>The expanding universe (1930,31)</vt:lpstr>
      <vt:lpstr>    Hubble-Humason graph  (1931)</vt:lpstr>
      <vt:lpstr>   Einstein-deSitter universe (1932)</vt:lpstr>
      <vt:lpstr>Lemaitre’s  universe  (1934)</vt:lpstr>
      <vt:lpstr>The discovery of the expanding universe</vt:lpstr>
      <vt:lpstr>III   An origin for the universe</vt:lpstr>
      <vt:lpstr>Reception: not accepted</vt:lpstr>
      <vt:lpstr>Who discovered the big bang?</vt:lpstr>
      <vt:lpstr>       Additional evidence (1940s)</vt:lpstr>
      <vt:lpstr> Prediction: cosmic radiation?</vt:lpstr>
      <vt:lpstr>Steady-state model (1950s)</vt:lpstr>
      <vt:lpstr>Steady-State  vs  Big Bang </vt:lpstr>
      <vt:lpstr>     Radio-astronomy (1960s)</vt:lpstr>
      <vt:lpstr>Bonus: cosmic radiation (1965) </vt:lpstr>
      <vt:lpstr>The big bang – is it true?</vt:lpstr>
      <vt:lpstr>   IV      Modern measurements</vt:lpstr>
      <vt:lpstr>COBE measurements of CMB</vt:lpstr>
      <vt:lpstr>     Problems</vt:lpstr>
      <vt:lpstr>   The Theory of Inflation</vt:lpstr>
      <vt:lpstr>The inflationary universe (1981)</vt:lpstr>
      <vt:lpstr>      Supernova astronomy  (1998)</vt:lpstr>
      <vt:lpstr>Cause of acceleration: dark energy</vt:lpstr>
      <vt:lpstr> WMAP  Satellite (2002)</vt:lpstr>
      <vt:lpstr>WMAP measurements of CMB (2005)</vt:lpstr>
      <vt:lpstr>New big bang model: Λ-CDM </vt:lpstr>
      <vt:lpstr>The big bang - problems  </vt:lpstr>
      <vt:lpstr>Slide 48</vt:lpstr>
      <vt:lpstr>Today’s model</vt:lpstr>
      <vt:lpstr>Next: Planck Satellite (ESA)</vt:lpstr>
      <vt:lpstr>The singularity: a cyclic universe?</vt:lpstr>
      <vt:lpstr>Slide 52</vt:lpstr>
    </vt:vector>
  </TitlesOfParts>
  <Company>WIT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Big Bang</dc:title>
  <dc:creator>coraifeartaigh</dc:creator>
  <cp:lastModifiedBy>cormac</cp:lastModifiedBy>
  <cp:revision>1008</cp:revision>
  <cp:lastPrinted>2012-08-24T15:54:34Z</cp:lastPrinted>
  <dcterms:created xsi:type="dcterms:W3CDTF">2007-01-31T14:00:56Z</dcterms:created>
  <dcterms:modified xsi:type="dcterms:W3CDTF">2012-09-13T03:42:52Z</dcterms:modified>
</cp:coreProperties>
</file>