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4"/>
  </p:notesMasterIdLst>
  <p:handoutMasterIdLst>
    <p:handoutMasterId r:id="rId25"/>
  </p:handoutMasterIdLst>
  <p:sldIdLst>
    <p:sldId id="402" r:id="rId2"/>
    <p:sldId id="437" r:id="rId3"/>
    <p:sldId id="445" r:id="rId4"/>
    <p:sldId id="446" r:id="rId5"/>
    <p:sldId id="447" r:id="rId6"/>
    <p:sldId id="440" r:id="rId7"/>
    <p:sldId id="448" r:id="rId8"/>
    <p:sldId id="403" r:id="rId9"/>
    <p:sldId id="404" r:id="rId10"/>
    <p:sldId id="405" r:id="rId11"/>
    <p:sldId id="434" r:id="rId12"/>
    <p:sldId id="368" r:id="rId13"/>
    <p:sldId id="408" r:id="rId14"/>
    <p:sldId id="411" r:id="rId15"/>
    <p:sldId id="432" r:id="rId16"/>
    <p:sldId id="433" r:id="rId17"/>
    <p:sldId id="269" r:id="rId18"/>
    <p:sldId id="435" r:id="rId19"/>
    <p:sldId id="273" r:id="rId20"/>
    <p:sldId id="365" r:id="rId21"/>
    <p:sldId id="438" r:id="rId22"/>
    <p:sldId id="439" r:id="rId2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76" autoAdjust="0"/>
    <p:restoredTop sz="90929"/>
  </p:normalViewPr>
  <p:slideViewPr>
    <p:cSldViewPr>
      <p:cViewPr varScale="1">
        <p:scale>
          <a:sx n="66" d="100"/>
          <a:sy n="66" d="100"/>
        </p:scale>
        <p:origin x="-136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57760B1-FBE3-4CF4-9BD8-B23CECB3456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774597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78766459-26E8-400E-983A-61083440054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224721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14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16</a:t>
            </a:fld>
            <a:endParaRPr lang="en-GB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46A115-FC3A-4577-9AC4-FA9DCCCFF5A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302C7-F13C-41F6-A496-5CAE37F6C86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42C2C-EB2F-4DB4-905E-81245C2760B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9BD2D-3969-434C-899F-C80634A2D6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1877C-FFBA-41C6-BB14-60651E4E90D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03DC3C-F6E4-43D9-B550-1EDC9F3A437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6D610-4CE3-44EB-AB17-398548BDB5D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AF1218-95B4-4D84-AC5B-BA9E80BCD82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D20D09-EAAB-4C17-A1C5-8AA08B5A67F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3A168-F683-46AC-A338-8600CD87A4B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28600"/>
            <a:ext cx="6553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/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3C4AB-C00C-4510-979F-94F780379E3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 descr="Large confetti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228600"/>
            <a:ext cx="655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1512888"/>
            <a:ext cx="8458200" cy="8731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3" name="Rectangle 7" descr="Large confetti"/>
          <p:cNvSpPr>
            <a:spLocks noChangeArrowheads="1"/>
          </p:cNvSpPr>
          <p:nvPr/>
        </p:nvSpPr>
        <p:spPr bwMode="ltGray">
          <a:xfrm>
            <a:off x="247650" y="0"/>
            <a:ext cx="793750" cy="18415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7067550" y="6553200"/>
            <a:ext cx="2076450" cy="79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5" name="Rectangle 9" descr="Large confetti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16900" y="6248400"/>
            <a:ext cx="533400" cy="6096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A5342CE8-4CDE-4ACC-93BE-0156D227F60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5000"/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3.jpeg"/><Relationship Id="rId4" Type="http://schemas.openxmlformats.org/officeDocument/2006/relationships/oleObject" Target="../embeddings/oleObject3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3.jpeg"/><Relationship Id="rId5" Type="http://schemas.openxmlformats.org/officeDocument/2006/relationships/image" Target="../media/image14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219200" y="2209800"/>
            <a:ext cx="6400800" cy="685800"/>
          </a:xfrm>
        </p:spPr>
        <p:txBody>
          <a:bodyPr/>
          <a:lstStyle/>
          <a:p>
            <a:pPr eaLnBrk="1" hangingPunct="1"/>
            <a:r>
              <a:rPr lang="en-IE" sz="3600" smtClean="0">
                <a:solidFill>
                  <a:schemeClr val="bg1"/>
                </a:solidFill>
              </a:rPr>
              <a:t>The Big Bang: </a:t>
            </a:r>
            <a:r>
              <a:rPr lang="en-IE" sz="3600" i="1" smtClean="0">
                <a:solidFill>
                  <a:schemeClr val="bg1"/>
                </a:solidFill>
              </a:rPr>
              <a:t>Fact or Fiction?</a:t>
            </a:r>
            <a:endParaRPr lang="en-GB" sz="3600" i="1" smtClean="0">
              <a:solidFill>
                <a:schemeClr val="bg1"/>
              </a:solidFill>
            </a:endParaRPr>
          </a:p>
        </p:txBody>
      </p:sp>
      <p:pic>
        <p:nvPicPr>
          <p:cNvPr id="11267" name="Picture 11" descr="tour_ggs_andromeda_noao_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Rectangle 13"/>
          <p:cNvSpPr>
            <a:spLocks noChangeArrowheads="1"/>
          </p:cNvSpPr>
          <p:nvPr/>
        </p:nvSpPr>
        <p:spPr bwMode="auto">
          <a:xfrm>
            <a:off x="467544" y="332656"/>
            <a:ext cx="828092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sz="3600" dirty="0" smtClean="0">
                <a:solidFill>
                  <a:schemeClr val="bg1"/>
                </a:solidFill>
              </a:rPr>
              <a:t>			VM </a:t>
            </a:r>
            <a:r>
              <a:rPr lang="en-IE" sz="3600" dirty="0" err="1" smtClean="0">
                <a:solidFill>
                  <a:schemeClr val="bg1"/>
                </a:solidFill>
              </a:rPr>
              <a:t>Slipher</a:t>
            </a:r>
            <a:r>
              <a:rPr lang="en-IE" sz="3600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IE" sz="3600" dirty="0" smtClean="0">
                <a:solidFill>
                  <a:schemeClr val="bg1"/>
                </a:solidFill>
              </a:rPr>
              <a:t>				and </a:t>
            </a:r>
          </a:p>
          <a:p>
            <a:r>
              <a:rPr lang="en-IE" sz="3600" dirty="0" smtClean="0">
                <a:solidFill>
                  <a:schemeClr val="bg1"/>
                </a:solidFill>
              </a:rPr>
              <a:t> </a:t>
            </a:r>
            <a:r>
              <a:rPr lang="en-IE" sz="3600" dirty="0" smtClean="0">
                <a:solidFill>
                  <a:schemeClr val="bg1"/>
                </a:solidFill>
              </a:rPr>
              <a:t>    </a:t>
            </a:r>
            <a:r>
              <a:rPr lang="en-IE" sz="3600" dirty="0" smtClean="0">
                <a:solidFill>
                  <a:schemeClr val="bg1"/>
                </a:solidFill>
              </a:rPr>
              <a:t>the </a:t>
            </a:r>
            <a:r>
              <a:rPr lang="en-IE" sz="3600" dirty="0" smtClean="0">
                <a:solidFill>
                  <a:schemeClr val="bg1"/>
                </a:solidFill>
              </a:rPr>
              <a:t>discovery of the expanding universe</a:t>
            </a:r>
            <a:endParaRPr lang="en-IE" sz="3600" dirty="0">
              <a:solidFill>
                <a:schemeClr val="bg1"/>
              </a:solidFill>
            </a:endParaRPr>
          </a:p>
        </p:txBody>
      </p:sp>
      <p:sp>
        <p:nvSpPr>
          <p:cNvPr id="11270" name="Rectangle 15"/>
          <p:cNvSpPr>
            <a:spLocks noChangeArrowheads="1"/>
          </p:cNvSpPr>
          <p:nvPr/>
        </p:nvSpPr>
        <p:spPr bwMode="auto">
          <a:xfrm>
            <a:off x="0" y="6165304"/>
            <a:ext cx="38164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sz="2000" dirty="0" smtClean="0">
                <a:solidFill>
                  <a:schemeClr val="bg1"/>
                </a:solidFill>
              </a:rPr>
              <a:t>  </a:t>
            </a:r>
            <a:r>
              <a:rPr lang="en-IE" dirty="0" err="1" smtClean="0">
                <a:solidFill>
                  <a:schemeClr val="bg1"/>
                </a:solidFill>
              </a:rPr>
              <a:t>Cormac</a:t>
            </a:r>
            <a:r>
              <a:rPr lang="en-IE" dirty="0" smtClean="0">
                <a:solidFill>
                  <a:schemeClr val="bg1"/>
                </a:solidFill>
              </a:rPr>
              <a:t> </a:t>
            </a:r>
            <a:r>
              <a:rPr lang="en-IE" dirty="0" err="1" smtClean="0">
                <a:solidFill>
                  <a:schemeClr val="bg1"/>
                </a:solidFill>
              </a:rPr>
              <a:t>O’Raifeartaigh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85499" y="6165304"/>
            <a:ext cx="4358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>
                <a:solidFill>
                  <a:schemeClr val="bg1"/>
                </a:solidFill>
              </a:rPr>
              <a:t>Waterford Institute of Technology</a:t>
            </a:r>
            <a:endParaRPr lang="en-IE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2699792" y="764704"/>
            <a:ext cx="2880320" cy="6858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Overview</a:t>
            </a:r>
            <a:endParaRPr lang="en-GB" sz="3600" dirty="0" smtClean="0"/>
          </a:p>
        </p:txBody>
      </p:sp>
      <p:sp>
        <p:nvSpPr>
          <p:cNvPr id="1331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79512" y="1556792"/>
            <a:ext cx="6408712" cy="5112568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i="1" dirty="0"/>
              <a:t> </a:t>
            </a:r>
            <a:r>
              <a:rPr lang="en-US" sz="2400" i="1" dirty="0" smtClean="0"/>
              <a:t>  </a:t>
            </a:r>
            <a:endParaRPr lang="en-US" sz="2400" b="1" dirty="0"/>
          </a:p>
          <a:p>
            <a:pPr eaLnBrk="1" hangingPunct="1">
              <a:lnSpc>
                <a:spcPct val="90000"/>
              </a:lnSpc>
            </a:pPr>
            <a:r>
              <a:rPr lang="en-US" sz="2400" b="1" dirty="0" smtClean="0"/>
              <a:t>A brief history of experiment (1912-1931)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i="1" dirty="0" smtClean="0"/>
              <a:t>     </a:t>
            </a:r>
            <a:r>
              <a:rPr lang="en-US" sz="2000" i="1" dirty="0" smtClean="0"/>
              <a:t>The </a:t>
            </a:r>
            <a:r>
              <a:rPr lang="en-US" sz="2000" i="1" dirty="0" smtClean="0"/>
              <a:t>redshifts of the </a:t>
            </a:r>
            <a:r>
              <a:rPr lang="en-US" sz="2000" i="1" dirty="0" smtClean="0"/>
              <a:t>nebulae (</a:t>
            </a:r>
            <a:r>
              <a:rPr lang="en-US" sz="2000" i="1" dirty="0" err="1" smtClean="0"/>
              <a:t>Slipher</a:t>
            </a:r>
            <a:r>
              <a:rPr lang="en-US" sz="2000" i="1" dirty="0" smtClean="0"/>
              <a:t>)</a:t>
            </a:r>
            <a:endParaRPr lang="en-US" sz="2000" i="1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i="1" dirty="0" smtClean="0"/>
              <a:t>     </a:t>
            </a:r>
            <a:r>
              <a:rPr lang="en-US" sz="2000" i="1" dirty="0" smtClean="0"/>
              <a:t> The </a:t>
            </a:r>
            <a:r>
              <a:rPr lang="en-US" sz="2000" i="1" dirty="0" smtClean="0"/>
              <a:t>distances </a:t>
            </a:r>
            <a:r>
              <a:rPr lang="en-US" sz="2000" i="1" dirty="0" smtClean="0"/>
              <a:t>to</a:t>
            </a:r>
            <a:r>
              <a:rPr lang="en-US" sz="2000" i="1" dirty="0" smtClean="0"/>
              <a:t> </a:t>
            </a:r>
            <a:r>
              <a:rPr lang="en-US" sz="2000" i="1" dirty="0" smtClean="0"/>
              <a:t>the </a:t>
            </a:r>
            <a:r>
              <a:rPr lang="en-US" sz="2000" i="1" dirty="0" smtClean="0"/>
              <a:t>nebulae (Hubble)</a:t>
            </a:r>
            <a:endParaRPr lang="en-US" sz="2000" i="1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i="1" dirty="0" smtClean="0"/>
              <a:t>      The Hubble-</a:t>
            </a:r>
            <a:r>
              <a:rPr lang="en-US" sz="2000" i="1" dirty="0" err="1" smtClean="0"/>
              <a:t>Slipher</a:t>
            </a:r>
            <a:r>
              <a:rPr lang="en-US" sz="2000" i="1" dirty="0" smtClean="0"/>
              <a:t> graph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i="1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b="1" dirty="0" smtClean="0"/>
              <a:t>A brief history of theory (1915-1931)</a:t>
            </a:r>
            <a:endParaRPr lang="en-US" sz="2000" b="1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i="1" dirty="0" smtClean="0"/>
              <a:t>    </a:t>
            </a:r>
            <a:r>
              <a:rPr lang="en-US" sz="2000" i="1" dirty="0" smtClean="0"/>
              <a:t>The </a:t>
            </a:r>
            <a:r>
              <a:rPr lang="en-US" sz="2000" i="1" dirty="0" smtClean="0"/>
              <a:t>static universes of Einstein and de Sitter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i="1" dirty="0" smtClean="0"/>
              <a:t>     </a:t>
            </a:r>
            <a:r>
              <a:rPr lang="en-US" sz="2000" i="1" dirty="0" smtClean="0"/>
              <a:t>The </a:t>
            </a:r>
            <a:r>
              <a:rPr lang="en-US" sz="2000" i="1" dirty="0" smtClean="0"/>
              <a:t>dynamic universes of Friedman and Lemaitre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i="1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b="1" dirty="0" smtClean="0"/>
              <a:t>The expanding universe (1931)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b="1" dirty="0" smtClean="0"/>
              <a:t>On </a:t>
            </a:r>
            <a:r>
              <a:rPr lang="en-US" sz="2400" b="1" dirty="0" smtClean="0"/>
              <a:t>the naming of laws and equations</a:t>
            </a:r>
            <a:endParaRPr lang="en-US" sz="2400" b="1" dirty="0" smtClean="0"/>
          </a:p>
          <a:p>
            <a:pPr eaLnBrk="1" hangingPunct="1">
              <a:lnSpc>
                <a:spcPct val="90000"/>
              </a:lnSpc>
            </a:pPr>
            <a:endParaRPr lang="en-US" sz="20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 smtClean="0"/>
              <a:t>     </a:t>
            </a:r>
            <a:endParaRPr lang="en-US" sz="2400" i="1" dirty="0" smtClean="0"/>
          </a:p>
        </p:txBody>
      </p:sp>
      <p:pic>
        <p:nvPicPr>
          <p:cNvPr id="153606" name="Picture 6" descr="http://plutovian.files.wordpress.com/2010/05/lowell-at-the-clar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7696" y="3220938"/>
            <a:ext cx="2736304" cy="342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08" name="Picture 8" descr="http://cs.astronomy.com/cfs-file.ashx/__key/communityserver-blogs-components-weblogfiles/00-00-00-00-51-People/2625.Vesto_2D00_Melvin_2D00_Sliph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60648"/>
            <a:ext cx="1836514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19664" y="2636913"/>
            <a:ext cx="30243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   </a:t>
            </a:r>
            <a:r>
              <a:rPr lang="en-US" sz="2000" i="1" dirty="0" err="1" smtClean="0"/>
              <a:t>Vesto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Slipher</a:t>
            </a:r>
            <a:r>
              <a:rPr lang="en-US" sz="2000" i="1" dirty="0" smtClean="0"/>
              <a:t>  1875-1969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5104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3608" y="404664"/>
            <a:ext cx="5904656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I       </a:t>
            </a:r>
            <a:r>
              <a:rPr lang="en-IE" sz="3600" dirty="0" smtClean="0"/>
              <a:t>The nebulae</a:t>
            </a:r>
            <a:endParaRPr lang="en-GB" sz="3600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844824"/>
            <a:ext cx="6768752" cy="4176464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IE" sz="2000" dirty="0"/>
              <a:t>Observed by </a:t>
            </a:r>
            <a:r>
              <a:rPr lang="en-IE" sz="2000" dirty="0" smtClean="0"/>
              <a:t>Marius (1614), </a:t>
            </a:r>
            <a:r>
              <a:rPr lang="en-IE" sz="2000" dirty="0"/>
              <a:t>Halley, </a:t>
            </a:r>
            <a:r>
              <a:rPr lang="en-IE" sz="2000" dirty="0" smtClean="0"/>
              <a:t>Messier</a:t>
            </a:r>
            <a:endParaRPr lang="en-IE" sz="2000" i="1" dirty="0" smtClean="0"/>
          </a:p>
          <a:p>
            <a:pPr eaLnBrk="1" hangingPunct="1">
              <a:lnSpc>
                <a:spcPct val="90000"/>
              </a:lnSpc>
              <a:buNone/>
            </a:pPr>
            <a:r>
              <a:rPr lang="en-IE" sz="2000" dirty="0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‘Island universes’: Kant, Laplace (1755-96)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IE" sz="2000" i="1" dirty="0" smtClean="0"/>
              <a:t>     Collections of stars at immense distance?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IE" sz="2000" i="1" dirty="0" smtClean="0"/>
              <a:t>      Are stars born in the nebulae?</a:t>
            </a:r>
          </a:p>
          <a:p>
            <a:pPr eaLnBrk="1" hangingPunct="1">
              <a:lnSpc>
                <a:spcPct val="90000"/>
              </a:lnSpc>
              <a:buNone/>
            </a:pPr>
            <a:endParaRPr lang="en-IE" sz="2000" dirty="0"/>
          </a:p>
          <a:p>
            <a:pPr eaLnBrk="1" hangingPunct="1">
              <a:lnSpc>
                <a:spcPct val="90000"/>
              </a:lnSpc>
            </a:pPr>
            <a:r>
              <a:rPr lang="en-IE" sz="2000" dirty="0" err="1" smtClean="0"/>
              <a:t>Wilhem</a:t>
            </a:r>
            <a:r>
              <a:rPr lang="en-IE" sz="2000" dirty="0" smtClean="0"/>
              <a:t> Herschel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dirty="0"/>
              <a:t> </a:t>
            </a:r>
            <a:r>
              <a:rPr lang="en-IE" sz="2000" dirty="0" smtClean="0"/>
              <a:t>    </a:t>
            </a:r>
            <a:r>
              <a:rPr lang="en-IE" sz="2000" i="1" dirty="0"/>
              <a:t>36-inch reflecting </a:t>
            </a:r>
            <a:r>
              <a:rPr lang="en-IE" sz="2000" i="1" dirty="0" smtClean="0"/>
              <a:t>telescope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i="1" dirty="0" smtClean="0"/>
              <a:t>      Catalogue of a thousand </a:t>
            </a:r>
            <a:r>
              <a:rPr lang="en-IE" sz="2000" dirty="0" smtClean="0"/>
              <a:t>(1786) </a:t>
            </a:r>
            <a:endParaRPr lang="en-IE" sz="2000" i="1" dirty="0" smtClean="0"/>
          </a:p>
          <a:p>
            <a:pPr eaLnBrk="1" hangingPunct="1">
              <a:lnSpc>
                <a:spcPct val="90000"/>
              </a:lnSpc>
            </a:pPr>
            <a:endParaRPr lang="en-IE" sz="2000" dirty="0"/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Earl of </a:t>
            </a:r>
            <a:r>
              <a:rPr lang="en-IE" sz="2000" dirty="0" err="1" smtClean="0"/>
              <a:t>Rosse</a:t>
            </a:r>
            <a:r>
              <a:rPr lang="en-IE" sz="2000" dirty="0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72-inch reflecting telescope (1845)</a:t>
            </a:r>
          </a:p>
          <a:p>
            <a:pPr eaLnBrk="1" hangingPunct="1">
              <a:lnSpc>
                <a:spcPct val="90000"/>
              </a:lnSpc>
            </a:pPr>
            <a:r>
              <a:rPr lang="en-IE" sz="2000" u="sng" dirty="0" smtClean="0"/>
              <a:t>Some</a:t>
            </a:r>
            <a:r>
              <a:rPr lang="en-IE" sz="2000" dirty="0" smtClean="0"/>
              <a:t> nebulae have spiral structure, stars</a:t>
            </a:r>
            <a:endParaRPr lang="en-IE" sz="2000" dirty="0"/>
          </a:p>
          <a:p>
            <a:pPr eaLnBrk="1" hangingPunct="1">
              <a:lnSpc>
                <a:spcPct val="90000"/>
              </a:lnSpc>
              <a:buNone/>
            </a:pPr>
            <a:endParaRPr lang="en-IE" sz="24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 smtClean="0"/>
          </a:p>
        </p:txBody>
      </p:sp>
      <p:sp>
        <p:nvSpPr>
          <p:cNvPr id="15365" name="Rectangle 14"/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pic>
        <p:nvPicPr>
          <p:cNvPr id="153602" name="Picture 2" descr="https://encrypted-tbn1.google.com/images?q=tbn:ANd9GcQrymMplmP8NqigrJbohLkqbssgYnnn7yJ5us0iVzZKfO0OmXzH0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66340" y="188640"/>
            <a:ext cx="2077660" cy="1798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87624" y="6473279"/>
            <a:ext cx="34836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b="1" i="1" dirty="0" smtClean="0"/>
              <a:t>Problem of resolution, distance</a:t>
            </a:r>
          </a:p>
          <a:p>
            <a:endParaRPr lang="en-US" dirty="0"/>
          </a:p>
        </p:txBody>
      </p:sp>
      <p:pic>
        <p:nvPicPr>
          <p:cNvPr id="9" name="Picture 2" descr="http://www.rosseobservatory.ie/images/308px-William_Parsons_Earl_of_Ross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4328" y="2348880"/>
            <a:ext cx="1297639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1.bp.blogspot.com/_PFHi4gRwT9w/TFrd55atSBI/AAAAAAAAAMw/728LK1x_V4M/s1600/DSC000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33895" y="4365104"/>
            <a:ext cx="2010105" cy="249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5678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3608" y="404664"/>
            <a:ext cx="5904656" cy="1143000"/>
          </a:xfrm>
        </p:spPr>
        <p:txBody>
          <a:bodyPr/>
          <a:lstStyle/>
          <a:p>
            <a:pPr eaLnBrk="1" hangingPunct="1"/>
            <a:r>
              <a:rPr lang="en-IE" sz="3600" dirty="0"/>
              <a:t> </a:t>
            </a:r>
            <a:r>
              <a:rPr lang="en-IE" sz="3600" dirty="0" smtClean="0"/>
              <a:t>  The spectra of the nebulae</a:t>
            </a:r>
            <a:endParaRPr lang="en-GB" sz="3600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7588" y="1991156"/>
            <a:ext cx="6768752" cy="45341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Photography and </a:t>
            </a:r>
            <a:r>
              <a:rPr lang="en-IE" sz="2000" dirty="0" smtClean="0"/>
              <a:t>spectroscopy (19</a:t>
            </a:r>
            <a:r>
              <a:rPr lang="en-IE" sz="2000" baseline="30000" dirty="0" smtClean="0"/>
              <a:t>th</a:t>
            </a:r>
            <a:r>
              <a:rPr lang="en-IE" sz="2000" dirty="0" smtClean="0"/>
              <a:t> cent)</a:t>
            </a:r>
            <a:endParaRPr lang="en-IE" sz="20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i="1" dirty="0" smtClean="0"/>
              <a:t>     Emission and absorption lines of celestial objects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IE" sz="2000" dirty="0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Composition of the stars and planetary nebulae</a:t>
            </a:r>
            <a:endParaRPr lang="en-IE" sz="2000" i="1" dirty="0" smtClean="0"/>
          </a:p>
          <a:p>
            <a:pPr eaLnBrk="1" hangingPunct="1">
              <a:lnSpc>
                <a:spcPct val="90000"/>
              </a:lnSpc>
              <a:buNone/>
            </a:pPr>
            <a:r>
              <a:rPr lang="en-IE" sz="2000" i="1" dirty="0" smtClean="0"/>
              <a:t>     William Huggins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IE" sz="2000" i="1" dirty="0" smtClean="0"/>
              <a:t>      </a:t>
            </a:r>
            <a:endParaRPr lang="en-IE" sz="2000" dirty="0"/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Radial motion of the stars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i="1" dirty="0" smtClean="0"/>
              <a:t>      Doppler </a:t>
            </a:r>
            <a:r>
              <a:rPr lang="en-IE" sz="2000" i="1" dirty="0"/>
              <a:t>effect </a:t>
            </a:r>
            <a:endParaRPr lang="en-IE" sz="2000" i="1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i="1" dirty="0"/>
              <a:t> </a:t>
            </a:r>
            <a:r>
              <a:rPr lang="en-IE" sz="2000" i="1" dirty="0" smtClean="0"/>
              <a:t>     William </a:t>
            </a:r>
            <a:r>
              <a:rPr lang="en-IE" sz="2000" i="1" dirty="0"/>
              <a:t>C</a:t>
            </a:r>
            <a:r>
              <a:rPr lang="en-IE" sz="2000" i="1" dirty="0" smtClean="0"/>
              <a:t>ampbell</a:t>
            </a:r>
          </a:p>
          <a:p>
            <a:pPr eaLnBrk="1" hangingPunct="1">
              <a:lnSpc>
                <a:spcPct val="90000"/>
              </a:lnSpc>
            </a:pPr>
            <a:endParaRPr lang="en-IE" sz="2000" i="1" dirty="0" smtClean="0"/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Spectroscopy of spiral nebulae?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dirty="0"/>
              <a:t> </a:t>
            </a:r>
            <a:r>
              <a:rPr lang="en-IE" sz="2000" dirty="0" smtClean="0"/>
              <a:t>    </a:t>
            </a:r>
            <a:r>
              <a:rPr lang="en-IE" sz="2000" i="1" dirty="0"/>
              <a:t>I</a:t>
            </a:r>
            <a:r>
              <a:rPr lang="en-IE" sz="2000" i="1" dirty="0" smtClean="0"/>
              <a:t>nformation on evolution of solar system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i="1" dirty="0" smtClean="0"/>
              <a:t>      </a:t>
            </a:r>
            <a:endParaRPr lang="en-IE" sz="2000" dirty="0"/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Difficult to resolve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i="1" dirty="0" smtClean="0"/>
              <a:t>     </a:t>
            </a:r>
            <a:endParaRPr lang="en-IE" sz="24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 smtClean="0"/>
          </a:p>
        </p:txBody>
      </p:sp>
      <p:sp>
        <p:nvSpPr>
          <p:cNvPr id="15365" name="Rectangle 14"/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pic>
        <p:nvPicPr>
          <p:cNvPr id="150530" name="Picture 2" descr="http://upload.wikimedia.org/wikipedia/commons/thumb/c/c7/Sir_William_Huggins_by_John_Collier.jpg/225px-Sir_William_Huggins_by_John_Colli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5264" y="411535"/>
            <a:ext cx="1881216" cy="2441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0532" name="Picture 4" descr="http://upload.wikimedia.org/wikipedia/commons/thumb/3/3a/Campbell_William_Wallace.jpg/220px-Campbell_William_Walla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72589" y="4365104"/>
            <a:ext cx="1821896" cy="238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588224" y="3933056"/>
            <a:ext cx="23427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200" b="1" dirty="0"/>
              <a:t>William </a:t>
            </a:r>
            <a:r>
              <a:rPr lang="en-IE" sz="1200" b="1" dirty="0" smtClean="0"/>
              <a:t>Campbell</a:t>
            </a:r>
            <a:r>
              <a:rPr lang="en-IE" sz="1200" dirty="0" smtClean="0"/>
              <a:t> ( </a:t>
            </a:r>
            <a:r>
              <a:rPr lang="en-IE" sz="1200" dirty="0"/>
              <a:t>1862 – </a:t>
            </a:r>
            <a:r>
              <a:rPr lang="en-IE" sz="1200" dirty="0" smtClean="0"/>
              <a:t>1938</a:t>
            </a:r>
            <a:r>
              <a:rPr lang="en-IE" sz="1200" dirty="0"/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48976" y="3208672"/>
            <a:ext cx="24661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200" dirty="0"/>
              <a:t>Sir </a:t>
            </a:r>
            <a:r>
              <a:rPr lang="en-IE" sz="1200" b="1" dirty="0"/>
              <a:t>William </a:t>
            </a:r>
            <a:r>
              <a:rPr lang="en-IE" sz="1200" b="1" dirty="0" smtClean="0"/>
              <a:t>Huggins</a:t>
            </a:r>
            <a:r>
              <a:rPr lang="en-IE" sz="1200" dirty="0"/>
              <a:t> </a:t>
            </a:r>
            <a:r>
              <a:rPr lang="en-IE" sz="1200" dirty="0" smtClean="0"/>
              <a:t> (1824 </a:t>
            </a:r>
            <a:r>
              <a:rPr lang="en-IE" sz="1200" dirty="0"/>
              <a:t>– </a:t>
            </a:r>
            <a:r>
              <a:rPr lang="en-IE" sz="1200" dirty="0" smtClean="0"/>
              <a:t>1910</a:t>
            </a:r>
            <a:r>
              <a:rPr lang="en-IE" sz="1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244015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3608" y="404664"/>
            <a:ext cx="5904656" cy="1143000"/>
          </a:xfrm>
        </p:spPr>
        <p:txBody>
          <a:bodyPr/>
          <a:lstStyle/>
          <a:p>
            <a:pPr eaLnBrk="1" hangingPunct="1"/>
            <a:r>
              <a:rPr lang="en-IE" sz="3600" dirty="0"/>
              <a:t> </a:t>
            </a:r>
            <a:r>
              <a:rPr lang="en-IE" sz="3600" dirty="0" smtClean="0"/>
              <a:t>  The </a:t>
            </a:r>
            <a:r>
              <a:rPr lang="en-IE" sz="3600" dirty="0" smtClean="0"/>
              <a:t>Lowell observatory</a:t>
            </a:r>
            <a:endParaRPr lang="en-GB" sz="3600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840901"/>
            <a:ext cx="6768752" cy="501709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Founded by </a:t>
            </a:r>
            <a:r>
              <a:rPr lang="en-IE" sz="2000" dirty="0"/>
              <a:t>P</a:t>
            </a:r>
            <a:r>
              <a:rPr lang="en-IE" sz="2000" dirty="0" smtClean="0"/>
              <a:t>ercival Lowell (1894)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i="1" dirty="0" smtClean="0"/>
              <a:t>     Eccentric astronomer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IE" sz="2000" dirty="0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24-inch refracting telescope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dirty="0"/>
              <a:t> </a:t>
            </a:r>
            <a:r>
              <a:rPr lang="en-IE" sz="2000" dirty="0" smtClean="0"/>
              <a:t>     </a:t>
            </a:r>
            <a:r>
              <a:rPr lang="en-IE" sz="2000" i="1" dirty="0" smtClean="0"/>
              <a:t>Flagstaff, Arizona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IE" sz="2000" i="1" dirty="0" smtClean="0"/>
              <a:t>        </a:t>
            </a:r>
            <a:endParaRPr lang="en-IE" sz="2000" dirty="0"/>
          </a:p>
          <a:p>
            <a:pPr eaLnBrk="1" hangingPunct="1">
              <a:lnSpc>
                <a:spcPct val="90000"/>
              </a:lnSpc>
            </a:pPr>
            <a:r>
              <a:rPr lang="en-IE" sz="2000" dirty="0"/>
              <a:t>Controversial </a:t>
            </a:r>
            <a:endParaRPr lang="en-IE" sz="20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i="1" dirty="0"/>
              <a:t> </a:t>
            </a:r>
            <a:r>
              <a:rPr lang="en-IE" sz="2000" i="1" dirty="0" smtClean="0"/>
              <a:t>    Canals on Mars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000" i="1" dirty="0" smtClean="0"/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Employed VM </a:t>
            </a:r>
            <a:r>
              <a:rPr lang="en-IE" sz="2000" dirty="0" err="1" smtClean="0"/>
              <a:t>Slipher</a:t>
            </a:r>
            <a:r>
              <a:rPr lang="en-IE" sz="2000" dirty="0" smtClean="0"/>
              <a:t> (1901)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i="1" dirty="0" smtClean="0"/>
              <a:t>      Brashear spectrograph</a:t>
            </a:r>
          </a:p>
          <a:p>
            <a:pPr eaLnBrk="1" hangingPunct="1">
              <a:lnSpc>
                <a:spcPct val="90000"/>
              </a:lnSpc>
            </a:pPr>
            <a:endParaRPr lang="en-IE" sz="2000" i="1" dirty="0" smtClean="0"/>
          </a:p>
          <a:p>
            <a:pPr eaLnBrk="1" hangingPunct="1">
              <a:lnSpc>
                <a:spcPct val="90000"/>
              </a:lnSpc>
            </a:pPr>
            <a:r>
              <a:rPr lang="en-IE" sz="2000" dirty="0" smtClean="0"/>
              <a:t>Spectroscopy of planetary atmospheres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000" i="1" dirty="0" smtClean="0"/>
              <a:t>     </a:t>
            </a:r>
            <a:endParaRPr lang="en-IE" sz="24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 smtClean="0"/>
          </a:p>
        </p:txBody>
      </p:sp>
      <p:sp>
        <p:nvSpPr>
          <p:cNvPr id="15365" name="Rectangle 14"/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sp>
        <p:nvSpPr>
          <p:cNvPr id="3" name="TextBox 2"/>
          <p:cNvSpPr txBox="1"/>
          <p:nvPr/>
        </p:nvSpPr>
        <p:spPr>
          <a:xfrm>
            <a:off x="6784572" y="3202196"/>
            <a:ext cx="2077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200" dirty="0" smtClean="0"/>
              <a:t>Percival </a:t>
            </a:r>
            <a:r>
              <a:rPr lang="en-IE" sz="1200" dirty="0"/>
              <a:t>Lowell </a:t>
            </a:r>
            <a:r>
              <a:rPr lang="en-IE" sz="1200" dirty="0" smtClean="0"/>
              <a:t>(1855 </a:t>
            </a:r>
            <a:r>
              <a:rPr lang="en-IE" sz="1200" dirty="0"/>
              <a:t>– </a:t>
            </a:r>
            <a:r>
              <a:rPr lang="en-IE" sz="1200" dirty="0" smtClean="0"/>
              <a:t>1916)</a:t>
            </a:r>
            <a:endParaRPr lang="en-IE" sz="1200" dirty="0"/>
          </a:p>
        </p:txBody>
      </p:sp>
      <p:pic>
        <p:nvPicPr>
          <p:cNvPr id="151554" name="Picture 2" descr="https://encrypted-tbn1.gstatic.com/images?q=tbn:ANd9GcTy2S4lt6Gfn7yZeXkS4ci9pLqZQopCbZiHRSuIyQ8M1z9Q8bw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52638" y="404664"/>
            <a:ext cx="1828800" cy="2447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1556" name="Picture 4" descr="https://encrypted-tbn1.gstatic.com/images?q=tbn:ANd9GcTTIX0KtMVX7z2pdIeDN9WM1QC83qwOtAumHXnIruIG1CvTqPYUzQ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33588" y="4178751"/>
            <a:ext cx="184785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1259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3608" y="188640"/>
            <a:ext cx="8352928" cy="132968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   Spectra of the spiral nebulae</a:t>
            </a:r>
          </a:p>
        </p:txBody>
      </p:sp>
      <p:pic>
        <p:nvPicPr>
          <p:cNvPr id="17411" name="Picture 4" descr="C:\Lucifer\Talks Popular\Universe Young and Hot\doppler shift.gif"/>
          <p:cNvPicPr>
            <a:picLocks noChangeAspect="1" noChangeArrowheads="1"/>
          </p:cNvPicPr>
          <p:nvPr/>
        </p:nvPicPr>
        <p:blipFill>
          <a:blip r:embed="rId2" cstate="print"/>
          <a:srcRect t="23770" b="23770"/>
          <a:stretch>
            <a:fillRect/>
          </a:stretch>
        </p:blipFill>
        <p:spPr bwMode="auto">
          <a:xfrm>
            <a:off x="5796136" y="5029200"/>
            <a:ext cx="3347864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1863769"/>
            <a:ext cx="151348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6876256" y="4089097"/>
            <a:ext cx="1528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err="1" smtClean="0"/>
              <a:t>Vesto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Slipher</a:t>
            </a:r>
            <a:endParaRPr lang="en-US" sz="2000" i="1" dirty="0"/>
          </a:p>
        </p:txBody>
      </p:sp>
      <p:sp>
        <p:nvSpPr>
          <p:cNvPr id="3" name="Rectangle 2"/>
          <p:cNvSpPr/>
          <p:nvPr/>
        </p:nvSpPr>
        <p:spPr>
          <a:xfrm>
            <a:off x="179512" y="1988840"/>
            <a:ext cx="650002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b="1" dirty="0" err="1" smtClean="0"/>
              <a:t>Analyse</a:t>
            </a:r>
            <a:r>
              <a:rPr lang="en-US" sz="2000" b="1" dirty="0" smtClean="0"/>
              <a:t> light of the spiral nebulae? </a:t>
            </a:r>
            <a:r>
              <a:rPr lang="en-US" sz="2000" b="1" dirty="0" smtClean="0"/>
              <a:t> (1909)</a:t>
            </a:r>
            <a:endParaRPr lang="en-US" sz="2000" i="1" dirty="0" smtClean="0"/>
          </a:p>
          <a:p>
            <a:r>
              <a:rPr lang="en-US" sz="2000" i="1" dirty="0" smtClean="0"/>
              <a:t>      Evolving solar </a:t>
            </a:r>
            <a:r>
              <a:rPr lang="en-US" sz="2000" i="1" dirty="0" smtClean="0"/>
              <a:t>system? Lowell</a:t>
            </a:r>
            <a:endParaRPr lang="en-US" sz="2000" i="1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err="1" smtClean="0"/>
              <a:t>Slipher</a:t>
            </a:r>
            <a:r>
              <a:rPr lang="en-US" sz="2000" b="1" dirty="0" smtClean="0"/>
              <a:t> reluctant</a:t>
            </a:r>
          </a:p>
          <a:p>
            <a:r>
              <a:rPr lang="en-US" sz="2000" i="1" dirty="0" smtClean="0"/>
              <a:t>     Larger telescopes failed</a:t>
            </a:r>
            <a:endParaRPr lang="en-US" sz="2000" i="1" dirty="0"/>
          </a:p>
          <a:p>
            <a:pPr marL="342900" indent="-342900">
              <a:buFont typeface="Arial" pitchFamily="34" charset="0"/>
              <a:buChar char="•"/>
            </a:pPr>
            <a:endParaRPr lang="en-US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Experiments with  spectrograph camera </a:t>
            </a:r>
          </a:p>
          <a:p>
            <a:r>
              <a:rPr lang="en-US" sz="2000" i="1" dirty="0"/>
              <a:t> </a:t>
            </a:r>
            <a:r>
              <a:rPr lang="en-US" sz="2000" i="1" dirty="0" smtClean="0"/>
              <a:t>    </a:t>
            </a:r>
            <a:r>
              <a:rPr lang="en-US" sz="2000" i="1" dirty="0" smtClean="0"/>
              <a:t> </a:t>
            </a:r>
            <a:r>
              <a:rPr lang="en-US" sz="2000" i="1" dirty="0" smtClean="0"/>
              <a:t>Good results with fast camera lens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Clear spectrum for Andromeda nebula (1912) </a:t>
            </a:r>
          </a:p>
          <a:p>
            <a:pPr marL="342900" indent="-342900"/>
            <a:r>
              <a:rPr lang="en-US" sz="2000" dirty="0"/>
              <a:t> </a:t>
            </a:r>
            <a:r>
              <a:rPr lang="en-US" sz="2000" dirty="0" smtClean="0"/>
              <a:t>       </a:t>
            </a:r>
            <a:r>
              <a:rPr lang="en-US" sz="2000" i="1" dirty="0" smtClean="0"/>
              <a:t>Significantly </a:t>
            </a:r>
            <a:r>
              <a:rPr lang="en-US" sz="2000" i="1" dirty="0"/>
              <a:t>b</a:t>
            </a:r>
            <a:r>
              <a:rPr lang="en-US" sz="2000" i="1" dirty="0" smtClean="0"/>
              <a:t>lue-shifted </a:t>
            </a:r>
          </a:p>
          <a:p>
            <a:pPr marL="342900" indent="-342900"/>
            <a:r>
              <a:rPr lang="en-US" sz="2000" i="1" dirty="0" smtClean="0"/>
              <a:t>       Approaching at 300 km/s</a:t>
            </a:r>
          </a:p>
          <a:p>
            <a:endParaRPr lang="en-US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Many spiral nebulae red-shifted (</a:t>
            </a:r>
            <a:r>
              <a:rPr lang="en-US" sz="2000" b="1" dirty="0" smtClean="0"/>
              <a:t>1917</a:t>
            </a:r>
            <a:r>
              <a:rPr lang="en-US" sz="2000" b="1" dirty="0" smtClean="0"/>
              <a:t>)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       </a:t>
            </a:r>
            <a:endParaRPr lang="en-US" sz="20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7188553" y="4629090"/>
            <a:ext cx="11769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/>
              <a:t>Δλ/λ=</a:t>
            </a:r>
            <a:r>
              <a:rPr lang="en-US" sz="2000" dirty="0"/>
              <a:t> </a:t>
            </a:r>
            <a:r>
              <a:rPr lang="en-US" sz="2000" i="1" dirty="0" smtClean="0"/>
              <a:t>v/c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xmlns="" val="160967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3608" y="188640"/>
            <a:ext cx="8352928" cy="132968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   Redshifts of the spiral nebulae</a:t>
            </a:r>
          </a:p>
        </p:txBody>
      </p:sp>
      <p:sp>
        <p:nvSpPr>
          <p:cNvPr id="3" name="Rectangle 2"/>
          <p:cNvSpPr/>
          <p:nvPr/>
        </p:nvSpPr>
        <p:spPr>
          <a:xfrm>
            <a:off x="179512" y="1916832"/>
            <a:ext cx="460848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endParaRPr lang="en-US" i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b="1" dirty="0" smtClean="0"/>
              <a:t>Spectra </a:t>
            </a:r>
            <a:r>
              <a:rPr lang="en-US" b="1" dirty="0" smtClean="0"/>
              <a:t>of 25 spirals (1917)</a:t>
            </a:r>
          </a:p>
          <a:p>
            <a:r>
              <a:rPr lang="en-US" i="1" dirty="0" smtClean="0"/>
              <a:t>     Large outward </a:t>
            </a:r>
            <a:r>
              <a:rPr lang="en-US" i="1" dirty="0" smtClean="0"/>
              <a:t>velocities</a:t>
            </a:r>
          </a:p>
          <a:p>
            <a:r>
              <a:rPr lang="en-US" i="1" dirty="0" smtClean="0"/>
              <a:t>     Some </a:t>
            </a:r>
            <a:r>
              <a:rPr lang="en-US" i="1" dirty="0" smtClean="0"/>
              <a:t>receding at 1000 km/s</a:t>
            </a:r>
            <a:endParaRPr lang="en-US" i="1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b="1" dirty="0" smtClean="0"/>
              <a:t>Much faster than stars</a:t>
            </a:r>
          </a:p>
          <a:p>
            <a:r>
              <a:rPr lang="en-US" i="1" dirty="0" smtClean="0"/>
              <a:t>     </a:t>
            </a:r>
            <a:r>
              <a:rPr lang="en-US" i="1" dirty="0" smtClean="0"/>
              <a:t>Gravitationally bound by MW?</a:t>
            </a:r>
            <a:endParaRPr lang="en-US" i="1" dirty="0" smtClean="0"/>
          </a:p>
          <a:p>
            <a:endParaRPr lang="en-US" i="1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b="1" dirty="0" smtClean="0"/>
              <a:t>Island universe debate</a:t>
            </a:r>
            <a:endParaRPr lang="en-US" b="1" dirty="0"/>
          </a:p>
        </p:txBody>
      </p:sp>
      <p:pic>
        <p:nvPicPr>
          <p:cNvPr id="10" name="Picture 9" descr="C:\Documents and Settings\coraifeartaigh\Desktop\scan2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54624" y="3002086"/>
            <a:ext cx="4007842" cy="3659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13717" y="526405"/>
            <a:ext cx="151348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23528" y="5589240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“Island universe hypothesis gains </a:t>
            </a:r>
            <a:r>
              <a:rPr lang="en-US" sz="2000" i="1" dirty="0" err="1" smtClean="0"/>
              <a:t>favour</a:t>
            </a:r>
            <a:r>
              <a:rPr lang="en-US" sz="2000" i="1" dirty="0" smtClean="0"/>
              <a:t>”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xmlns="" val="371128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84778" y="404664"/>
            <a:ext cx="7059630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The great </a:t>
            </a:r>
            <a:r>
              <a:rPr lang="en-IE" sz="3600" dirty="0"/>
              <a:t>d</a:t>
            </a:r>
            <a:r>
              <a:rPr lang="en-IE" sz="3600" dirty="0" smtClean="0"/>
              <a:t>ebate revisited (1920) </a:t>
            </a:r>
            <a:endParaRPr lang="en-GB" sz="3600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2060848"/>
            <a:ext cx="5835598" cy="4577894"/>
          </a:xfrm>
        </p:spPr>
        <p:txBody>
          <a:bodyPr/>
          <a:lstStyle/>
          <a:p>
            <a:pPr eaLnBrk="1" hangingPunct="1">
              <a:buNone/>
            </a:pPr>
            <a:r>
              <a:rPr lang="en-IE" sz="2400" b="1" i="1" dirty="0" smtClean="0"/>
              <a:t>                    Distinct galaxies</a:t>
            </a:r>
          </a:p>
          <a:p>
            <a:pPr eaLnBrk="1" hangingPunct="1"/>
            <a:r>
              <a:rPr lang="en-IE" sz="2400" dirty="0" smtClean="0"/>
              <a:t>Stellar </a:t>
            </a:r>
            <a:r>
              <a:rPr lang="en-IE" sz="2400" dirty="0" smtClean="0"/>
              <a:t>structure of spiral nebulae</a:t>
            </a:r>
          </a:p>
          <a:p>
            <a:pPr eaLnBrk="1" hangingPunct="1"/>
            <a:r>
              <a:rPr lang="en-IE" sz="2400" dirty="0"/>
              <a:t>R</a:t>
            </a:r>
            <a:r>
              <a:rPr lang="en-IE" sz="2400" dirty="0" smtClean="0"/>
              <a:t>edshifts – not gravitationally bound?</a:t>
            </a:r>
            <a:endParaRPr lang="en-IE" sz="2400" dirty="0"/>
          </a:p>
          <a:p>
            <a:pPr eaLnBrk="1" hangingPunct="1"/>
            <a:r>
              <a:rPr lang="en-IE" sz="2400" dirty="0" smtClean="0"/>
              <a:t>Many faint novae – great distance?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400" i="1" dirty="0" smtClean="0"/>
              <a:t>		     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IE" sz="2400" i="1" dirty="0" smtClean="0"/>
              <a:t>		       OR</a:t>
            </a:r>
          </a:p>
          <a:p>
            <a:pPr eaLnBrk="1" hangingPunct="1"/>
            <a:r>
              <a:rPr lang="en-IE" sz="2400" dirty="0"/>
              <a:t>Big galaxy model (</a:t>
            </a:r>
            <a:r>
              <a:rPr lang="en-IE" sz="2400" i="1" dirty="0"/>
              <a:t>300,000 </a:t>
            </a:r>
            <a:r>
              <a:rPr lang="en-IE" sz="2400" i="1" dirty="0" err="1"/>
              <a:t>Lyr</a:t>
            </a:r>
            <a:r>
              <a:rPr lang="en-IE" sz="2400" i="1" dirty="0"/>
              <a:t>)</a:t>
            </a:r>
          </a:p>
          <a:p>
            <a:pPr eaLnBrk="1" hangingPunct="1"/>
            <a:r>
              <a:rPr lang="en-IE" sz="2400" dirty="0" smtClean="0"/>
              <a:t>Rotation data </a:t>
            </a:r>
            <a:r>
              <a:rPr lang="en-IE" sz="2400" i="1" dirty="0" smtClean="0"/>
              <a:t>(Van </a:t>
            </a:r>
            <a:r>
              <a:rPr lang="en-IE" sz="2400" i="1" dirty="0" err="1" smtClean="0"/>
              <a:t>Maanen</a:t>
            </a:r>
            <a:r>
              <a:rPr lang="en-IE" sz="2400" i="1" dirty="0" smtClean="0"/>
              <a:t>) </a:t>
            </a:r>
          </a:p>
          <a:p>
            <a:pPr eaLnBrk="1" hangingPunct="1"/>
            <a:r>
              <a:rPr lang="en-IE" sz="2400" dirty="0" smtClean="0"/>
              <a:t>Andromeda </a:t>
            </a:r>
            <a:r>
              <a:rPr lang="en-IE" sz="2400" dirty="0"/>
              <a:t>nova/supernova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E" sz="2400" i="1" dirty="0" smtClean="0"/>
              <a:t>         </a:t>
            </a:r>
            <a:endParaRPr lang="en-IE" sz="2400" dirty="0" smtClean="0"/>
          </a:p>
          <a:p>
            <a:pPr eaLnBrk="1" hangingPunct="1">
              <a:lnSpc>
                <a:spcPct val="90000"/>
              </a:lnSpc>
              <a:buNone/>
            </a:pPr>
            <a:endParaRPr lang="en-IE" sz="24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IE" sz="2400" dirty="0" smtClean="0"/>
          </a:p>
        </p:txBody>
      </p:sp>
      <p:sp>
        <p:nvSpPr>
          <p:cNvPr id="15365" name="Rectangle 14"/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1747432"/>
            <a:ext cx="2808312" cy="2314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5364088" y="4221088"/>
            <a:ext cx="35942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Harlow Shapley  </a:t>
            </a:r>
            <a:r>
              <a:rPr lang="en-US" sz="2000" i="1" dirty="0" err="1" smtClean="0"/>
              <a:t>vs</a:t>
            </a:r>
            <a:r>
              <a:rPr lang="en-US" sz="2000" i="1" dirty="0" smtClean="0"/>
              <a:t> Heber Curtis</a:t>
            </a:r>
            <a:endParaRPr lang="en-US" sz="2000" i="1" dirty="0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4653136"/>
            <a:ext cx="2873439" cy="1876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765945" y="404664"/>
            <a:ext cx="6113834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A clear resolution (1925)</a:t>
            </a:r>
            <a:endParaRPr lang="en-GB" sz="3600" dirty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988840"/>
            <a:ext cx="5760640" cy="4261292"/>
          </a:xfrm>
        </p:spPr>
        <p:txBody>
          <a:bodyPr/>
          <a:lstStyle/>
          <a:p>
            <a:pPr eaLnBrk="1" hangingPunct="1"/>
            <a:r>
              <a:rPr lang="en-IE" sz="2400" dirty="0"/>
              <a:t>Hooker telescope </a:t>
            </a:r>
            <a:r>
              <a:rPr lang="en-IE" sz="2400" dirty="0" smtClean="0"/>
              <a:t>(Mt Wilson, </a:t>
            </a:r>
            <a:r>
              <a:rPr lang="en-IE" sz="2400" dirty="0"/>
              <a:t>1917</a:t>
            </a:r>
            <a:r>
              <a:rPr lang="en-IE" sz="2400" dirty="0" smtClean="0"/>
              <a:t>)</a:t>
            </a:r>
          </a:p>
          <a:p>
            <a:pPr eaLnBrk="1" hangingPunct="1"/>
            <a:r>
              <a:rPr lang="en-IE" sz="2400" dirty="0" smtClean="0"/>
              <a:t>100-inch reflector </a:t>
            </a:r>
          </a:p>
          <a:p>
            <a:pPr marL="0" indent="0" eaLnBrk="1" hangingPunct="1">
              <a:buNone/>
            </a:pPr>
            <a:endParaRPr lang="en-IE" sz="2400" dirty="0" smtClean="0"/>
          </a:p>
          <a:p>
            <a:pPr eaLnBrk="1" hangingPunct="1"/>
            <a:r>
              <a:rPr lang="en-IE" sz="2400" dirty="0" smtClean="0"/>
              <a:t>Edwin Hubble (1921)</a:t>
            </a:r>
          </a:p>
          <a:p>
            <a:pPr eaLnBrk="1" hangingPunct="1"/>
            <a:r>
              <a:rPr lang="en-IE" sz="2400" dirty="0" smtClean="0"/>
              <a:t>Ambitious astronomer</a:t>
            </a:r>
          </a:p>
          <a:p>
            <a:pPr marL="0" indent="0" eaLnBrk="1" hangingPunct="1">
              <a:buNone/>
            </a:pPr>
            <a:endParaRPr lang="en-IE" sz="2400" dirty="0" smtClean="0"/>
          </a:p>
          <a:p>
            <a:pPr eaLnBrk="1" hangingPunct="1"/>
            <a:r>
              <a:rPr lang="en-IE" sz="2400" u="sng" dirty="0" smtClean="0"/>
              <a:t>Resolved Cepheid </a:t>
            </a:r>
            <a:r>
              <a:rPr lang="en-IE" sz="2400" u="sng" dirty="0"/>
              <a:t>stars </a:t>
            </a:r>
            <a:r>
              <a:rPr lang="en-IE" sz="2400" dirty="0" smtClean="0"/>
              <a:t>in nebulae</a:t>
            </a:r>
          </a:p>
          <a:p>
            <a:pPr eaLnBrk="1" hangingPunct="1"/>
            <a:r>
              <a:rPr lang="en-IE" sz="2400" dirty="0" smtClean="0"/>
              <a:t>Leavitt’s </a:t>
            </a:r>
            <a:r>
              <a:rPr lang="en-IE" sz="2400" dirty="0" smtClean="0"/>
              <a:t>period-luminosity relation</a:t>
            </a:r>
            <a:endParaRPr lang="en-IE" sz="2400" dirty="0" smtClean="0"/>
          </a:p>
          <a:p>
            <a:pPr eaLnBrk="1" hangingPunct="1"/>
            <a:r>
              <a:rPr lang="en-IE" sz="2400" dirty="0" smtClean="0"/>
              <a:t>Spirals beyond Milky Way! (1925)</a:t>
            </a:r>
          </a:p>
        </p:txBody>
      </p:sp>
      <p:sp>
        <p:nvSpPr>
          <p:cNvPr id="22533" name="Rectangle 14"/>
          <p:cNvSpPr>
            <a:spLocks noChangeArrowheads="1"/>
          </p:cNvSpPr>
          <p:nvPr/>
        </p:nvSpPr>
        <p:spPr bwMode="auto">
          <a:xfrm>
            <a:off x="268605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E"/>
          </a:p>
        </p:txBody>
      </p:sp>
      <p:pic>
        <p:nvPicPr>
          <p:cNvPr id="22534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91605" y="4189150"/>
            <a:ext cx="3552395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1730067"/>
            <a:ext cx="17145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6057899" y="3717032"/>
            <a:ext cx="3086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Edwin </a:t>
            </a:r>
            <a:r>
              <a:rPr lang="en-US" sz="2000" i="1" dirty="0"/>
              <a:t> </a:t>
            </a:r>
            <a:r>
              <a:rPr lang="en-US" sz="2000" i="1" dirty="0" smtClean="0"/>
              <a:t>Hubble (1889-1953</a:t>
            </a:r>
            <a:r>
              <a:rPr lang="en-US" i="1" dirty="0" smtClean="0"/>
              <a:t>)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475656" y="476672"/>
            <a:ext cx="6304161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A velocity/distance relation </a:t>
            </a:r>
            <a:endParaRPr lang="en-GB" sz="3600" dirty="0" smtClean="0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6156176" y="6021288"/>
            <a:ext cx="26642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indent="0" eaLnBrk="1" hangingPunct="1">
              <a:buNone/>
            </a:pPr>
            <a:r>
              <a:rPr lang="en-US" i="1" dirty="0" smtClean="0"/>
              <a:t>m</a:t>
            </a:r>
            <a:r>
              <a:rPr lang="en-US" i="1" dirty="0" smtClean="0"/>
              <a:t> </a:t>
            </a:r>
            <a:r>
              <a:rPr lang="en-US" i="1" dirty="0" smtClean="0"/>
              <a:t>= 585 km/s/</a:t>
            </a:r>
            <a:r>
              <a:rPr lang="en-US" i="1" dirty="0" err="1" smtClean="0"/>
              <a:t>Mpc</a:t>
            </a:r>
            <a:endParaRPr lang="en-US" i="1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16568" y="2060848"/>
            <a:ext cx="6067599" cy="3384376"/>
          </a:xfrm>
        </p:spPr>
        <p:txBody>
          <a:bodyPr/>
          <a:lstStyle/>
          <a:p>
            <a:r>
              <a:rPr lang="en-US" sz="2400" dirty="0" smtClean="0"/>
              <a:t>What do the redshifts of the </a:t>
            </a:r>
            <a:r>
              <a:rPr lang="en-US" sz="2400" u="sng" dirty="0" smtClean="0"/>
              <a:t>galaxies</a:t>
            </a:r>
            <a:r>
              <a:rPr lang="en-US" sz="2400" dirty="0" smtClean="0"/>
              <a:t> mean?</a:t>
            </a:r>
          </a:p>
          <a:p>
            <a:endParaRPr lang="en-US" sz="2400" dirty="0" smtClean="0"/>
          </a:p>
          <a:p>
            <a:r>
              <a:rPr lang="en-US" sz="2400" dirty="0" smtClean="0"/>
              <a:t>Is there a relation between </a:t>
            </a:r>
            <a:r>
              <a:rPr lang="en-US" sz="2400" b="1" i="1" dirty="0" smtClean="0"/>
              <a:t>v</a:t>
            </a:r>
            <a:r>
              <a:rPr lang="en-US" sz="2400" dirty="0" smtClean="0"/>
              <a:t> and </a:t>
            </a:r>
            <a:r>
              <a:rPr lang="en-US" sz="2400" b="1" i="1" dirty="0" smtClean="0"/>
              <a:t>r</a:t>
            </a:r>
            <a:r>
              <a:rPr lang="en-US" sz="2400" dirty="0" smtClean="0"/>
              <a:t> ?</a:t>
            </a:r>
          </a:p>
          <a:p>
            <a:endParaRPr lang="en-US" sz="2400" i="1" dirty="0"/>
          </a:p>
          <a:p>
            <a:r>
              <a:rPr lang="en-US" sz="2400" dirty="0"/>
              <a:t>Combine </a:t>
            </a:r>
            <a:r>
              <a:rPr lang="en-US" sz="2400" dirty="0" smtClean="0"/>
              <a:t> </a:t>
            </a:r>
            <a:r>
              <a:rPr lang="en-US" sz="2400" dirty="0" err="1" smtClean="0"/>
              <a:t>redshifts</a:t>
            </a:r>
            <a:r>
              <a:rPr lang="en-US" sz="2400" dirty="0" smtClean="0"/>
              <a:t> with 24 distances </a:t>
            </a:r>
            <a:endParaRPr lang="en-US" sz="2400" i="1" dirty="0" smtClean="0"/>
          </a:p>
          <a:p>
            <a:endParaRPr lang="en-US" sz="2400" dirty="0" smtClean="0"/>
          </a:p>
          <a:p>
            <a:r>
              <a:rPr lang="en-US" sz="2400" dirty="0" smtClean="0"/>
              <a:t>Approx linear relation (Hubble, 1929)</a:t>
            </a:r>
          </a:p>
          <a:p>
            <a:pPr>
              <a:buNone/>
            </a:pPr>
            <a:endParaRPr lang="en-US" sz="2400" i="1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276872"/>
            <a:ext cx="3088827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5445224"/>
            <a:ext cx="65870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           </a:t>
            </a:r>
            <a:r>
              <a:rPr lang="en-US" i="1" dirty="0" err="1" smtClean="0"/>
              <a:t>Slipher</a:t>
            </a:r>
            <a:r>
              <a:rPr lang="en-US" i="1" dirty="0" smtClean="0"/>
              <a:t> data not acknowledged</a:t>
            </a:r>
          </a:p>
          <a:p>
            <a:r>
              <a:rPr lang="en-US" i="1" dirty="0" smtClean="0"/>
              <a:t>           Becomes known as Hubble’s law </a:t>
            </a:r>
            <a:endParaRPr lang="en-US" i="1" dirty="0"/>
          </a:p>
          <a:p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223628" y="476672"/>
            <a:ext cx="6840760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 Hubble-</a:t>
            </a:r>
            <a:r>
              <a:rPr lang="en-IE" sz="3600" dirty="0" err="1" smtClean="0"/>
              <a:t>Humason</a:t>
            </a:r>
            <a:r>
              <a:rPr lang="en-IE" sz="3600" dirty="0" smtClean="0"/>
              <a:t> graph  (1931)</a:t>
            </a:r>
            <a:endParaRPr lang="en-GB" sz="3600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179512" y="1916832"/>
            <a:ext cx="4630620" cy="3888431"/>
          </a:xfrm>
        </p:spPr>
        <p:txBody>
          <a:bodyPr/>
          <a:lstStyle/>
          <a:p>
            <a:r>
              <a:rPr lang="en-US" sz="2400" dirty="0" smtClean="0"/>
              <a:t>Distance measurements for </a:t>
            </a:r>
          </a:p>
          <a:p>
            <a:pPr>
              <a:buNone/>
            </a:pPr>
            <a:r>
              <a:rPr lang="en-US" sz="2400" dirty="0" smtClean="0"/>
              <a:t>     40 nebulae/galaxies</a:t>
            </a:r>
          </a:p>
          <a:p>
            <a:endParaRPr lang="en-US" sz="2400" dirty="0" smtClean="0"/>
          </a:p>
          <a:p>
            <a:r>
              <a:rPr lang="en-US" sz="2400" dirty="0" smtClean="0"/>
              <a:t>Corresponding redshifts by </a:t>
            </a:r>
            <a:r>
              <a:rPr lang="en-US" sz="2400" dirty="0" err="1" smtClean="0"/>
              <a:t>Humason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Reduced scatter - </a:t>
            </a:r>
            <a:r>
              <a:rPr lang="en-US" sz="2400" u="sng" dirty="0" smtClean="0"/>
              <a:t>linear</a:t>
            </a:r>
          </a:p>
          <a:p>
            <a:endParaRPr lang="en-US" sz="2400" dirty="0" smtClean="0"/>
          </a:p>
          <a:p>
            <a:r>
              <a:rPr lang="en-US" sz="2400" u="sng" dirty="0" smtClean="0"/>
              <a:t>Justification </a:t>
            </a:r>
            <a:endParaRPr lang="en-US" sz="2400" u="sng" dirty="0" smtClean="0"/>
          </a:p>
          <a:p>
            <a:endParaRPr lang="en-US" sz="2400" dirty="0" smtClean="0"/>
          </a:p>
          <a:p>
            <a:r>
              <a:rPr lang="en-US" sz="2400" dirty="0" smtClean="0"/>
              <a:t>Explanation?</a:t>
            </a:r>
          </a:p>
          <a:p>
            <a:endParaRPr lang="en-US" sz="2400" dirty="0" smtClean="0"/>
          </a:p>
          <a:p>
            <a:endParaRPr lang="en-US" sz="2400" b="1" dirty="0" smtClean="0"/>
          </a:p>
          <a:p>
            <a:endParaRPr lang="en-US" sz="2400" b="1" dirty="0" smtClean="0"/>
          </a:p>
        </p:txBody>
      </p:sp>
      <p:pic>
        <p:nvPicPr>
          <p:cNvPr id="151554" name="Picture 2" descr="http://www.astronomy.ohio-state.edu/%7Epogge/Ast162/Unit5/Images/Hubble193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060848"/>
            <a:ext cx="4509152" cy="33843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220072" y="5733256"/>
            <a:ext cx="32255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Hubble did not discover </a:t>
            </a:r>
          </a:p>
          <a:p>
            <a:r>
              <a:rPr lang="en-US" i="1" dirty="0" smtClean="0"/>
              <a:t>the expanding universe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00263" y="476672"/>
            <a:ext cx="7128792" cy="1143000"/>
          </a:xfrm>
        </p:spPr>
        <p:txBody>
          <a:bodyPr/>
          <a:lstStyle/>
          <a:p>
            <a:pPr eaLnBrk="1" hangingPunct="1"/>
            <a:r>
              <a:rPr lang="en-IE" sz="3600" dirty="0"/>
              <a:t> </a:t>
            </a:r>
            <a:r>
              <a:rPr lang="en-IE" sz="3600" dirty="0" smtClean="0"/>
              <a:t>  II   The expanding universe</a:t>
            </a:r>
            <a:endParaRPr lang="en-GB" dirty="0" smtClean="0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251520" y="2060848"/>
            <a:ext cx="5976664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n-IE" b="1" dirty="0"/>
              <a:t> </a:t>
            </a:r>
            <a:r>
              <a:rPr lang="en-IE" dirty="0" smtClean="0"/>
              <a:t>What do the </a:t>
            </a:r>
            <a:r>
              <a:rPr lang="en-IE" dirty="0" err="1" smtClean="0"/>
              <a:t>redshifts</a:t>
            </a:r>
            <a:r>
              <a:rPr lang="en-IE" dirty="0" smtClean="0"/>
              <a:t> represent?</a:t>
            </a:r>
          </a:p>
          <a:p>
            <a:pPr>
              <a:buFontTx/>
              <a:buChar char="•"/>
            </a:pPr>
            <a:endParaRPr lang="en-IE" b="1" dirty="0" smtClean="0"/>
          </a:p>
          <a:p>
            <a:pPr>
              <a:buFontTx/>
              <a:buChar char="•"/>
            </a:pPr>
            <a:r>
              <a:rPr lang="en-IE" b="1" dirty="0" smtClean="0"/>
              <a:t> </a:t>
            </a:r>
            <a:r>
              <a:rPr lang="en-IE" dirty="0" smtClean="0"/>
              <a:t>Recession velocities for distant galaxies?</a:t>
            </a:r>
          </a:p>
          <a:p>
            <a:pPr>
              <a:buFontTx/>
              <a:buChar char="•"/>
            </a:pPr>
            <a:endParaRPr lang="en-IE" dirty="0" smtClean="0"/>
          </a:p>
          <a:p>
            <a:pPr>
              <a:buFontTx/>
              <a:buChar char="•"/>
            </a:pPr>
            <a:r>
              <a:rPr lang="en-IE" dirty="0" smtClean="0"/>
              <a:t>  If so, why?</a:t>
            </a:r>
            <a:endParaRPr lang="en-GB" dirty="0" smtClean="0"/>
          </a:p>
          <a:p>
            <a:pPr>
              <a:buFontTx/>
              <a:buChar char="•"/>
            </a:pPr>
            <a:endParaRPr lang="en-IE" dirty="0" smtClean="0"/>
          </a:p>
          <a:p>
            <a:pPr>
              <a:buFontTx/>
              <a:buChar char="•"/>
            </a:pPr>
            <a:r>
              <a:rPr lang="en-IE" dirty="0" smtClean="0"/>
              <a:t>  Newtonian gravity </a:t>
            </a:r>
            <a:r>
              <a:rPr lang="en-IE" dirty="0"/>
              <a:t>pulls in </a:t>
            </a:r>
            <a:endParaRPr lang="en-GB" dirty="0"/>
          </a:p>
          <a:p>
            <a:endParaRPr lang="en-IE" dirty="0"/>
          </a:p>
          <a:p>
            <a:pPr>
              <a:buFontTx/>
              <a:buChar char="•"/>
            </a:pPr>
            <a:r>
              <a:rPr lang="en-IE" dirty="0"/>
              <a:t> </a:t>
            </a:r>
            <a:r>
              <a:rPr lang="en-IE" dirty="0" smtClean="0"/>
              <a:t> What is pushing out? </a:t>
            </a:r>
            <a:endParaRPr lang="en-IE" dirty="0"/>
          </a:p>
          <a:p>
            <a:endParaRPr lang="en-IE" dirty="0"/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1115616" y="5805264"/>
            <a:ext cx="24208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b="1" i="1" dirty="0" smtClean="0"/>
              <a:t>Space, time fixed </a:t>
            </a:r>
            <a:endParaRPr lang="en-IE" b="1" i="1" dirty="0"/>
          </a:p>
        </p:txBody>
      </p:sp>
      <p:graphicFrame>
        <p:nvGraphicFramePr>
          <p:cNvPr id="3074" name="Object 8"/>
          <p:cNvGraphicFramePr>
            <a:graphicFrameLocks noGrp="1" noChangeAspect="1"/>
          </p:cNvGraphicFramePr>
          <p:nvPr>
            <p:ph type="body" idx="1"/>
          </p:nvPr>
        </p:nvGraphicFramePr>
        <p:xfrm>
          <a:off x="7092280" y="1772816"/>
          <a:ext cx="1451570" cy="1904151"/>
        </p:xfrm>
        <a:graphic>
          <a:graphicData uri="http://schemas.openxmlformats.org/presentationml/2006/ole">
            <p:oleObj spid="_x0000_s50703" name="Photo Editor Photo" r:id="rId3" imgW="1523810" imgH="2000000" progId="">
              <p:embed/>
            </p:oleObj>
          </a:graphicData>
        </a:graphic>
      </p:graphicFrame>
      <p:sp>
        <p:nvSpPr>
          <p:cNvPr id="3079" name="TextBox 8"/>
          <p:cNvSpPr txBox="1">
            <a:spLocks noChangeArrowheads="1"/>
          </p:cNvSpPr>
          <p:nvPr/>
        </p:nvSpPr>
        <p:spPr bwMode="auto">
          <a:xfrm>
            <a:off x="6804248" y="3861048"/>
            <a:ext cx="18684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i="1" dirty="0"/>
              <a:t>Isaac Newton</a:t>
            </a:r>
          </a:p>
        </p:txBody>
      </p:sp>
      <p:pic>
        <p:nvPicPr>
          <p:cNvPr id="8" name="Picture 3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74035" y="4869160"/>
            <a:ext cx="3969965" cy="179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388318" y="4509120"/>
            <a:ext cx="464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IE" b="1" i="1" dirty="0"/>
              <a:t>G</a:t>
            </a:r>
            <a:r>
              <a:rPr lang="en-IE" b="1" i="1" dirty="0" smtClean="0"/>
              <a:t>ravity </a:t>
            </a:r>
            <a:r>
              <a:rPr lang="en-IE" b="1" i="1" dirty="0"/>
              <a:t>= curvature of space-time</a:t>
            </a:r>
          </a:p>
        </p:txBody>
      </p:sp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6172200" y="4343400"/>
          <a:ext cx="2667000" cy="1965325"/>
        </p:xfrm>
        <a:graphic>
          <a:graphicData uri="http://schemas.openxmlformats.org/presentationml/2006/ole">
            <p:oleObj spid="_x0000_s89514" name="Photo Editor Photo" r:id="rId3" imgW="2390476" imgH="1762371" progId="">
              <p:embed/>
            </p:oleObj>
          </a:graphicData>
        </a:graphic>
      </p:graphicFrame>
      <p:pic>
        <p:nvPicPr>
          <p:cNvPr id="25607" name="Picture 18" descr="C:\Documents and Settings\coraifeartaigh\My Documents\Science and Society\Einstein\fg 1 einstei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060848"/>
            <a:ext cx="119697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464518" y="597082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SzPct val="85000"/>
              <a:buFontTx/>
              <a:buChar char="•"/>
            </a:pPr>
            <a:r>
              <a:rPr lang="en-IE" dirty="0" smtClean="0"/>
              <a:t>  </a:t>
            </a:r>
            <a:r>
              <a:rPr lang="en-IE" dirty="0" err="1" smtClean="0"/>
              <a:t>Eddington</a:t>
            </a:r>
            <a:r>
              <a:rPr lang="en-IE" dirty="0" smtClean="0"/>
              <a:t> experiment (1919</a:t>
            </a:r>
            <a:r>
              <a:rPr lang="en-IE" dirty="0"/>
              <a:t>)</a:t>
            </a:r>
            <a:endParaRPr lang="en-IE" dirty="0" smtClean="0"/>
          </a:p>
        </p:txBody>
      </p:sp>
      <p:sp>
        <p:nvSpPr>
          <p:cNvPr id="2" name="Rectangle 1"/>
          <p:cNvSpPr/>
          <p:nvPr/>
        </p:nvSpPr>
        <p:spPr>
          <a:xfrm>
            <a:off x="183704" y="2055227"/>
            <a:ext cx="4572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IE" dirty="0" smtClean="0"/>
              <a:t>  </a:t>
            </a:r>
            <a:r>
              <a:rPr lang="en-IE" dirty="0" err="1" smtClean="0"/>
              <a:t>Space+time</a:t>
            </a:r>
            <a:r>
              <a:rPr lang="en-IE" dirty="0" smtClean="0"/>
              <a:t> </a:t>
            </a:r>
            <a:r>
              <a:rPr lang="en-IE" dirty="0"/>
              <a:t>= space-time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IE" dirty="0"/>
              <a:t>  </a:t>
            </a:r>
            <a:r>
              <a:rPr lang="en-IE" dirty="0" smtClean="0"/>
              <a:t>Space-time </a:t>
            </a:r>
            <a:r>
              <a:rPr lang="en-IE" dirty="0"/>
              <a:t>dynamic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IE" dirty="0"/>
              <a:t>  </a:t>
            </a:r>
            <a:r>
              <a:rPr lang="en-IE" dirty="0" smtClean="0"/>
              <a:t>Distorted </a:t>
            </a:r>
            <a:r>
              <a:rPr lang="en-IE" dirty="0"/>
              <a:t>by </a:t>
            </a:r>
            <a:r>
              <a:rPr lang="en-IE" dirty="0" smtClean="0"/>
              <a:t>motion, mass</a:t>
            </a:r>
            <a:endParaRPr lang="en-IE" dirty="0"/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IE" dirty="0"/>
              <a:t>  </a:t>
            </a:r>
            <a:r>
              <a:rPr lang="en-IE" dirty="0" smtClean="0"/>
              <a:t>Causes </a:t>
            </a:r>
            <a:r>
              <a:rPr lang="en-IE" dirty="0"/>
              <a:t>other mass to move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404664"/>
            <a:ext cx="6553200" cy="1143000"/>
          </a:xfrm>
        </p:spPr>
        <p:txBody>
          <a:bodyPr/>
          <a:lstStyle/>
          <a:p>
            <a:r>
              <a:rPr lang="en-IE" sz="3600" dirty="0" smtClean="0"/>
              <a:t>General relativity (1915)</a:t>
            </a:r>
            <a:endParaRPr lang="en-IE" sz="3600" dirty="0"/>
          </a:p>
        </p:txBody>
      </p:sp>
      <p:sp>
        <p:nvSpPr>
          <p:cNvPr id="4" name="Rectangle 3"/>
          <p:cNvSpPr/>
          <p:nvPr/>
        </p:nvSpPr>
        <p:spPr>
          <a:xfrm>
            <a:off x="1763688" y="5229200"/>
            <a:ext cx="19442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i="1" dirty="0" err="1">
                <a:cs typeface="Times New Roman" pitchFamily="18" charset="0"/>
              </a:rPr>
              <a:t>G</a:t>
            </a:r>
            <a:r>
              <a:rPr lang="en-GB" i="1" baseline="-30000" dirty="0" err="1">
                <a:cs typeface="Times New Roman" pitchFamily="18" charset="0"/>
              </a:rPr>
              <a:t>μν</a:t>
            </a:r>
            <a:r>
              <a:rPr lang="en-GB" dirty="0">
                <a:cs typeface="Times New Roman" pitchFamily="18" charset="0"/>
              </a:rPr>
              <a:t> </a:t>
            </a:r>
            <a:r>
              <a:rPr lang="en-IE" dirty="0">
                <a:cs typeface="Times New Roman" pitchFamily="18" charset="0"/>
              </a:rPr>
              <a:t> </a:t>
            </a:r>
            <a:r>
              <a:rPr lang="en-GB" dirty="0" smtClean="0">
                <a:cs typeface="Times New Roman" pitchFamily="18" charset="0"/>
              </a:rPr>
              <a:t>=        </a:t>
            </a:r>
            <a:r>
              <a:rPr lang="en-GB" b="1" i="1" dirty="0" err="1" smtClean="0">
                <a:cs typeface="Times New Roman" pitchFamily="18" charset="0"/>
              </a:rPr>
              <a:t>T</a:t>
            </a:r>
            <a:r>
              <a:rPr lang="en-GB" i="1" baseline="-30000" dirty="0" err="1" smtClean="0">
                <a:cs typeface="Times New Roman" pitchFamily="18" charset="0"/>
              </a:rPr>
              <a:t>μν</a:t>
            </a:r>
            <a:endParaRPr lang="en-IE" i="1" dirty="0"/>
          </a:p>
        </p:txBody>
      </p:sp>
      <p:sp>
        <p:nvSpPr>
          <p:cNvPr id="89492" name="Rectangle 40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9493" name="Rectangle 405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9495" name="Rectangle 40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9496" name="Rectangle 408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9498" name="Rectangle 4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9499" name="Rectangle 411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9501" name="Rectangle 4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9500" name="Picture 41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808" y="5301208"/>
            <a:ext cx="323850" cy="428625"/>
          </a:xfrm>
          <a:prstGeom prst="rect">
            <a:avLst/>
          </a:prstGeom>
          <a:noFill/>
        </p:spPr>
      </p:pic>
      <p:sp>
        <p:nvSpPr>
          <p:cNvPr id="89502" name="Rectangle 414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9504" name="Rectangle 4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9505" name="Rectangle 417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91680" y="764704"/>
            <a:ext cx="5544616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Two models of the cosmos</a:t>
            </a:r>
            <a:endParaRPr lang="en-US" sz="36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88840"/>
            <a:ext cx="6912768" cy="4869160"/>
          </a:xfrm>
        </p:spPr>
        <p:txBody>
          <a:bodyPr/>
          <a:lstStyle/>
          <a:p>
            <a:pPr eaLnBrk="1" hangingPunct="1">
              <a:buNone/>
            </a:pPr>
            <a:r>
              <a:rPr lang="en-IE" sz="2000" b="1" i="1" dirty="0" smtClean="0"/>
              <a:t>Einstein (1917)</a:t>
            </a:r>
            <a:endParaRPr lang="en-IE" sz="2000" i="1" dirty="0" smtClean="0"/>
          </a:p>
          <a:p>
            <a:pPr eaLnBrk="1" hangingPunct="1"/>
            <a:r>
              <a:rPr lang="en-IE" sz="2000" dirty="0" smtClean="0"/>
              <a:t>Assume uniform density of matter</a:t>
            </a:r>
          </a:p>
          <a:p>
            <a:pPr eaLnBrk="1" hangingPunct="1"/>
            <a:r>
              <a:rPr lang="en-IE" sz="2000" dirty="0" smtClean="0"/>
              <a:t>Equations predict dynamic universe  </a:t>
            </a:r>
          </a:p>
          <a:p>
            <a:pPr eaLnBrk="1" hangingPunct="1"/>
            <a:r>
              <a:rPr lang="en-IE" sz="2000" dirty="0" smtClean="0"/>
              <a:t>No evidence for such a universe</a:t>
            </a:r>
          </a:p>
          <a:p>
            <a:pPr eaLnBrk="1" hangingPunct="1"/>
            <a:r>
              <a:rPr lang="en-IE" sz="2000" dirty="0" smtClean="0"/>
              <a:t>Add cosmic constant – ‘static’</a:t>
            </a:r>
          </a:p>
          <a:p>
            <a:pPr eaLnBrk="1" hangingPunct="1"/>
            <a:r>
              <a:rPr lang="en-IE" sz="2000" dirty="0"/>
              <a:t>C</a:t>
            </a:r>
            <a:r>
              <a:rPr lang="en-IE" sz="2000" dirty="0" smtClean="0"/>
              <a:t>losed curvature, finite radius</a:t>
            </a:r>
          </a:p>
          <a:p>
            <a:pPr eaLnBrk="1" hangingPunct="1">
              <a:buNone/>
            </a:pPr>
            <a:r>
              <a:rPr lang="en-GB" sz="2400" b="1" i="1" dirty="0" smtClean="0">
                <a:cs typeface="Times New Roman" pitchFamily="18" charset="0"/>
              </a:rPr>
              <a:t>                                             </a:t>
            </a:r>
            <a:r>
              <a:rPr lang="en-GB" sz="2000" b="1" i="1" dirty="0" err="1" smtClean="0">
                <a:cs typeface="Times New Roman" pitchFamily="18" charset="0"/>
              </a:rPr>
              <a:t>G</a:t>
            </a:r>
            <a:r>
              <a:rPr lang="en-GB" sz="2000" i="1" baseline="-30000" dirty="0" err="1" smtClean="0">
                <a:cs typeface="Times New Roman" pitchFamily="18" charset="0"/>
              </a:rPr>
              <a:t>μν</a:t>
            </a:r>
            <a:r>
              <a:rPr lang="en-GB" sz="2000" dirty="0" smtClean="0">
                <a:cs typeface="Times New Roman" pitchFamily="18" charset="0"/>
              </a:rPr>
              <a:t> </a:t>
            </a:r>
            <a:r>
              <a:rPr lang="en-IE" sz="2000" dirty="0" smtClean="0">
                <a:cs typeface="Times New Roman" pitchFamily="18" charset="0"/>
              </a:rPr>
              <a:t> </a:t>
            </a:r>
            <a:r>
              <a:rPr lang="en-GB" sz="2000" dirty="0" smtClean="0">
                <a:cs typeface="Times New Roman" pitchFamily="18" charset="0"/>
              </a:rPr>
              <a:t>+ </a:t>
            </a:r>
            <a:r>
              <a:rPr lang="en-GB" sz="2000" dirty="0" err="1" smtClean="0"/>
              <a:t>λg</a:t>
            </a:r>
            <a:r>
              <a:rPr lang="en-GB" sz="2000" i="1" baseline="-25000" dirty="0" err="1" smtClean="0"/>
              <a:t>μν</a:t>
            </a:r>
            <a:r>
              <a:rPr lang="en-GB" sz="2000" i="1" baseline="-25000" dirty="0" smtClean="0"/>
              <a:t> </a:t>
            </a:r>
            <a:r>
              <a:rPr lang="en-GB" sz="2000" dirty="0" smtClean="0">
                <a:cs typeface="Times New Roman" pitchFamily="18" charset="0"/>
              </a:rPr>
              <a:t>  =          </a:t>
            </a:r>
            <a:r>
              <a:rPr lang="en-GB" sz="2000" b="1" i="1" dirty="0" err="1" smtClean="0">
                <a:cs typeface="Times New Roman" pitchFamily="18" charset="0"/>
              </a:rPr>
              <a:t>T</a:t>
            </a:r>
            <a:r>
              <a:rPr lang="en-GB" sz="2000" i="1" baseline="-30000" dirty="0" err="1" smtClean="0">
                <a:cs typeface="Times New Roman" pitchFamily="18" charset="0"/>
              </a:rPr>
              <a:t>μν</a:t>
            </a:r>
            <a:endParaRPr lang="en-IE" sz="2400" dirty="0" smtClean="0"/>
          </a:p>
          <a:p>
            <a:pPr eaLnBrk="1" hangingPunct="1">
              <a:buNone/>
            </a:pPr>
            <a:r>
              <a:rPr lang="en-IE" sz="2000" b="1" i="1" dirty="0" smtClean="0"/>
              <a:t>De Sitter (1918)</a:t>
            </a:r>
            <a:endParaRPr lang="en-IE" sz="2000" dirty="0" smtClean="0"/>
          </a:p>
          <a:p>
            <a:pPr eaLnBrk="1" hangingPunct="1"/>
            <a:r>
              <a:rPr lang="en-IE" sz="2000" dirty="0" smtClean="0"/>
              <a:t>Assume empty universe</a:t>
            </a:r>
          </a:p>
          <a:p>
            <a:pPr eaLnBrk="1" hangingPunct="1"/>
            <a:r>
              <a:rPr lang="en-IE" sz="2000" dirty="0" smtClean="0"/>
              <a:t>Apparently static (co-ordinate system)</a:t>
            </a:r>
          </a:p>
          <a:p>
            <a:pPr eaLnBrk="1" hangingPunct="1"/>
            <a:r>
              <a:rPr lang="en-IE" sz="2000" u="sng" dirty="0" smtClean="0"/>
              <a:t>Redshifts</a:t>
            </a:r>
            <a:r>
              <a:rPr lang="en-IE" sz="2000" dirty="0" smtClean="0"/>
              <a:t> due </a:t>
            </a:r>
            <a:r>
              <a:rPr lang="en-IE" sz="2000" dirty="0" smtClean="0"/>
              <a:t>to time dilation/matter</a:t>
            </a:r>
            <a:endParaRPr lang="en-IE" sz="2000" dirty="0" smtClean="0"/>
          </a:p>
          <a:p>
            <a:endParaRPr lang="en-IE" sz="2400" dirty="0" smtClean="0"/>
          </a:p>
        </p:txBody>
      </p:sp>
      <p:pic>
        <p:nvPicPr>
          <p:cNvPr id="8" name="Picture 18" descr="C:\Documents and Settings\coraifeartaigh\My Documents\Science and Society\Einstein\fg 1 einstei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916832"/>
            <a:ext cx="1296144" cy="1897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480" name="Picture 248" descr="http://www.scientific-web.com/en/Astronomy/Biographies/images/WillemDeSitt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4509120"/>
            <a:ext cx="1530099" cy="2016224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043608" y="6237312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i="1" dirty="0" smtClean="0"/>
              <a:t>Explanation for </a:t>
            </a:r>
            <a:r>
              <a:rPr lang="en-IE" sz="2000" i="1" dirty="0" err="1" smtClean="0"/>
              <a:t>redshifts</a:t>
            </a:r>
            <a:r>
              <a:rPr lang="en-IE" sz="2000" i="1" dirty="0" smtClean="0"/>
              <a:t> of the galaxies?</a:t>
            </a:r>
            <a:endParaRPr lang="en-IE" sz="2000" i="1" dirty="0"/>
          </a:p>
        </p:txBody>
      </p:sp>
      <p:pic>
        <p:nvPicPr>
          <p:cNvPr id="7" name="Picture 41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104" y="4293096"/>
            <a:ext cx="323850" cy="428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331640" y="404664"/>
            <a:ext cx="7577946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De Sitter effect and astronomy</a:t>
            </a:r>
            <a:endParaRPr lang="en-GB" sz="3600" dirty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1484784"/>
            <a:ext cx="6300192" cy="558924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IE" sz="2400" dirty="0" smtClean="0"/>
          </a:p>
          <a:p>
            <a:pPr eaLnBrk="1" hangingPunct="1"/>
            <a:r>
              <a:rPr lang="en-IE" sz="2000" b="1" dirty="0" smtClean="0"/>
              <a:t>Silberstein </a:t>
            </a:r>
            <a:r>
              <a:rPr lang="en-IE" sz="2000" dirty="0" smtClean="0"/>
              <a:t>(1923)</a:t>
            </a:r>
          </a:p>
          <a:p>
            <a:pPr marL="0" indent="0" eaLnBrk="1" hangingPunct="1">
              <a:buNone/>
            </a:pPr>
            <a:r>
              <a:rPr lang="en-IE" sz="2000" dirty="0" smtClean="0"/>
              <a:t>       </a:t>
            </a:r>
            <a:r>
              <a:rPr lang="el-GR" sz="2000" dirty="0" smtClean="0"/>
              <a:t>Δλ/λ</a:t>
            </a:r>
            <a:r>
              <a:rPr lang="en-US" sz="2000" dirty="0" smtClean="0"/>
              <a:t>  </a:t>
            </a:r>
            <a:r>
              <a:rPr lang="el-GR" sz="2000" i="1" dirty="0" smtClean="0"/>
              <a:t>=</a:t>
            </a:r>
            <a:r>
              <a:rPr lang="en-US" sz="2000" i="1" dirty="0" smtClean="0"/>
              <a:t>  </a:t>
            </a:r>
            <a:r>
              <a:rPr lang="el-GR" sz="1600" i="1" dirty="0" smtClean="0"/>
              <a:t>+/-</a:t>
            </a:r>
            <a:r>
              <a:rPr lang="en-US" sz="2000" i="1" dirty="0" smtClean="0"/>
              <a:t>  r/R  </a:t>
            </a:r>
            <a:r>
              <a:rPr lang="en-US" sz="2000" dirty="0" smtClean="0"/>
              <a:t>(global clusters)</a:t>
            </a:r>
          </a:p>
          <a:p>
            <a:pPr marL="0" indent="0" eaLnBrk="1" hangingPunct="1">
              <a:buNone/>
            </a:pPr>
            <a:endParaRPr lang="en-IE" sz="2000" dirty="0" smtClean="0"/>
          </a:p>
          <a:p>
            <a:pPr eaLnBrk="1" hangingPunct="1"/>
            <a:r>
              <a:rPr lang="en-IE" sz="2000" b="1" dirty="0" smtClean="0"/>
              <a:t>Carl von </a:t>
            </a:r>
            <a:r>
              <a:rPr lang="en-IE" sz="2000" b="1" dirty="0" err="1" smtClean="0"/>
              <a:t>Wirtz</a:t>
            </a:r>
            <a:r>
              <a:rPr lang="en-IE" sz="2000" b="1" dirty="0" smtClean="0"/>
              <a:t> </a:t>
            </a:r>
            <a:r>
              <a:rPr lang="en-IE" sz="2000" dirty="0" smtClean="0"/>
              <a:t>(1924)</a:t>
            </a:r>
          </a:p>
          <a:p>
            <a:pPr eaLnBrk="1" hangingPunct="1">
              <a:buNone/>
            </a:pPr>
            <a:r>
              <a:rPr lang="en-IE" sz="2400" i="1" dirty="0" smtClean="0"/>
              <a:t>     </a:t>
            </a:r>
            <a:r>
              <a:rPr lang="en-IE" sz="2000" i="1" dirty="0" err="1" smtClean="0"/>
              <a:t>Redshifts</a:t>
            </a:r>
            <a:r>
              <a:rPr lang="en-IE" sz="2000" i="1" dirty="0" smtClean="0"/>
              <a:t> for nebulae different to clusters</a:t>
            </a:r>
          </a:p>
          <a:p>
            <a:pPr eaLnBrk="1" hangingPunct="1">
              <a:buNone/>
            </a:pPr>
            <a:r>
              <a:rPr lang="en-IE" sz="2000" i="1" dirty="0" smtClean="0"/>
              <a:t>      Time dilation effect?</a:t>
            </a:r>
          </a:p>
          <a:p>
            <a:pPr eaLnBrk="1" hangingPunct="1">
              <a:buNone/>
            </a:pPr>
            <a:endParaRPr lang="en-IE" sz="2400" dirty="0" smtClean="0"/>
          </a:p>
          <a:p>
            <a:pPr eaLnBrk="1" hangingPunct="1"/>
            <a:r>
              <a:rPr lang="en-IE" sz="2000" b="1" dirty="0" err="1" smtClean="0"/>
              <a:t>Lundmark</a:t>
            </a:r>
            <a:r>
              <a:rPr lang="en-IE" sz="2000" b="1" dirty="0" smtClean="0"/>
              <a:t> </a:t>
            </a:r>
            <a:r>
              <a:rPr lang="en-IE" sz="2000" dirty="0" smtClean="0"/>
              <a:t>(1924)</a:t>
            </a:r>
          </a:p>
          <a:p>
            <a:pPr eaLnBrk="1" hangingPunct="1">
              <a:buNone/>
            </a:pPr>
            <a:r>
              <a:rPr lang="en-IE" sz="2000" i="1" dirty="0" smtClean="0"/>
              <a:t>     ‘The determination of the curvature of </a:t>
            </a:r>
            <a:r>
              <a:rPr lang="en-IE" sz="2000" i="1" dirty="0" err="1" smtClean="0"/>
              <a:t>spacetime</a:t>
            </a:r>
            <a:r>
              <a:rPr lang="en-IE" sz="2000" i="1" dirty="0" smtClean="0"/>
              <a:t> </a:t>
            </a:r>
          </a:p>
          <a:p>
            <a:pPr eaLnBrk="1" hangingPunct="1">
              <a:buNone/>
            </a:pPr>
            <a:r>
              <a:rPr lang="en-IE" sz="2000" i="1" dirty="0" smtClean="0"/>
              <a:t>     in de Sitter’s world’ </a:t>
            </a:r>
            <a:r>
              <a:rPr lang="en-IE" sz="2000" dirty="0" smtClean="0"/>
              <a:t>Stars and globular  clusters</a:t>
            </a:r>
          </a:p>
          <a:p>
            <a:pPr eaLnBrk="1" hangingPunct="1">
              <a:buNone/>
            </a:pPr>
            <a:endParaRPr lang="en-IE" sz="2400" i="1" dirty="0" smtClean="0"/>
          </a:p>
          <a:p>
            <a:pPr eaLnBrk="1" hangingPunct="1"/>
            <a:r>
              <a:rPr lang="en-IE" sz="2000" b="1" dirty="0" smtClean="0"/>
              <a:t>Stromberg </a:t>
            </a:r>
            <a:r>
              <a:rPr lang="en-IE" sz="2000" dirty="0" smtClean="0"/>
              <a:t>(1925)</a:t>
            </a:r>
          </a:p>
          <a:p>
            <a:pPr eaLnBrk="1" hangingPunct="1">
              <a:buNone/>
            </a:pPr>
            <a:r>
              <a:rPr lang="en-IE" sz="2000" i="1" dirty="0" smtClean="0"/>
              <a:t>      </a:t>
            </a:r>
            <a:r>
              <a:rPr lang="en-IE" sz="2000" i="1" dirty="0" err="1" smtClean="0"/>
              <a:t>Vel</a:t>
            </a:r>
            <a:r>
              <a:rPr lang="en-IE" sz="2000" i="1" dirty="0" smtClean="0"/>
              <a:t>/dist relation for globular clusters?</a:t>
            </a:r>
          </a:p>
          <a:p>
            <a:pPr eaLnBrk="1" hangingPunct="1">
              <a:buNone/>
            </a:pPr>
            <a:endParaRPr lang="en-IE" sz="2000" i="1" dirty="0" smtClean="0"/>
          </a:p>
          <a:p>
            <a:pPr marL="0" indent="0" eaLnBrk="1" hangingPunct="1">
              <a:buNone/>
            </a:pPr>
            <a:endParaRPr lang="en-IE" sz="2400" dirty="0"/>
          </a:p>
          <a:p>
            <a:pPr eaLnBrk="1" hangingPunct="1"/>
            <a:endParaRPr lang="en-IE" sz="2400" dirty="0" smtClean="0"/>
          </a:p>
        </p:txBody>
      </p:sp>
      <p:pic>
        <p:nvPicPr>
          <p:cNvPr id="14848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844824"/>
            <a:ext cx="16002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848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1844824"/>
            <a:ext cx="1693981" cy="1957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848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4437112"/>
            <a:ext cx="1613673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8487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4328" y="4437112"/>
            <a:ext cx="1440160" cy="2141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403648" y="764704"/>
            <a:ext cx="6120680" cy="762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Friedman universes</a:t>
            </a:r>
            <a:endParaRPr lang="en-US" sz="36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88840"/>
            <a:ext cx="6984776" cy="4464496"/>
          </a:xfrm>
        </p:spPr>
        <p:txBody>
          <a:bodyPr/>
          <a:lstStyle/>
          <a:p>
            <a:pPr eaLnBrk="1" hangingPunct="1"/>
            <a:r>
              <a:rPr lang="en-IE" sz="2400" dirty="0" smtClean="0"/>
              <a:t>General solutions (1922, 24)</a:t>
            </a:r>
          </a:p>
          <a:p>
            <a:pPr eaLnBrk="1" hangingPunct="1"/>
            <a:r>
              <a:rPr lang="en-IE" sz="2400" dirty="0" smtClean="0"/>
              <a:t>Time-varying radius</a:t>
            </a:r>
          </a:p>
          <a:p>
            <a:pPr eaLnBrk="1" hangingPunct="1"/>
            <a:r>
              <a:rPr lang="en-IE" sz="2400" dirty="0" smtClean="0"/>
              <a:t>Expanding or contracting</a:t>
            </a:r>
          </a:p>
          <a:p>
            <a:pPr eaLnBrk="1" hangingPunct="1">
              <a:buNone/>
            </a:pPr>
            <a:r>
              <a:rPr lang="en-IE" sz="2400" dirty="0" smtClean="0"/>
              <a:t> </a:t>
            </a:r>
          </a:p>
          <a:p>
            <a:pPr eaLnBrk="1" hangingPunct="1"/>
            <a:r>
              <a:rPr lang="en-IE" sz="2400" dirty="0" smtClean="0"/>
              <a:t>Positive or negative curvature </a:t>
            </a:r>
          </a:p>
          <a:p>
            <a:pPr eaLnBrk="1" hangingPunct="1"/>
            <a:r>
              <a:rPr lang="en-IE" sz="2400" dirty="0" smtClean="0"/>
              <a:t>Depends on matter </a:t>
            </a:r>
            <a:r>
              <a:rPr lang="en-IE" sz="2400" i="1" dirty="0" smtClean="0">
                <a:cs typeface="Times New Roman" pitchFamily="18" charset="0"/>
              </a:rPr>
              <a:t>Ω =d/d</a:t>
            </a:r>
            <a:r>
              <a:rPr lang="en-IE" sz="2400" i="1" baseline="-30000" dirty="0" smtClean="0">
                <a:cs typeface="Times New Roman" pitchFamily="18" charset="0"/>
              </a:rPr>
              <a:t>c</a:t>
            </a:r>
            <a:endParaRPr lang="en-IE" sz="2400" dirty="0" smtClean="0"/>
          </a:p>
          <a:p>
            <a:pPr marL="0" indent="0" eaLnBrk="1" hangingPunct="1">
              <a:buNone/>
            </a:pPr>
            <a:endParaRPr lang="en-IE" sz="2400" i="1" baseline="-30000" dirty="0" smtClean="0">
              <a:cs typeface="Times New Roman" pitchFamily="18" charset="0"/>
            </a:endParaRPr>
          </a:p>
          <a:p>
            <a:pPr marL="0" indent="0" eaLnBrk="1" hangingPunct="1">
              <a:buNone/>
            </a:pPr>
            <a:r>
              <a:rPr lang="en-IE" sz="2000" i="1" dirty="0" smtClean="0"/>
              <a:t>  </a:t>
            </a:r>
            <a:r>
              <a:rPr lang="en-IE" sz="2000" i="1" u="sng" dirty="0" smtClean="0"/>
              <a:t>Hypothetical</a:t>
            </a:r>
            <a:r>
              <a:rPr lang="en-IE" sz="2000" i="1" dirty="0" smtClean="0"/>
              <a:t> </a:t>
            </a:r>
            <a:r>
              <a:rPr lang="en-IE" sz="2000" i="1" dirty="0" smtClean="0"/>
              <a:t>models (</a:t>
            </a:r>
            <a:r>
              <a:rPr lang="en-IE" sz="2000" i="1" dirty="0" err="1" smtClean="0"/>
              <a:t>ZfPh</a:t>
            </a:r>
            <a:r>
              <a:rPr lang="en-IE" sz="2000" i="1" dirty="0" smtClean="0"/>
              <a:t>)</a:t>
            </a:r>
          </a:p>
          <a:p>
            <a:pPr marL="0" indent="0" eaLnBrk="1" hangingPunct="1">
              <a:buNone/>
            </a:pPr>
            <a:r>
              <a:rPr lang="en-IE" sz="2000" i="1" dirty="0" smtClean="0"/>
              <a:t>  </a:t>
            </a:r>
            <a:r>
              <a:rPr lang="en-IE" sz="2000" i="1" dirty="0" smtClean="0"/>
              <a:t>All </a:t>
            </a:r>
            <a:r>
              <a:rPr lang="en-IE" sz="2000" i="1" dirty="0" smtClean="0"/>
              <a:t>possible universes (to be decided by astronomy)</a:t>
            </a:r>
          </a:p>
          <a:p>
            <a:pPr marL="0" indent="0" eaLnBrk="1" hangingPunct="1">
              <a:buNone/>
            </a:pPr>
            <a:r>
              <a:rPr lang="en-IE" sz="2000" i="1" dirty="0" smtClean="0"/>
              <a:t>  </a:t>
            </a:r>
            <a:r>
              <a:rPr lang="en-IE" sz="2000" i="1" dirty="0" smtClean="0"/>
              <a:t>Disliked </a:t>
            </a:r>
            <a:r>
              <a:rPr lang="en-IE" sz="2000" i="1" dirty="0" smtClean="0"/>
              <a:t>by Einstein (‘suspicious’)</a:t>
            </a:r>
          </a:p>
        </p:txBody>
      </p:sp>
      <p:graphicFrame>
        <p:nvGraphicFramePr>
          <p:cNvPr id="28676" name="Object 4"/>
          <p:cNvGraphicFramePr>
            <a:graphicFrameLocks noChangeAspect="1"/>
          </p:cNvGraphicFramePr>
          <p:nvPr/>
        </p:nvGraphicFramePr>
        <p:xfrm>
          <a:off x="5971853" y="3501008"/>
          <a:ext cx="3172147" cy="3180790"/>
        </p:xfrm>
        <a:graphic>
          <a:graphicData uri="http://schemas.openxmlformats.org/presentationml/2006/ole">
            <p:oleObj spid="_x0000_s149658" name="Photo Editor Photo" r:id="rId4" imgW="3753374" imgH="3761905" progId="">
              <p:embed/>
            </p:oleObj>
          </a:graphicData>
        </a:graphic>
      </p:graphicFrame>
      <p:pic>
        <p:nvPicPr>
          <p:cNvPr id="149508" name="Picture 4" descr="http://ts4.mm.bing.net/images/thumbnail.aspx?q=4659069557014735&amp;id=5b23e93350a710efc5ad75a46fdf7ca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08304" y="764704"/>
            <a:ext cx="1368152" cy="202689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364088" y="2996952"/>
            <a:ext cx="3779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Alexander Friedman 1888 -</a:t>
            </a:r>
            <a:r>
              <a:rPr lang="en-US" sz="2000" i="1" u="sng" dirty="0" smtClean="0"/>
              <a:t>1925</a:t>
            </a:r>
            <a:endParaRPr lang="en-US" sz="2000" i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547664" y="404664"/>
            <a:ext cx="6192688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Lemaitre’s expanding universe</a:t>
            </a:r>
            <a:endParaRPr lang="en-GB" sz="3600" dirty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07504" y="1484201"/>
            <a:ext cx="7212856" cy="5688632"/>
          </a:xfrm>
        </p:spPr>
        <p:txBody>
          <a:bodyPr/>
          <a:lstStyle/>
          <a:p>
            <a:pPr marL="0" indent="0" eaLnBrk="1" hangingPunct="1">
              <a:buNone/>
            </a:pPr>
            <a:endParaRPr lang="en-IE" sz="2400" dirty="0"/>
          </a:p>
          <a:p>
            <a:pPr eaLnBrk="1" hangingPunct="1"/>
            <a:r>
              <a:rPr lang="en-IE" sz="2400" dirty="0"/>
              <a:t>D</a:t>
            </a:r>
            <a:r>
              <a:rPr lang="en-IE" sz="2400" dirty="0" smtClean="0"/>
              <a:t>e Sitter model</a:t>
            </a:r>
            <a:r>
              <a:rPr lang="en-IE" sz="2400" i="1" dirty="0" smtClean="0"/>
              <a:t> </a:t>
            </a:r>
            <a:r>
              <a:rPr lang="en-IE" sz="2400" dirty="0" smtClean="0"/>
              <a:t>is not static (1925)</a:t>
            </a:r>
          </a:p>
          <a:p>
            <a:pPr eaLnBrk="1" hangingPunct="1"/>
            <a:r>
              <a:rPr lang="en-IE" sz="2400" dirty="0" smtClean="0"/>
              <a:t>New solution combining best of </a:t>
            </a:r>
            <a:r>
              <a:rPr lang="en-IE" sz="2400" i="1" dirty="0" smtClean="0"/>
              <a:t>E</a:t>
            </a:r>
            <a:r>
              <a:rPr lang="en-IE" sz="2400" dirty="0" smtClean="0"/>
              <a:t> and </a:t>
            </a:r>
            <a:r>
              <a:rPr lang="en-IE" sz="2400" i="1" dirty="0" err="1" smtClean="0"/>
              <a:t>deS</a:t>
            </a:r>
            <a:endParaRPr lang="en-IE" sz="2400" i="1" dirty="0" smtClean="0"/>
          </a:p>
          <a:p>
            <a:pPr eaLnBrk="1" hangingPunct="1"/>
            <a:r>
              <a:rPr lang="en-IE" sz="2400" u="sng" dirty="0" smtClean="0"/>
              <a:t>Matter-filled universe of increasing radius (1927)</a:t>
            </a:r>
          </a:p>
          <a:p>
            <a:pPr eaLnBrk="1" hangingPunct="1"/>
            <a:endParaRPr lang="en-IE" sz="2400" dirty="0" smtClean="0"/>
          </a:p>
          <a:p>
            <a:pPr eaLnBrk="1" hangingPunct="1"/>
            <a:r>
              <a:rPr lang="en-IE" sz="2400" u="sng" dirty="0" smtClean="0"/>
              <a:t>Connection with astronomy </a:t>
            </a:r>
          </a:p>
          <a:p>
            <a:pPr eaLnBrk="1" hangingPunct="1"/>
            <a:r>
              <a:rPr lang="en-IE" sz="2400" dirty="0" err="1" smtClean="0"/>
              <a:t>Redshifts</a:t>
            </a:r>
            <a:r>
              <a:rPr lang="en-IE" sz="2400" dirty="0" smtClean="0"/>
              <a:t>  =  expansion of space-time metric?</a:t>
            </a:r>
          </a:p>
          <a:p>
            <a:pPr eaLnBrk="1" hangingPunct="1"/>
            <a:r>
              <a:rPr lang="en-IE" sz="2400" dirty="0" smtClean="0"/>
              <a:t>Rate of expansion from average measurements of </a:t>
            </a:r>
          </a:p>
          <a:p>
            <a:pPr marL="0" indent="0" eaLnBrk="1" hangingPunct="1">
              <a:buNone/>
            </a:pPr>
            <a:r>
              <a:rPr lang="en-IE" sz="2400" dirty="0"/>
              <a:t> </a:t>
            </a:r>
            <a:r>
              <a:rPr lang="en-IE" sz="2400" dirty="0" smtClean="0"/>
              <a:t>   distance and redshift  </a:t>
            </a:r>
            <a:r>
              <a:rPr lang="en-US" sz="2400" i="1" dirty="0"/>
              <a:t>H = 585 </a:t>
            </a:r>
            <a:r>
              <a:rPr lang="en-US" sz="2400" i="1" dirty="0" smtClean="0"/>
              <a:t>km/s/</a:t>
            </a:r>
            <a:r>
              <a:rPr lang="en-US" sz="2400" i="1" dirty="0" err="1" smtClean="0"/>
              <a:t>Mpc</a:t>
            </a:r>
            <a:endParaRPr lang="en-US" sz="2400" i="1" dirty="0" smtClean="0"/>
          </a:p>
          <a:p>
            <a:pPr marL="0" indent="0" eaLnBrk="1" hangingPunct="1">
              <a:buNone/>
            </a:pPr>
            <a:endParaRPr lang="en-US" sz="2400" i="1" dirty="0"/>
          </a:p>
          <a:p>
            <a:pPr marL="0" indent="0" eaLnBrk="1" hangingPunct="1">
              <a:buNone/>
            </a:pPr>
            <a:r>
              <a:rPr lang="en-US" sz="2400" b="1" i="1" dirty="0" smtClean="0"/>
              <a:t>	</a:t>
            </a:r>
            <a:r>
              <a:rPr lang="en-US" sz="2400" i="1" dirty="0" smtClean="0"/>
              <a:t>             Obscure journal</a:t>
            </a:r>
          </a:p>
          <a:p>
            <a:pPr marL="0" indent="0" eaLnBrk="1" hangingPunct="1">
              <a:buNone/>
            </a:pPr>
            <a:r>
              <a:rPr lang="en-US" sz="2400" b="1" i="1" dirty="0" smtClean="0"/>
              <a:t>		</a:t>
            </a:r>
            <a:r>
              <a:rPr lang="en-US" sz="2400" i="1" dirty="0" smtClean="0"/>
              <a:t>Rejected by Einstein </a:t>
            </a:r>
          </a:p>
          <a:p>
            <a:pPr marL="0" indent="0" eaLnBrk="1" hangingPunct="1">
              <a:buNone/>
            </a:pPr>
            <a:endParaRPr lang="en-IE" sz="2400" i="1" dirty="0"/>
          </a:p>
          <a:p>
            <a:pPr eaLnBrk="1" hangingPunct="1">
              <a:buNone/>
            </a:pPr>
            <a:endParaRPr lang="en-IE" sz="2400" dirty="0" smtClean="0"/>
          </a:p>
          <a:p>
            <a:pPr marL="0" indent="0" eaLnBrk="1" hangingPunct="1">
              <a:buNone/>
            </a:pPr>
            <a:endParaRPr lang="en-IE" sz="2400" u="sng" dirty="0" smtClean="0"/>
          </a:p>
        </p:txBody>
      </p:sp>
      <p:graphicFrame>
        <p:nvGraphicFramePr>
          <p:cNvPr id="2050" name="Object 5"/>
          <p:cNvGraphicFramePr>
            <a:graphicFrameLocks noGrp="1" noChangeAspect="1"/>
          </p:cNvGraphicFramePr>
          <p:nvPr>
            <p:ph type="body" sz="half" idx="1"/>
            <p:extLst>
              <p:ext uri="{D42A27DB-BD31-4B8C-83A1-F6EECF244321}">
                <p14:modId xmlns:p14="http://schemas.microsoft.com/office/powerpoint/2010/main" xmlns="" val="2998889032"/>
              </p:ext>
            </p:extLst>
          </p:nvPr>
        </p:nvGraphicFramePr>
        <p:xfrm>
          <a:off x="7020272" y="1916832"/>
          <a:ext cx="1503505" cy="2200250"/>
        </p:xfrm>
        <a:graphic>
          <a:graphicData uri="http://schemas.openxmlformats.org/presentationml/2006/ole">
            <p:oleObj spid="_x0000_s2952" name="Photo Editor Photo" r:id="rId3" imgW="13076190" imgH="19133333" progId="">
              <p:embed/>
            </p:oleObj>
          </a:graphicData>
        </a:graphic>
      </p:graphicFrame>
      <p:sp>
        <p:nvSpPr>
          <p:cNvPr id="2053" name="Rectangle 6"/>
          <p:cNvSpPr>
            <a:spLocks noChangeArrowheads="1"/>
          </p:cNvSpPr>
          <p:nvPr/>
        </p:nvSpPr>
        <p:spPr bwMode="auto">
          <a:xfrm>
            <a:off x="6745912" y="4328517"/>
            <a:ext cx="23447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IE" sz="2000" i="1" dirty="0"/>
              <a:t>Fr Georges Lemaitre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945615" y="5517232"/>
            <a:ext cx="20136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b="1" i="1" dirty="0" err="1" smtClean="0"/>
              <a:t>Weyl</a:t>
            </a:r>
            <a:r>
              <a:rPr lang="en-IE" sz="2000" b="1" i="1" dirty="0" smtClean="0"/>
              <a:t> (1925)</a:t>
            </a:r>
          </a:p>
          <a:p>
            <a:r>
              <a:rPr lang="en-IE" sz="2000" b="1" i="1" dirty="0" err="1" smtClean="0"/>
              <a:t>Lanczos</a:t>
            </a:r>
            <a:r>
              <a:rPr lang="en-IE" sz="2000" b="1" i="1" dirty="0" smtClean="0"/>
              <a:t> (1923)</a:t>
            </a:r>
          </a:p>
          <a:p>
            <a:r>
              <a:rPr lang="en-IE" sz="2000" b="1" i="1" dirty="0" smtClean="0"/>
              <a:t>Robertson (1928)</a:t>
            </a:r>
            <a:endParaRPr lang="en-IE" sz="2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331640" y="404664"/>
            <a:ext cx="7119364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III     The expanding universe (1931)</a:t>
            </a:r>
            <a:endParaRPr lang="en-GB" sz="3600" dirty="0" smtClean="0"/>
          </a:p>
        </p:txBody>
      </p:sp>
      <p:sp>
        <p:nvSpPr>
          <p:cNvPr id="2560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179512" y="1902024"/>
            <a:ext cx="5976664" cy="4752528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sz="2400" dirty="0" smtClean="0"/>
              <a:t>Hubble-</a:t>
            </a:r>
            <a:r>
              <a:rPr lang="en-US" sz="2400" dirty="0" err="1" smtClean="0"/>
              <a:t>Slipher</a:t>
            </a:r>
            <a:r>
              <a:rPr lang="en-US" sz="2400" dirty="0" smtClean="0"/>
              <a:t> graph (1929)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/>
              <a:t>Einstein, de Sitter models don’t fit</a:t>
            </a:r>
            <a:endParaRPr lang="en-US" sz="2400" dirty="0" smtClean="0"/>
          </a:p>
          <a:p>
            <a:pPr eaLnBrk="1" hangingPunct="1">
              <a:lnSpc>
                <a:spcPct val="150000"/>
              </a:lnSpc>
            </a:pPr>
            <a:r>
              <a:rPr lang="en-US" sz="2400" dirty="0" smtClean="0"/>
              <a:t>Lemaitre reminds </a:t>
            </a:r>
            <a:r>
              <a:rPr lang="en-US" sz="2400" dirty="0" err="1" smtClean="0"/>
              <a:t>Eddington</a:t>
            </a:r>
            <a:r>
              <a:rPr lang="en-US" sz="2400" dirty="0" smtClean="0"/>
              <a:t> of his paper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/>
              <a:t>Paper translated  (MNAS, 1931)  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Satisfactory explanation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u="sng" dirty="0" smtClean="0"/>
              <a:t>Space is expanding (relativists)</a:t>
            </a:r>
            <a:endParaRPr lang="en-US" sz="2400" u="sng" dirty="0"/>
          </a:p>
          <a:p>
            <a:pPr eaLnBrk="1" hangingPunct="1">
              <a:lnSpc>
                <a:spcPct val="150000"/>
              </a:lnSpc>
            </a:pPr>
            <a:r>
              <a:rPr lang="en-US" sz="2400" dirty="0" smtClean="0"/>
              <a:t>Astronomers </a:t>
            </a:r>
            <a:r>
              <a:rPr lang="en-US" sz="2400" dirty="0" err="1" smtClean="0"/>
              <a:t>sceptical</a:t>
            </a:r>
            <a:r>
              <a:rPr lang="en-US" sz="2400" dirty="0" smtClean="0"/>
              <a:t> (Hubble)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400" i="1" dirty="0" smtClean="0"/>
              <a:t>               </a:t>
            </a:r>
            <a:endParaRPr lang="en-IE" sz="2000" b="1" i="1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902024"/>
            <a:ext cx="3044871" cy="3975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00192" y="6021288"/>
            <a:ext cx="2576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Expansion of space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53927" y="116632"/>
            <a:ext cx="8090073" cy="148208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Who discovered the expanding universe?</a:t>
            </a:r>
            <a:endParaRPr lang="en-GB" sz="3600" i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512" y="1745432"/>
            <a:ext cx="6757480" cy="5112568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IE" sz="2400" dirty="0" smtClean="0"/>
              <a:t>Friedman         </a:t>
            </a:r>
            <a:r>
              <a:rPr lang="en-IE" sz="2400" i="1" dirty="0" smtClean="0"/>
              <a:t>Evolving</a:t>
            </a:r>
            <a:r>
              <a:rPr lang="en-IE" sz="2400" i="1" dirty="0" smtClean="0"/>
              <a:t> </a:t>
            </a:r>
            <a:r>
              <a:rPr lang="en-IE" sz="2400" i="1" dirty="0" smtClean="0"/>
              <a:t>universe</a:t>
            </a:r>
          </a:p>
          <a:p>
            <a:pPr>
              <a:lnSpc>
                <a:spcPct val="200000"/>
              </a:lnSpc>
            </a:pPr>
            <a:r>
              <a:rPr lang="en-IE" sz="2400" dirty="0" smtClean="0"/>
              <a:t>Lemaitre         </a:t>
            </a:r>
            <a:r>
              <a:rPr lang="en-IE" sz="2400" i="1" dirty="0" smtClean="0"/>
              <a:t>Expanding U</a:t>
            </a:r>
            <a:r>
              <a:rPr lang="en-IE" sz="2400" i="1" dirty="0" smtClean="0"/>
              <a:t> </a:t>
            </a:r>
            <a:r>
              <a:rPr lang="en-IE" sz="2400" i="1" dirty="0" smtClean="0"/>
              <a:t>and experiment</a:t>
            </a:r>
          </a:p>
          <a:p>
            <a:pPr>
              <a:lnSpc>
                <a:spcPct val="200000"/>
              </a:lnSpc>
            </a:pPr>
            <a:r>
              <a:rPr lang="en-IE" sz="2400" dirty="0" smtClean="0"/>
              <a:t>Hubble/</a:t>
            </a:r>
            <a:r>
              <a:rPr lang="en-IE" sz="2400" dirty="0" err="1" smtClean="0"/>
              <a:t>Slipher</a:t>
            </a:r>
            <a:r>
              <a:rPr lang="en-IE" sz="2400" dirty="0" smtClean="0"/>
              <a:t> </a:t>
            </a:r>
            <a:r>
              <a:rPr lang="en-IE" sz="2400" i="1" dirty="0" smtClean="0"/>
              <a:t>  Empirical evidence</a:t>
            </a:r>
          </a:p>
          <a:p>
            <a:pPr>
              <a:buNone/>
            </a:pPr>
            <a:r>
              <a:rPr lang="en-IE" sz="2000" b="1" dirty="0" smtClean="0"/>
              <a:t>          </a:t>
            </a:r>
          </a:p>
          <a:p>
            <a:pPr>
              <a:buNone/>
            </a:pPr>
            <a:r>
              <a:rPr lang="en-IE" sz="2000" b="1" dirty="0" smtClean="0"/>
              <a:t>			</a:t>
            </a:r>
            <a:r>
              <a:rPr lang="en-IE" sz="2000" b="1" dirty="0" smtClean="0"/>
              <a:t>           </a:t>
            </a:r>
            <a:r>
              <a:rPr lang="en-IE" sz="2000" b="1" u="sng" dirty="0" smtClean="0"/>
              <a:t>All </a:t>
            </a:r>
            <a:r>
              <a:rPr lang="en-IE" sz="2000" b="1" u="sng" dirty="0" smtClean="0"/>
              <a:t>of them!</a:t>
            </a:r>
          </a:p>
          <a:p>
            <a:pPr>
              <a:buNone/>
            </a:pPr>
            <a:endParaRPr lang="en-IE" sz="2000" b="1" dirty="0" smtClean="0"/>
          </a:p>
          <a:p>
            <a:pPr>
              <a:buNone/>
            </a:pPr>
            <a:r>
              <a:rPr lang="en-IE" sz="2000" b="1" dirty="0" smtClean="0"/>
              <a:t> </a:t>
            </a:r>
            <a:r>
              <a:rPr lang="en-IE" sz="2000" b="1" dirty="0" smtClean="0"/>
              <a:t>                  </a:t>
            </a:r>
            <a:r>
              <a:rPr lang="en-IE" sz="2000" b="1" u="sng" dirty="0" smtClean="0"/>
              <a:t>FLRW </a:t>
            </a:r>
            <a:r>
              <a:rPr lang="en-IE" sz="2000" b="1" u="sng" dirty="0" smtClean="0"/>
              <a:t>metric, but nothing for </a:t>
            </a:r>
            <a:r>
              <a:rPr lang="en-IE" sz="2000" b="1" u="sng" dirty="0" err="1" smtClean="0"/>
              <a:t>Slipher</a:t>
            </a:r>
            <a:endParaRPr lang="en-IE" sz="2000" b="1" dirty="0" smtClean="0"/>
          </a:p>
          <a:p>
            <a:pPr>
              <a:buNone/>
            </a:pPr>
            <a:endParaRPr lang="en-IE" sz="2000" dirty="0" smtClean="0"/>
          </a:p>
          <a:p>
            <a:pPr>
              <a:buNone/>
            </a:pPr>
            <a:r>
              <a:rPr lang="en-IE" sz="2000" dirty="0" smtClean="0"/>
              <a:t>	</a:t>
            </a:r>
            <a:r>
              <a:rPr lang="en-IE" sz="2000" dirty="0" smtClean="0"/>
              <a:t>	</a:t>
            </a:r>
            <a:r>
              <a:rPr lang="en-IE" sz="2000" dirty="0" smtClean="0"/>
              <a:t>‘</a:t>
            </a:r>
            <a:r>
              <a:rPr lang="en-IE" sz="2000" dirty="0" smtClean="0"/>
              <a:t>Hubble graph’ should be Hubble-</a:t>
            </a:r>
            <a:r>
              <a:rPr lang="en-IE" sz="2000" dirty="0" err="1" smtClean="0"/>
              <a:t>Slipher</a:t>
            </a:r>
            <a:r>
              <a:rPr lang="en-IE" sz="2000" dirty="0" smtClean="0"/>
              <a:t> graph</a:t>
            </a:r>
          </a:p>
          <a:p>
            <a:pPr>
              <a:buNone/>
            </a:pPr>
            <a:r>
              <a:rPr lang="en-IE" sz="2000" dirty="0" smtClean="0"/>
              <a:t>	‘</a:t>
            </a:r>
            <a:r>
              <a:rPr lang="en-IE" sz="2000" dirty="0" smtClean="0"/>
              <a:t>Hubble expansion ‘should be Hubble-Lemaitre expansion</a:t>
            </a:r>
          </a:p>
          <a:p>
            <a:pPr>
              <a:buNone/>
            </a:pPr>
            <a:r>
              <a:rPr lang="en-IE" sz="2000" dirty="0" smtClean="0"/>
              <a:t>       </a:t>
            </a:r>
          </a:p>
          <a:p>
            <a:pPr>
              <a:buNone/>
            </a:pPr>
            <a:r>
              <a:rPr lang="en-IE" sz="2000" b="1" dirty="0" smtClean="0"/>
              <a:t>		</a:t>
            </a:r>
            <a:endParaRPr lang="en-IE" sz="2000" b="1" u="sng" dirty="0" smtClean="0"/>
          </a:p>
          <a:p>
            <a:pPr>
              <a:buNone/>
            </a:pPr>
            <a:endParaRPr lang="en-IE" sz="2000" dirty="0" smtClean="0"/>
          </a:p>
          <a:p>
            <a:pPr>
              <a:buNone/>
            </a:pPr>
            <a:r>
              <a:rPr lang="en-IE" sz="2000" dirty="0" smtClean="0"/>
              <a:t>    </a:t>
            </a:r>
            <a:endParaRPr lang="en-IE" sz="2400" dirty="0"/>
          </a:p>
        </p:txBody>
      </p:sp>
      <p:graphicFrame>
        <p:nvGraphicFramePr>
          <p:cNvPr id="4" name="Object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3450808604"/>
              </p:ext>
            </p:extLst>
          </p:nvPr>
        </p:nvGraphicFramePr>
        <p:xfrm>
          <a:off x="7020272" y="4869160"/>
          <a:ext cx="1129872" cy="1584176"/>
        </p:xfrm>
        <a:graphic>
          <a:graphicData uri="http://schemas.openxmlformats.org/presentationml/2006/ole">
            <p:oleObj spid="_x0000_s7699" name="Photo Editor Photo" r:id="rId3" imgW="13076190" imgH="19133333" progId="">
              <p:embed/>
            </p:oleObj>
          </a:graphicData>
        </a:graphic>
      </p:graphicFrame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5" y="3235821"/>
            <a:ext cx="1382737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34107" y="3235821"/>
            <a:ext cx="1109891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http://ts4.mm.bing.net/images/thumbnail.aspx?q=4659069557014735&amp;id=5b23e93350a710efc5ad75a46fdf7ca6"/>
          <p:cNvPicPr>
            <a:picLocks noGrp="1" noChangeAspect="1" noChangeArrowheads="1"/>
          </p:cNvPicPr>
          <p:nvPr>
            <p:ph sz="half" idx="2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20272" y="1628800"/>
            <a:ext cx="1137544" cy="152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15616" y="404664"/>
            <a:ext cx="6768752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</a:t>
            </a:r>
            <a:r>
              <a:rPr lang="en-IE" sz="3600" dirty="0" smtClean="0"/>
              <a:t>P.S.     On </a:t>
            </a:r>
            <a:r>
              <a:rPr lang="en-IE" sz="3600" dirty="0" smtClean="0"/>
              <a:t>paradigm shifts</a:t>
            </a:r>
            <a:endParaRPr lang="en-GB" sz="3600" dirty="0" smtClean="0"/>
          </a:p>
        </p:txBody>
      </p:sp>
      <p:sp>
        <p:nvSpPr>
          <p:cNvPr id="2560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1484784"/>
            <a:ext cx="7784282" cy="5157192"/>
          </a:xfrm>
        </p:spPr>
        <p:txBody>
          <a:bodyPr/>
          <a:lstStyle/>
          <a:p>
            <a:pPr eaLnBrk="1" hangingPunct="1">
              <a:buNone/>
            </a:pPr>
            <a:r>
              <a:rPr lang="en-US" sz="2000" i="1" dirty="0" smtClean="0"/>
              <a:t>     </a:t>
            </a:r>
            <a:endParaRPr lang="en-IE" sz="2400" dirty="0" smtClean="0"/>
          </a:p>
          <a:p>
            <a:pPr eaLnBrk="1" hangingPunct="1">
              <a:buNone/>
            </a:pPr>
            <a:r>
              <a:rPr lang="en-US" sz="2400" i="1" dirty="0" smtClean="0"/>
              <a:t>		</a:t>
            </a:r>
            <a:r>
              <a:rPr lang="en-US" sz="2400" b="1" i="1" dirty="0" smtClean="0"/>
              <a:t>Slow </a:t>
            </a:r>
            <a:r>
              <a:rPr lang="en-US" sz="2400" b="1" i="1" dirty="0" smtClean="0"/>
              <a:t>emergence</a:t>
            </a:r>
            <a:r>
              <a:rPr lang="en-IE" sz="2400" b="1" i="1" dirty="0" smtClean="0"/>
              <a:t> </a:t>
            </a:r>
            <a:r>
              <a:rPr lang="en-IE" sz="2400" b="1" i="1" dirty="0" smtClean="0"/>
              <a:t>of theory and evidence </a:t>
            </a:r>
          </a:p>
          <a:p>
            <a:pPr eaLnBrk="1" hangingPunct="1"/>
            <a:r>
              <a:rPr lang="en-IE" sz="2400" dirty="0" smtClean="0"/>
              <a:t>Experiment: </a:t>
            </a:r>
            <a:r>
              <a:rPr lang="en-IE" sz="2400" dirty="0" err="1" smtClean="0"/>
              <a:t>Rosse</a:t>
            </a:r>
            <a:r>
              <a:rPr lang="en-IE" sz="2400" dirty="0" smtClean="0"/>
              <a:t>, Huggins, Leavitt, Shapely , </a:t>
            </a:r>
            <a:r>
              <a:rPr lang="en-IE" sz="2400" dirty="0" err="1" smtClean="0"/>
              <a:t>Slipher</a:t>
            </a:r>
            <a:r>
              <a:rPr lang="en-IE" sz="2400" dirty="0" smtClean="0"/>
              <a:t>, Hubble</a:t>
            </a:r>
          </a:p>
          <a:p>
            <a:pPr eaLnBrk="1" hangingPunct="1"/>
            <a:r>
              <a:rPr lang="en-IE" sz="2400" dirty="0" smtClean="0"/>
              <a:t>Theory: Einstein, de Sitter,  </a:t>
            </a:r>
            <a:r>
              <a:rPr lang="en-IE" sz="2400" dirty="0" err="1" smtClean="0"/>
              <a:t>Weyl</a:t>
            </a:r>
            <a:r>
              <a:rPr lang="en-IE" sz="2400" dirty="0" smtClean="0"/>
              <a:t>, </a:t>
            </a:r>
            <a:r>
              <a:rPr lang="en-IE" sz="2400" dirty="0" err="1" smtClean="0"/>
              <a:t>Lanzcos</a:t>
            </a:r>
            <a:r>
              <a:rPr lang="en-IE" sz="2400" dirty="0" smtClean="0"/>
              <a:t>, Friedman, Lemaitre, Robertson, Walker </a:t>
            </a:r>
          </a:p>
          <a:p>
            <a:pPr eaLnBrk="1" hangingPunct="1">
              <a:buNone/>
            </a:pPr>
            <a:endParaRPr lang="en-US" sz="2400" dirty="0"/>
          </a:p>
          <a:p>
            <a:pPr eaLnBrk="1" hangingPunct="1">
              <a:buNone/>
            </a:pPr>
            <a:r>
              <a:rPr lang="en-US" sz="2400" i="1" dirty="0" smtClean="0"/>
              <a:t>		</a:t>
            </a:r>
            <a:r>
              <a:rPr lang="en-US" sz="2400" b="1" i="1" dirty="0" smtClean="0"/>
              <a:t>Slow acceptance by community</a:t>
            </a:r>
          </a:p>
          <a:p>
            <a:pPr eaLnBrk="1" hangingPunct="1"/>
            <a:r>
              <a:rPr lang="en-US" sz="2400" dirty="0" smtClean="0"/>
              <a:t>Many astronomers doubt relativistic universe</a:t>
            </a:r>
          </a:p>
          <a:p>
            <a:pPr eaLnBrk="1" hangingPunct="1"/>
            <a:r>
              <a:rPr lang="en-US" sz="2400" dirty="0" smtClean="0"/>
              <a:t>No upsurge of interest in cosmology until 1965</a:t>
            </a:r>
          </a:p>
          <a:p>
            <a:pPr eaLnBrk="1" hangingPunct="1"/>
            <a:endParaRPr lang="en-US" sz="2400" dirty="0" smtClean="0"/>
          </a:p>
          <a:p>
            <a:pPr eaLnBrk="1" hangingPunct="1">
              <a:buNone/>
            </a:pPr>
            <a:r>
              <a:rPr lang="en-US" sz="2400" b="1" i="1" dirty="0" smtClean="0"/>
              <a:t>     </a:t>
            </a:r>
            <a:r>
              <a:rPr lang="en-US" sz="2400" b="1" i="1" dirty="0" smtClean="0"/>
              <a:t>Slow </a:t>
            </a:r>
            <a:r>
              <a:rPr lang="en-US" sz="2400" b="1" i="1" dirty="0" smtClean="0"/>
              <a:t>dawning, not </a:t>
            </a:r>
            <a:r>
              <a:rPr lang="en-US" sz="2400" b="1" i="1" dirty="0" smtClean="0"/>
              <a:t>incommensurate paradigm shift</a:t>
            </a:r>
            <a:endParaRPr lang="en-US" sz="2000" b="1" i="1" dirty="0"/>
          </a:p>
          <a:p>
            <a:pPr eaLnBrk="1" hangingPunct="1">
              <a:buNone/>
            </a:pPr>
            <a:endParaRPr lang="en-US" sz="2000" i="1" dirty="0" smtClean="0"/>
          </a:p>
          <a:p>
            <a:pPr eaLnBrk="1" hangingPunct="1">
              <a:buNone/>
            </a:pPr>
            <a:r>
              <a:rPr lang="en-IE" sz="2000" dirty="0" smtClean="0"/>
              <a:t>	</a:t>
            </a:r>
          </a:p>
        </p:txBody>
      </p:sp>
      <p:pic>
        <p:nvPicPr>
          <p:cNvPr id="8" name="Picture 4" descr="http://t1.gstatic.com/images?q=tbn:ANd9GcRFjNzlGfAunL_pTDM3Wb4sQe9ODVMiua_-A2G2Xe7wRqaeTEqq6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005064"/>
            <a:ext cx="1573412" cy="1974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207251" y="6165304"/>
            <a:ext cx="16450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Thomas Kuhn</a:t>
            </a:r>
            <a:endParaRPr lang="en-US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43608" y="485800"/>
            <a:ext cx="7119364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   Einstein-</a:t>
            </a:r>
            <a:r>
              <a:rPr lang="en-IE" sz="3600" dirty="0" err="1" smtClean="0"/>
              <a:t>deSitter</a:t>
            </a:r>
            <a:r>
              <a:rPr lang="en-IE" sz="3600" dirty="0" smtClean="0"/>
              <a:t> universe (1932)</a:t>
            </a:r>
            <a:endParaRPr lang="en-GB" sz="3600" dirty="0" smtClean="0"/>
          </a:p>
        </p:txBody>
      </p:sp>
      <p:sp>
        <p:nvSpPr>
          <p:cNvPr id="2560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1628800"/>
            <a:ext cx="5616624" cy="5031940"/>
          </a:xfrm>
        </p:spPr>
        <p:txBody>
          <a:bodyPr/>
          <a:lstStyle/>
          <a:p>
            <a:pPr marL="0" indent="0" eaLnBrk="1" hangingPunct="1">
              <a:buNone/>
            </a:pPr>
            <a:endParaRPr lang="en-US" sz="2400" dirty="0" smtClean="0"/>
          </a:p>
          <a:p>
            <a:pPr eaLnBrk="1" hangingPunct="1"/>
            <a:r>
              <a:rPr lang="en-US" sz="2400" dirty="0" smtClean="0"/>
              <a:t>Einstein rejects static universe (1931)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Removes cosmic constant (</a:t>
            </a:r>
            <a:r>
              <a:rPr lang="el-GR" sz="2400" dirty="0" smtClean="0"/>
              <a:t>Λ</a:t>
            </a:r>
            <a:r>
              <a:rPr lang="en-US" sz="2400" dirty="0" smtClean="0"/>
              <a:t>=0)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U of Flat geometry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IE" sz="2400" dirty="0" smtClean="0"/>
              <a:t>Critical mass density </a:t>
            </a:r>
            <a:endParaRPr lang="en-US" sz="2400" dirty="0" smtClean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u="sng" dirty="0" smtClean="0"/>
              <a:t>Standard model  </a:t>
            </a:r>
            <a:r>
              <a:rPr lang="en-US" sz="2400" b="1" i="1" dirty="0" smtClean="0"/>
              <a:t>(age problem)</a:t>
            </a:r>
          </a:p>
          <a:p>
            <a:pPr marL="0" indent="0" eaLnBrk="1" hangingPunct="1">
              <a:buNone/>
            </a:pPr>
            <a:r>
              <a:rPr lang="en-US" sz="2400" b="1" i="1" dirty="0" smtClean="0"/>
              <a:t>       </a:t>
            </a:r>
          </a:p>
          <a:p>
            <a:pPr marL="0" indent="0" eaLnBrk="1" hangingPunct="1">
              <a:buNone/>
            </a:pPr>
            <a:endParaRPr lang="en-US" sz="2400" b="1" i="1" dirty="0" smtClean="0"/>
          </a:p>
          <a:p>
            <a:pPr eaLnBrk="1" hangingPunct="1">
              <a:buNone/>
            </a:pPr>
            <a:r>
              <a:rPr lang="en-IE" sz="2000" b="1" i="1" dirty="0" smtClean="0"/>
              <a:t>	</a:t>
            </a:r>
          </a:p>
        </p:txBody>
      </p:sp>
      <p:pic>
        <p:nvPicPr>
          <p:cNvPr id="155653" name="Picture 5" descr="http://www.aip.org/history/einstein/images/ae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11007" y="1637432"/>
            <a:ext cx="2486037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5655" name="Picture 7" descr="http://ned.ipac.caltech.edu/level5/March02/Plionis/Figures/figure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48724" y="4049688"/>
            <a:ext cx="4227249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3966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403648" y="476672"/>
            <a:ext cx="7119364" cy="1143000"/>
          </a:xfrm>
        </p:spPr>
        <p:txBody>
          <a:bodyPr/>
          <a:lstStyle/>
          <a:p>
            <a:pPr eaLnBrk="1" hangingPunct="1"/>
            <a:r>
              <a:rPr lang="en-IE" sz="3600" dirty="0" smtClean="0"/>
              <a:t>Lemaitre’s  universe  (1934)</a:t>
            </a:r>
            <a:endParaRPr lang="en-GB" sz="3600" dirty="0" smtClean="0"/>
          </a:p>
        </p:txBody>
      </p:sp>
      <p:sp>
        <p:nvSpPr>
          <p:cNvPr id="2560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179512" y="1579340"/>
            <a:ext cx="5004048" cy="3888432"/>
          </a:xfrm>
        </p:spPr>
        <p:txBody>
          <a:bodyPr/>
          <a:lstStyle/>
          <a:p>
            <a:pPr marL="0" indent="0" eaLnBrk="1" hangingPunct="1">
              <a:buNone/>
            </a:pPr>
            <a:endParaRPr lang="en-US" sz="2400" dirty="0" smtClean="0"/>
          </a:p>
          <a:p>
            <a:pPr eaLnBrk="1" hangingPunct="1"/>
            <a:r>
              <a:rPr lang="en-US" sz="2400" dirty="0" smtClean="0"/>
              <a:t>Positive cosmic constant</a:t>
            </a:r>
          </a:p>
          <a:p>
            <a:pPr eaLnBrk="1" hangingPunct="1"/>
            <a:endParaRPr lang="en-IE" sz="2400" dirty="0" smtClean="0"/>
          </a:p>
          <a:p>
            <a:pPr eaLnBrk="1" hangingPunct="1"/>
            <a:r>
              <a:rPr lang="en-IE" sz="2400" dirty="0" smtClean="0"/>
              <a:t>Accelerated expansion</a:t>
            </a:r>
            <a:endParaRPr lang="en-US" sz="2400" dirty="0" smtClean="0"/>
          </a:p>
          <a:p>
            <a:pPr eaLnBrk="1" hangingPunct="1"/>
            <a:endParaRPr lang="en-IE" sz="2400" dirty="0" smtClean="0"/>
          </a:p>
          <a:p>
            <a:pPr eaLnBrk="1" hangingPunct="1"/>
            <a:r>
              <a:rPr lang="en-IE" sz="2400" dirty="0" smtClean="0"/>
              <a:t>Expansion from radioactive decay</a:t>
            </a:r>
          </a:p>
          <a:p>
            <a:pPr eaLnBrk="1" hangingPunct="1"/>
            <a:endParaRPr lang="en-IE" sz="2400" dirty="0"/>
          </a:p>
          <a:p>
            <a:pPr eaLnBrk="1" hangingPunct="1"/>
            <a:r>
              <a:rPr lang="en-IE" sz="2400" dirty="0" smtClean="0"/>
              <a:t>Stagnation period</a:t>
            </a:r>
          </a:p>
          <a:p>
            <a:pPr eaLnBrk="1" hangingPunct="1"/>
            <a:endParaRPr lang="en-IE" sz="2400" dirty="0"/>
          </a:p>
          <a:p>
            <a:pPr marL="0" indent="0" eaLnBrk="1" hangingPunct="1">
              <a:buNone/>
            </a:pPr>
            <a:r>
              <a:rPr lang="en-US" sz="2400" b="1" i="1" dirty="0" smtClean="0"/>
              <a:t>             </a:t>
            </a:r>
          </a:p>
          <a:p>
            <a:pPr marL="0" indent="0" eaLnBrk="1" hangingPunct="1">
              <a:buNone/>
            </a:pPr>
            <a:endParaRPr lang="en-US" sz="2400" b="1" i="1" dirty="0" smtClean="0"/>
          </a:p>
          <a:p>
            <a:pPr eaLnBrk="1" hangingPunct="1">
              <a:buNone/>
            </a:pPr>
            <a:r>
              <a:rPr lang="en-IE" sz="2000" b="1" i="1" dirty="0" smtClean="0"/>
              <a:t>	</a:t>
            </a:r>
          </a:p>
        </p:txBody>
      </p:sp>
      <p:pic>
        <p:nvPicPr>
          <p:cNvPr id="156674" name="Picture 2" descr=" Diagram illustrating several of the principal models for expansion of the Universe with time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916832"/>
            <a:ext cx="3456384" cy="353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1560" y="5349895"/>
            <a:ext cx="388843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i="1" dirty="0" smtClean="0"/>
              <a:t> No age problem  </a:t>
            </a:r>
            <a:endParaRPr lang="en-US" b="1" dirty="0" smtClean="0"/>
          </a:p>
          <a:p>
            <a:r>
              <a:rPr lang="el-GR" b="1" dirty="0" smtClean="0"/>
              <a:t>Λ</a:t>
            </a:r>
            <a:r>
              <a:rPr lang="en-IE" b="1" dirty="0" smtClean="0"/>
              <a:t> </a:t>
            </a:r>
            <a:r>
              <a:rPr lang="en-IE" b="1" dirty="0"/>
              <a:t>= </a:t>
            </a:r>
            <a:r>
              <a:rPr lang="en-US" b="1" i="1" dirty="0"/>
              <a:t>Energy of </a:t>
            </a:r>
            <a:r>
              <a:rPr lang="en-US" b="1" i="1" dirty="0" smtClean="0"/>
              <a:t>vacuum </a:t>
            </a:r>
          </a:p>
          <a:p>
            <a:r>
              <a:rPr lang="en-US" sz="2000" i="1" dirty="0" smtClean="0"/>
              <a:t>   p = </a:t>
            </a:r>
            <a:r>
              <a:rPr lang="en-US" sz="2000" b="1" i="1" dirty="0" smtClean="0"/>
              <a:t>-</a:t>
            </a:r>
            <a:r>
              <a:rPr lang="en-IE" sz="2000" b="1" i="1" dirty="0" smtClean="0"/>
              <a:t> </a:t>
            </a:r>
            <a:r>
              <a:rPr lang="en-IE" sz="2000" i="1" dirty="0" smtClean="0"/>
              <a:t>ρ</a:t>
            </a:r>
            <a:r>
              <a:rPr lang="en-IE" sz="2000" i="1" baseline="-25000" dirty="0" smtClean="0"/>
              <a:t>0 </a:t>
            </a:r>
            <a:r>
              <a:rPr lang="en-US" sz="2000" i="1" dirty="0" smtClean="0"/>
              <a:t>c</a:t>
            </a:r>
            <a:r>
              <a:rPr lang="en-US" sz="2000" i="1" baseline="30000" dirty="0" smtClean="0"/>
              <a:t>2</a:t>
            </a:r>
            <a:r>
              <a:rPr lang="en-US" sz="2000" i="1" dirty="0" smtClean="0"/>
              <a:t> ,  </a:t>
            </a:r>
            <a:r>
              <a:rPr lang="en-IE" sz="2000" i="1" dirty="0" smtClean="0"/>
              <a:t>ρ</a:t>
            </a:r>
            <a:r>
              <a:rPr lang="en-IE" sz="2000" i="1" baseline="-25000" dirty="0" smtClean="0"/>
              <a:t>0 </a:t>
            </a:r>
            <a:r>
              <a:rPr lang="en-IE" sz="2000" i="1" dirty="0" smtClean="0"/>
              <a:t>= λc</a:t>
            </a:r>
            <a:r>
              <a:rPr lang="en-IE" sz="2000" i="1" baseline="30000" dirty="0" smtClean="0"/>
              <a:t>2</a:t>
            </a:r>
            <a:r>
              <a:rPr lang="en-IE" sz="2000" i="1" dirty="0" smtClean="0"/>
              <a:t>/8πG</a:t>
            </a:r>
            <a:endParaRPr lang="en-IE" sz="2000" i="1" dirty="0"/>
          </a:p>
          <a:p>
            <a:endParaRPr lang="en-US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6156175" y="6007683"/>
            <a:ext cx="22413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i="1" dirty="0" smtClean="0"/>
              <a:t>Cyclic universe?</a:t>
            </a:r>
            <a:endParaRPr lang="en-IE" i="1" dirty="0"/>
          </a:p>
        </p:txBody>
      </p:sp>
    </p:spTree>
    <p:extLst>
      <p:ext uri="{BB962C8B-B14F-4D97-AF65-F5344CB8AC3E}">
        <p14:creationId xmlns:p14="http://schemas.microsoft.com/office/powerpoint/2010/main" xmlns="" val="251280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cepaper">
  <a:themeElements>
    <a:clrScheme name="Ricepaper 2">
      <a:dk1>
        <a:srgbClr val="00264C"/>
      </a:dk1>
      <a:lt1>
        <a:srgbClr val="FFFFE9"/>
      </a:lt1>
      <a:dk2>
        <a:srgbClr val="333333"/>
      </a:dk2>
      <a:lt2>
        <a:srgbClr val="333333"/>
      </a:lt2>
      <a:accent1>
        <a:srgbClr val="78C0B2"/>
      </a:accent1>
      <a:accent2>
        <a:srgbClr val="262D4C"/>
      </a:accent2>
      <a:accent3>
        <a:srgbClr val="FFFFF2"/>
      </a:accent3>
      <a:accent4>
        <a:srgbClr val="001F40"/>
      </a:accent4>
      <a:accent5>
        <a:srgbClr val="BEDCD5"/>
      </a:accent5>
      <a:accent6>
        <a:srgbClr val="212844"/>
      </a:accent6>
      <a:hlink>
        <a:srgbClr val="598BBD"/>
      </a:hlink>
      <a:folHlink>
        <a:srgbClr val="4D4D4D"/>
      </a:folHlink>
    </a:clrScheme>
    <a:fontScheme name="Ricepaper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Ricepaper 1">
        <a:dk1>
          <a:srgbClr val="9D9475"/>
        </a:dk1>
        <a:lt1>
          <a:srgbClr val="333333"/>
        </a:lt1>
        <a:dk2>
          <a:srgbClr val="333300"/>
        </a:dk2>
        <a:lt2>
          <a:srgbClr val="333333"/>
        </a:lt2>
        <a:accent1>
          <a:srgbClr val="B3C39F"/>
        </a:accent1>
        <a:accent2>
          <a:srgbClr val="DCD9CE"/>
        </a:accent2>
        <a:accent3>
          <a:srgbClr val="ADADAA"/>
        </a:accent3>
        <a:accent4>
          <a:srgbClr val="2A2A2A"/>
        </a:accent4>
        <a:accent5>
          <a:srgbClr val="D6DECD"/>
        </a:accent5>
        <a:accent6>
          <a:srgbClr val="C7C4BA"/>
        </a:accent6>
        <a:hlink>
          <a:srgbClr val="CC9900"/>
        </a:hlink>
        <a:folHlink>
          <a:srgbClr val="ADA68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cepaper 2">
        <a:dk1>
          <a:srgbClr val="00264C"/>
        </a:dk1>
        <a:lt1>
          <a:srgbClr val="FFFFE9"/>
        </a:lt1>
        <a:dk2>
          <a:srgbClr val="333333"/>
        </a:dk2>
        <a:lt2>
          <a:srgbClr val="333333"/>
        </a:lt2>
        <a:accent1>
          <a:srgbClr val="78C0B2"/>
        </a:accent1>
        <a:accent2>
          <a:srgbClr val="262D4C"/>
        </a:accent2>
        <a:accent3>
          <a:srgbClr val="FFFFF2"/>
        </a:accent3>
        <a:accent4>
          <a:srgbClr val="001F40"/>
        </a:accent4>
        <a:accent5>
          <a:srgbClr val="BEDCD5"/>
        </a:accent5>
        <a:accent6>
          <a:srgbClr val="212844"/>
        </a:accent6>
        <a:hlink>
          <a:srgbClr val="598BBD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3">
        <a:dk1>
          <a:srgbClr val="000000"/>
        </a:dk1>
        <a:lt1>
          <a:srgbClr val="F8F8F8"/>
        </a:lt1>
        <a:dk2>
          <a:srgbClr val="333333"/>
        </a:dk2>
        <a:lt2>
          <a:srgbClr val="5F5F5F"/>
        </a:lt2>
        <a:accent1>
          <a:srgbClr val="DDDDDD"/>
        </a:accent1>
        <a:accent2>
          <a:srgbClr val="808080"/>
        </a:accent2>
        <a:accent3>
          <a:srgbClr val="FBFBFB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4">
        <a:dk1>
          <a:srgbClr val="00264C"/>
        </a:dk1>
        <a:lt1>
          <a:srgbClr val="FFFFFF"/>
        </a:lt1>
        <a:dk2>
          <a:srgbClr val="333333"/>
        </a:dk2>
        <a:lt2>
          <a:srgbClr val="2E697E"/>
        </a:lt2>
        <a:accent1>
          <a:srgbClr val="BAC8AA"/>
        </a:accent1>
        <a:accent2>
          <a:srgbClr val="6E9883"/>
        </a:accent2>
        <a:accent3>
          <a:srgbClr val="FFFFFF"/>
        </a:accent3>
        <a:accent4>
          <a:srgbClr val="001F40"/>
        </a:accent4>
        <a:accent5>
          <a:srgbClr val="D9E0D2"/>
        </a:accent5>
        <a:accent6>
          <a:srgbClr val="638976"/>
        </a:accent6>
        <a:hlink>
          <a:srgbClr val="CC9900"/>
        </a:hlink>
        <a:folHlink>
          <a:srgbClr val="7DAEC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5">
        <a:dk1>
          <a:srgbClr val="20374E"/>
        </a:dk1>
        <a:lt1>
          <a:srgbClr val="DCE4D2"/>
        </a:lt1>
        <a:dk2>
          <a:srgbClr val="333333"/>
        </a:dk2>
        <a:lt2>
          <a:srgbClr val="524C46"/>
        </a:lt2>
        <a:accent1>
          <a:srgbClr val="C9C491"/>
        </a:accent1>
        <a:accent2>
          <a:srgbClr val="8A776A"/>
        </a:accent2>
        <a:accent3>
          <a:srgbClr val="EBEFE5"/>
        </a:accent3>
        <a:accent4>
          <a:srgbClr val="1A2D41"/>
        </a:accent4>
        <a:accent5>
          <a:srgbClr val="E1DEC7"/>
        </a:accent5>
        <a:accent6>
          <a:srgbClr val="7D6B5F"/>
        </a:accent6>
        <a:hlink>
          <a:srgbClr val="67895F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Designs\Ricepaper.pot</Template>
  <TotalTime>7951</TotalTime>
  <Words>1052</Words>
  <Application>Microsoft Office PowerPoint</Application>
  <PresentationFormat>On-screen Show (4:3)</PresentationFormat>
  <Paragraphs>302</Paragraphs>
  <Slides>22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Ricepaper</vt:lpstr>
      <vt:lpstr>Photo Editor Photo</vt:lpstr>
      <vt:lpstr>The Big Bang: Fact or Fiction?</vt:lpstr>
      <vt:lpstr> Overview</vt:lpstr>
      <vt:lpstr>   I       The nebulae</vt:lpstr>
      <vt:lpstr>   The spectra of the nebulae</vt:lpstr>
      <vt:lpstr>   The Lowell observatory</vt:lpstr>
      <vt:lpstr>   Spectra of the spiral nebulae</vt:lpstr>
      <vt:lpstr>   Redshifts of the spiral nebulae</vt:lpstr>
      <vt:lpstr>The great debate revisited (1920) </vt:lpstr>
      <vt:lpstr>  A clear resolution (1925)</vt:lpstr>
      <vt:lpstr>   A velocity/distance relation </vt:lpstr>
      <vt:lpstr>    Hubble-Humason graph  (1931)</vt:lpstr>
      <vt:lpstr>   II   The expanding universe</vt:lpstr>
      <vt:lpstr>General relativity (1915)</vt:lpstr>
      <vt:lpstr>Two models of the cosmos</vt:lpstr>
      <vt:lpstr> De Sitter effect and astronomy</vt:lpstr>
      <vt:lpstr>Friedman universes</vt:lpstr>
      <vt:lpstr>Lemaitre’s expanding universe</vt:lpstr>
      <vt:lpstr>III     The expanding universe (1931)</vt:lpstr>
      <vt:lpstr>Who discovered the expanding universe?</vt:lpstr>
      <vt:lpstr>   P.S.     On paradigm shifts</vt:lpstr>
      <vt:lpstr>   Einstein-deSitter universe (1932)</vt:lpstr>
      <vt:lpstr>Lemaitre’s  universe  (1934)</vt:lpstr>
    </vt:vector>
  </TitlesOfParts>
  <Company>WIT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Big Bang</dc:title>
  <dc:creator>coraifeartaigh</dc:creator>
  <cp:lastModifiedBy>cormac</cp:lastModifiedBy>
  <cp:revision>1094</cp:revision>
  <cp:lastPrinted>2012-08-24T15:54:34Z</cp:lastPrinted>
  <dcterms:created xsi:type="dcterms:W3CDTF">2007-01-31T14:00:56Z</dcterms:created>
  <dcterms:modified xsi:type="dcterms:W3CDTF">2012-11-09T10:36:32Z</dcterms:modified>
</cp:coreProperties>
</file>