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4"/>
  </p:notesMasterIdLst>
  <p:handoutMasterIdLst>
    <p:handoutMasterId r:id="rId25"/>
  </p:handoutMasterIdLst>
  <p:sldIdLst>
    <p:sldId id="402" r:id="rId2"/>
    <p:sldId id="429" r:id="rId3"/>
    <p:sldId id="439" r:id="rId4"/>
    <p:sldId id="418" r:id="rId5"/>
    <p:sldId id="430" r:id="rId6"/>
    <p:sldId id="420" r:id="rId7"/>
    <p:sldId id="421" r:id="rId8"/>
    <p:sldId id="422" r:id="rId9"/>
    <p:sldId id="403" r:id="rId10"/>
    <p:sldId id="404" r:id="rId11"/>
    <p:sldId id="433" r:id="rId12"/>
    <p:sldId id="405" r:id="rId13"/>
    <p:sldId id="435" r:id="rId14"/>
    <p:sldId id="434" r:id="rId15"/>
    <p:sldId id="269" r:id="rId16"/>
    <p:sldId id="365" r:id="rId17"/>
    <p:sldId id="273" r:id="rId18"/>
    <p:sldId id="351" r:id="rId19"/>
    <p:sldId id="349" r:id="rId20"/>
    <p:sldId id="428" r:id="rId21"/>
    <p:sldId id="437" r:id="rId22"/>
    <p:sldId id="438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66" d="100"/>
          <a:sy n="66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1377277" y="116632"/>
            <a:ext cx="678651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4000" dirty="0" smtClean="0">
                <a:solidFill>
                  <a:schemeClr val="bg1"/>
                </a:solidFill>
              </a:rPr>
              <a:t>       </a:t>
            </a:r>
            <a:r>
              <a:rPr lang="en-IE" sz="4000" dirty="0" err="1" smtClean="0">
                <a:solidFill>
                  <a:schemeClr val="bg1"/>
                </a:solidFill>
              </a:rPr>
              <a:t>Lochlainn</a:t>
            </a:r>
            <a:r>
              <a:rPr lang="en-IE" sz="4000" dirty="0" smtClean="0">
                <a:solidFill>
                  <a:schemeClr val="bg1"/>
                </a:solidFill>
              </a:rPr>
              <a:t> </a:t>
            </a:r>
            <a:r>
              <a:rPr lang="en-IE" sz="4000" dirty="0" err="1" smtClean="0">
                <a:solidFill>
                  <a:schemeClr val="bg1"/>
                </a:solidFill>
              </a:rPr>
              <a:t>O’Raifeartaigh</a:t>
            </a:r>
            <a:endParaRPr lang="en-IE" sz="4000" dirty="0" smtClean="0">
              <a:solidFill>
                <a:schemeClr val="bg1"/>
              </a:solidFill>
            </a:endParaRPr>
          </a:p>
          <a:p>
            <a:endParaRPr lang="en-IE" sz="4400" dirty="0">
              <a:solidFill>
                <a:schemeClr val="bg1"/>
              </a:solidFill>
            </a:endParaRPr>
          </a:p>
          <a:p>
            <a:r>
              <a:rPr lang="en-IE" sz="4400" dirty="0" smtClean="0">
                <a:solidFill>
                  <a:schemeClr val="bg1"/>
                </a:solidFill>
              </a:rPr>
              <a:t>            </a:t>
            </a:r>
            <a:r>
              <a:rPr lang="en-IE" sz="4000" i="1" dirty="0" smtClean="0">
                <a:solidFill>
                  <a:schemeClr val="bg1"/>
                </a:solidFill>
              </a:rPr>
              <a:t>Life  and  science </a:t>
            </a:r>
            <a:endParaRPr lang="en-IE" sz="4000" i="1" dirty="0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395536" y="6110645"/>
            <a:ext cx="31081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 </a:t>
            </a:r>
            <a:r>
              <a:rPr lang="en-IE" sz="2000" dirty="0">
                <a:solidFill>
                  <a:schemeClr val="bg1"/>
                </a:solidFill>
              </a:rPr>
              <a:t>Cormac </a:t>
            </a:r>
            <a:r>
              <a:rPr lang="en-IE" sz="2000" dirty="0" err="1" smtClean="0">
                <a:solidFill>
                  <a:schemeClr val="bg1"/>
                </a:solidFill>
              </a:rPr>
              <a:t>O’Raifeartaigh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2160" y="6110645"/>
            <a:ext cx="2595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LMU Munich 2012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97282" name="Picture 2" descr="http://homepages.physik.uni-muenchen.de/~korbinian.muenster/oraifeartaigh/ORaifearthaigh_Conference_Munich/Home_files/shapeimage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08920"/>
            <a:ext cx="254099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264" y="476672"/>
            <a:ext cx="5184576" cy="1143000"/>
          </a:xfrm>
        </p:spPr>
        <p:txBody>
          <a:bodyPr/>
          <a:lstStyle/>
          <a:p>
            <a:r>
              <a:rPr lang="en-IE" sz="3200" dirty="0" smtClean="0"/>
              <a:t>‘Superstars  of  Science’</a:t>
            </a:r>
            <a:endParaRPr lang="en-IE" sz="3200" dirty="0"/>
          </a:p>
        </p:txBody>
      </p:sp>
      <p:pic>
        <p:nvPicPr>
          <p:cNvPr id="972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00808"/>
            <a:ext cx="547838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44208" y="6093296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/>
              <a:t>DIAS  (Dublin, 1983)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26840" y="2151162"/>
            <a:ext cx="42387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The Irish Times  (July, 2012)</a:t>
            </a:r>
            <a:endParaRPr lang="en-IE" sz="2000" i="1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Name the scientists!</a:t>
            </a:r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Walton not well-known</a:t>
            </a:r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err="1" smtClean="0"/>
              <a:t>Lochlainn</a:t>
            </a:r>
            <a:r>
              <a:rPr lang="en-IE" sz="2000" dirty="0" smtClean="0"/>
              <a:t> less well-known</a:t>
            </a:r>
            <a:endParaRPr lang="en-IE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5157192"/>
            <a:ext cx="2773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smtClean="0"/>
              <a:t>Theorists not well-known</a:t>
            </a:r>
          </a:p>
          <a:p>
            <a:r>
              <a:rPr lang="en-IE" sz="2000" i="1" dirty="0" smtClean="0"/>
              <a:t>No biographies</a:t>
            </a:r>
          </a:p>
          <a:p>
            <a:r>
              <a:rPr lang="en-IE" sz="2000" i="1" dirty="0" smtClean="0"/>
              <a:t>Does it matter?</a:t>
            </a:r>
            <a:endParaRPr lang="en-IE" sz="2000" i="1" dirty="0"/>
          </a:p>
        </p:txBody>
      </p:sp>
    </p:spTree>
    <p:extLst>
      <p:ext uri="{BB962C8B-B14F-4D97-AF65-F5344CB8AC3E}">
        <p14:creationId xmlns:p14="http://schemas.microsoft.com/office/powerpoint/2010/main" xmlns="" val="424611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404664"/>
            <a:ext cx="6074136" cy="1143000"/>
          </a:xfrm>
        </p:spPr>
        <p:txBody>
          <a:bodyPr/>
          <a:lstStyle/>
          <a:p>
            <a:r>
              <a:rPr lang="en-IE" sz="3200" dirty="0" err="1" smtClean="0"/>
              <a:t>Schr</a:t>
            </a:r>
            <a:r>
              <a:rPr lang="az-Cyrl-AZ" sz="3200" dirty="0" smtClean="0"/>
              <a:t>ӧ</a:t>
            </a:r>
            <a:r>
              <a:rPr lang="en-IE" sz="3200" dirty="0" smtClean="0"/>
              <a:t>dinger’s legacy at DIAS</a:t>
            </a:r>
            <a:endParaRPr lang="en-IE" sz="3200" dirty="0"/>
          </a:p>
        </p:txBody>
      </p:sp>
      <p:pic>
        <p:nvPicPr>
          <p:cNvPr id="972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00808"/>
            <a:ext cx="5478387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44208" y="6093296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/>
              <a:t>DIAS  (Dublin, 1983)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060848"/>
            <a:ext cx="42387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Interest in general relativity</a:t>
            </a:r>
            <a:endParaRPr lang="en-IE" sz="2000" i="1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Two classic books</a:t>
            </a: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Synge/</a:t>
            </a:r>
            <a:r>
              <a:rPr lang="en-IE" sz="2000" dirty="0" err="1" smtClean="0"/>
              <a:t>Lanzcos</a:t>
            </a: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DIAS training in GR</a:t>
            </a:r>
          </a:p>
          <a:p>
            <a:pPr marL="342900" indent="-342900">
              <a:buFont typeface="Arial" pitchFamily="34" charset="0"/>
              <a:buChar char="•"/>
            </a:pP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IE" sz="2000" dirty="0" smtClean="0"/>
              <a:t>Influence on </a:t>
            </a:r>
            <a:r>
              <a:rPr lang="en-IE" sz="2000" dirty="0" err="1" smtClean="0"/>
              <a:t>Lochlainn</a:t>
            </a: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IE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5877273"/>
            <a:ext cx="2121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Contrast with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611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836712"/>
            <a:ext cx="6264696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</a:t>
            </a:r>
            <a:r>
              <a:rPr lang="en-IE" sz="3200" dirty="0" smtClean="0"/>
              <a:t>Background</a:t>
            </a:r>
            <a:endParaRPr lang="en-GB" sz="32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5536" y="2204864"/>
            <a:ext cx="3886200" cy="403244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B. </a:t>
            </a:r>
            <a:r>
              <a:rPr lang="en-US" sz="2000" dirty="0"/>
              <a:t>D</a:t>
            </a:r>
            <a:r>
              <a:rPr lang="en-US" sz="2000" dirty="0" smtClean="0"/>
              <a:t>ublin (1933)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</a:t>
            </a:r>
            <a:r>
              <a:rPr lang="en-US" sz="2000" i="1" dirty="0" err="1" smtClean="0"/>
              <a:t>Kincora</a:t>
            </a:r>
            <a:r>
              <a:rPr lang="en-US" sz="2000" i="1" dirty="0" smtClean="0"/>
              <a:t> </a:t>
            </a:r>
            <a:r>
              <a:rPr lang="en-US" sz="2000" i="1" dirty="0"/>
              <a:t>R</a:t>
            </a:r>
            <a:r>
              <a:rPr lang="en-US" sz="2000" i="1" dirty="0" smtClean="0"/>
              <a:t>d, </a:t>
            </a:r>
            <a:r>
              <a:rPr lang="en-US" sz="2000" i="1" dirty="0" err="1" smtClean="0"/>
              <a:t>Clontarf</a:t>
            </a:r>
            <a:endParaRPr lang="en-US" sz="2000" i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      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err="1" smtClean="0"/>
              <a:t>Tarlach</a:t>
            </a:r>
            <a:r>
              <a:rPr lang="en-US" sz="2000" dirty="0" smtClean="0"/>
              <a:t> </a:t>
            </a:r>
            <a:r>
              <a:rPr lang="en-US" sz="2000" dirty="0" err="1"/>
              <a:t>O</a:t>
            </a:r>
            <a:r>
              <a:rPr lang="en-US" sz="2000" dirty="0" err="1" smtClean="0"/>
              <a:t>’Raifeartaigh</a:t>
            </a: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 Teacher/Inspector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   SG </a:t>
            </a:r>
            <a:r>
              <a:rPr lang="en-US" sz="2000" i="1" dirty="0"/>
              <a:t>D</a:t>
            </a:r>
            <a:r>
              <a:rPr lang="en-US" sz="2000" i="1" dirty="0" smtClean="0"/>
              <a:t>ept of Education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 smtClean="0"/>
              <a:t>   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Nancy Morrissey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Japanese scholar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One of six children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  Eldest boy</a:t>
            </a:r>
            <a:endParaRPr lang="en-US" b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  <p:pic>
        <p:nvPicPr>
          <p:cNvPr id="1026" name="Picture 2" descr="G:\sca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060848"/>
            <a:ext cx="4572000" cy="35654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92080" y="6021288"/>
            <a:ext cx="2816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Terry and Nancy Rafferty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xmlns="" val="41307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836712"/>
            <a:ext cx="6264696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</a:t>
            </a:r>
            <a:r>
              <a:rPr lang="en-IE" sz="3200" dirty="0" smtClean="0"/>
              <a:t>Education</a:t>
            </a:r>
            <a:endParaRPr lang="en-GB" sz="32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544" y="1889448"/>
            <a:ext cx="3886200" cy="441987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  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St Joseph’s, Marino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/>
              <a:t>       Primary </a:t>
            </a:r>
            <a:r>
              <a:rPr lang="en-US" sz="2000" i="1" dirty="0" smtClean="0"/>
              <a:t>School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i="1" dirty="0"/>
          </a:p>
          <a:p>
            <a:pPr eaLnBrk="1" hangingPunct="1">
              <a:lnSpc>
                <a:spcPct val="90000"/>
              </a:lnSpc>
            </a:pPr>
            <a:r>
              <a:rPr lang="en-US" sz="2000" dirty="0" err="1" smtClean="0"/>
              <a:t>Castleknock</a:t>
            </a:r>
            <a:r>
              <a:rPr lang="en-US" sz="2000" dirty="0" smtClean="0"/>
              <a:t> College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    </a:t>
            </a:r>
            <a:r>
              <a:rPr lang="en-US" sz="2000" i="1" dirty="0" smtClean="0"/>
              <a:t>Secondary School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i="1" dirty="0"/>
          </a:p>
          <a:p>
            <a:pPr eaLnBrk="1" hangingPunct="1">
              <a:lnSpc>
                <a:spcPct val="80000"/>
              </a:lnSpc>
            </a:pPr>
            <a:r>
              <a:rPr lang="en-IE" sz="2000" dirty="0" smtClean="0"/>
              <a:t>Leaving Cert (1950) </a:t>
            </a:r>
            <a:endParaRPr lang="en-IE" sz="20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IE" sz="2000" i="1" dirty="0" smtClean="0"/>
              <a:t>      Maths prize</a:t>
            </a:r>
            <a:r>
              <a:rPr lang="en-IE" sz="2000" dirty="0" smtClean="0"/>
              <a:t> </a:t>
            </a:r>
            <a:endParaRPr lang="en-IE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IE" sz="2000" dirty="0"/>
              <a:t>	</a:t>
            </a:r>
          </a:p>
          <a:p>
            <a:pPr eaLnBrk="1" hangingPunct="1">
              <a:lnSpc>
                <a:spcPct val="80000"/>
              </a:lnSpc>
            </a:pPr>
            <a:r>
              <a:rPr lang="en-IE" sz="2000" dirty="0" smtClean="0"/>
              <a:t>Matriculation (UCD) </a:t>
            </a:r>
            <a:endParaRPr lang="en-IE" sz="20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IE" sz="2000" i="1" dirty="0" smtClean="0"/>
              <a:t>     Entrance scholarship</a:t>
            </a:r>
            <a:r>
              <a:rPr lang="en-US" sz="2000" b="1" i="1" dirty="0" smtClean="0"/>
              <a:t>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4088" y="5580160"/>
            <a:ext cx="2297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err="1" smtClean="0"/>
              <a:t>Castleknock</a:t>
            </a:r>
            <a:r>
              <a:rPr lang="en-IE" sz="2000" i="1" dirty="0" smtClean="0"/>
              <a:t> </a:t>
            </a:r>
            <a:r>
              <a:rPr lang="en-IE" sz="2000" i="1" dirty="0"/>
              <a:t>C</a:t>
            </a:r>
            <a:r>
              <a:rPr lang="en-IE" sz="2000" i="1" dirty="0" smtClean="0"/>
              <a:t>ollege</a:t>
            </a:r>
            <a:endParaRPr lang="en-IE" sz="2000" i="1" dirty="0"/>
          </a:p>
        </p:txBody>
      </p:sp>
      <p:pic>
        <p:nvPicPr>
          <p:cNvPr id="1026" name="Picture 2" descr="http://www.languageoptions-ireland.com/images/cast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76872"/>
            <a:ext cx="411129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70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3688" y="404664"/>
            <a:ext cx="6654225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The Schrödinger</a:t>
            </a:r>
            <a:r>
              <a:rPr lang="en-IE" sz="3200" dirty="0"/>
              <a:t> </a:t>
            </a:r>
            <a:r>
              <a:rPr lang="en-IE" sz="3200" dirty="0" smtClean="0"/>
              <a:t>connection</a:t>
            </a:r>
            <a:endParaRPr lang="en-GB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348880"/>
            <a:ext cx="5832648" cy="403244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 err="1" smtClean="0"/>
              <a:t>Kincora</a:t>
            </a:r>
            <a:r>
              <a:rPr lang="en-IE" sz="2000" dirty="0" smtClean="0"/>
              <a:t> Rd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Schrödinger residence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Friends with Ruth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Stamp collecting</a:t>
            </a:r>
            <a:endParaRPr lang="en-IE" sz="2000" b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     </a:t>
            </a:r>
            <a:r>
              <a:rPr lang="en-IE" sz="2000" i="1" u="sng" dirty="0" smtClean="0"/>
              <a:t>Physics influence?</a:t>
            </a:r>
          </a:p>
          <a:p>
            <a:pPr eaLnBrk="1" hangingPunct="1">
              <a:lnSpc>
                <a:spcPct val="90000"/>
              </a:lnSpc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School friends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John Gardner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Science </a:t>
            </a:r>
            <a:r>
              <a:rPr lang="en-IE" sz="2000" dirty="0" err="1" smtClean="0"/>
              <a:t>vs</a:t>
            </a:r>
            <a:r>
              <a:rPr lang="en-IE" sz="2000" dirty="0" smtClean="0"/>
              <a:t> engineering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8012" y="3861048"/>
            <a:ext cx="2715988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6" name="Picture 8" descr="http://upload.wikimedia.org/wikipedia/commons/thumb/9/99/Erwin_Schrodinger2.jpg/220px-Erwin_Schrodinge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44824"/>
            <a:ext cx="1453189" cy="182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678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411760" y="404664"/>
            <a:ext cx="4248472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University</a:t>
            </a:r>
            <a:endParaRPr lang="en-GB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257698"/>
            <a:ext cx="4191000" cy="46003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First </a:t>
            </a:r>
            <a:r>
              <a:rPr lang="en-IE" sz="2000" dirty="0"/>
              <a:t>s</a:t>
            </a:r>
            <a:r>
              <a:rPr lang="en-IE" sz="2000" dirty="0" smtClean="0"/>
              <a:t>cience (UCD)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Mathematical sciences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BSc </a:t>
            </a:r>
            <a:r>
              <a:rPr lang="en-IE" sz="2000" dirty="0" err="1" smtClean="0"/>
              <a:t>Hons</a:t>
            </a:r>
            <a:r>
              <a:rPr lang="en-IE" sz="2000" dirty="0" smtClean="0"/>
              <a:t> (1</a:t>
            </a:r>
            <a:r>
              <a:rPr lang="en-IE" sz="2000" baseline="30000" dirty="0" smtClean="0"/>
              <a:t>st</a:t>
            </a:r>
            <a:r>
              <a:rPr lang="en-IE" sz="2000" dirty="0" smtClean="0"/>
              <a:t> class) 1954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Masters (UCD)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MSc (1</a:t>
            </a:r>
            <a:r>
              <a:rPr lang="en-IE" sz="2000" baseline="30000" dirty="0" smtClean="0"/>
              <a:t>st</a:t>
            </a:r>
            <a:r>
              <a:rPr lang="en-IE" sz="2000" dirty="0" smtClean="0"/>
              <a:t> class)1956</a:t>
            </a:r>
            <a:endParaRPr lang="en-IE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Dublin Institute for Advanced Studies (1956)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Relativity with Synge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b="1" dirty="0" smtClean="0"/>
              <a:t>  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Three papers on relativity</a:t>
            </a:r>
            <a:endParaRPr lang="en-GB" sz="2000" i="1" dirty="0"/>
          </a:p>
          <a:p>
            <a:pPr eaLnBrk="1" hangingPunct="1">
              <a:lnSpc>
                <a:spcPct val="90000"/>
              </a:lnSpc>
              <a:buNone/>
            </a:pPr>
            <a:endParaRPr lang="en-IE" sz="2400" b="1" u="sng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b="1" dirty="0" smtClean="0"/>
              <a:t>  </a:t>
            </a:r>
            <a:endParaRPr lang="en-IE" sz="2400" dirty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08546" name="Picture 2" descr="http://img.photobucket.com/albums/v219/Dublin1/NUICampani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4664"/>
            <a:ext cx="2952328" cy="278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sca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9584" y="3645024"/>
            <a:ext cx="3744416" cy="3033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01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23728" y="404664"/>
            <a:ext cx="6120680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The </a:t>
            </a:r>
            <a:r>
              <a:rPr lang="en-IE" sz="3200" dirty="0"/>
              <a:t>S</a:t>
            </a:r>
            <a:r>
              <a:rPr lang="en-IE" sz="3200" dirty="0" smtClean="0"/>
              <a:t>wiss years</a:t>
            </a:r>
            <a:endParaRPr lang="en-GB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060848"/>
            <a:ext cx="4470871" cy="12241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University of Zurich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 (</a:t>
            </a:r>
            <a:r>
              <a:rPr lang="en-IE" sz="2000" i="1" dirty="0" err="1" smtClean="0"/>
              <a:t>Heitler</a:t>
            </a:r>
            <a:r>
              <a:rPr lang="en-IE" sz="2000" i="1" dirty="0" smtClean="0"/>
              <a:t>, Pauli, </a:t>
            </a:r>
            <a:r>
              <a:rPr lang="en-IE" sz="2000" i="1" dirty="0" err="1" smtClean="0"/>
              <a:t>Jost</a:t>
            </a:r>
            <a:r>
              <a:rPr lang="en-IE" sz="2000" i="1" dirty="0" smtClean="0"/>
              <a:t>)</a:t>
            </a:r>
            <a:endParaRPr lang="en-IE" sz="2000" dirty="0"/>
          </a:p>
          <a:p>
            <a:pPr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Mum moves to Zurich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err="1" smtClean="0"/>
              <a:t>Conor</a:t>
            </a:r>
            <a:r>
              <a:rPr lang="en-IE" sz="2000" dirty="0" smtClean="0"/>
              <a:t> arrives (1960)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smtClean="0"/>
              <a:t>PhD (1960)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smtClean="0"/>
              <a:t>Happy </a:t>
            </a:r>
            <a:r>
              <a:rPr lang="en-IE" sz="2000" dirty="0" smtClean="0"/>
              <a:t>in Zurich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b="1" dirty="0" smtClean="0"/>
              <a:t>               </a:t>
            </a:r>
            <a:endParaRPr lang="en-IE" sz="2000" b="1" dirty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400" i="1" dirty="0" smtClean="0"/>
              <a:t>        </a:t>
            </a: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11560" y="2924944"/>
            <a:ext cx="4002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S-matrix in non-local field </a:t>
            </a:r>
          </a:p>
          <a:p>
            <a:r>
              <a:rPr lang="en-IE" sz="2000" i="1" dirty="0" smtClean="0"/>
              <a:t>theory of </a:t>
            </a:r>
            <a:r>
              <a:rPr lang="en-IE" sz="2000" i="1" dirty="0" err="1" smtClean="0"/>
              <a:t>Arnous</a:t>
            </a:r>
            <a:r>
              <a:rPr lang="en-IE" sz="2000" i="1" dirty="0" smtClean="0"/>
              <a:t> and </a:t>
            </a:r>
            <a:r>
              <a:rPr lang="en-IE" sz="2000" i="1" dirty="0" err="1"/>
              <a:t>H</a:t>
            </a:r>
            <a:r>
              <a:rPr lang="en-IE" sz="2000" i="1" dirty="0" err="1" smtClean="0"/>
              <a:t>eitler</a:t>
            </a:r>
            <a:endParaRPr lang="en-IE" sz="2000" i="1" dirty="0"/>
          </a:p>
        </p:txBody>
      </p:sp>
      <p:sp>
        <p:nvSpPr>
          <p:cNvPr id="2" name="AutoShape 6" descr="data:image/jpeg;base64,/9j/4AAQSkZJRgABAQAAAQABAAD/2wCEAAkGBhQSERUUExQWFBUWGRgaGBgYGRwcGhgcGBoYFxgaFxgXHCYgHhwjGRcYIi8gIycqLCwsHB4xNTAqNSYrLCkBCQoKDgwOFA8PFykcHBwsKSwpKSksKSkpLCksKSwpKSwsKSwsKSwsKSwpLCkpLCkpKSwsLCksLCwpKSwsLCwsKf/AABEIALgBEgMBIgACEQEDEQH/xAAcAAABBQEBAQAAAAAAAAAAAAAGAAMEBQcCAQj/xABDEAABAgMFBQQGBgoDAQEBAAABAhEAAyEEBTFBUQYSYXGBIpGh8BMyscHR8UJSkrLS4QcVIyQzU2JygqIUFkM0whf/xAAWAQEBAQAAAAAAAAAAAAAAAAAAAQL/xAAZEQEBAQEBAQAAAAAAAAAAAAAAAREhMQL/2gAMAwEAAhEDEQA/ABO+r5nInLSle6kbrdlJxSkkVGpMRJe0E9qzf9UfhjnaNR/5EzTs/dTFdKHn8oiLdN/Tn/iFuSPcmOhe9oOEwt/ainhFXIOsTpQ0p5EVHab7tDtvv0R+GHU3vPP/AKf6p/DHkyyvVIL5xKsVyrWcG84QDcu9J5PrltWT7Gixsc+crAlXEgDpgAOsXV37KggE95oBTEtjjFxYbgmLFE9lyxAZ68atxDQFHIuqbQqmAA/2v0DRa2K6N4M5VxAi6smyQPaWoJAoQktSufzzi7u66ZcsKEpGnaUCAcxRq15c4za1gal7ILLUVxql+4ExZWfYhLdoKwyb2uBBDLkqL1VXJPYbKmJPUjxh42rcHalKA1Ycce2ctTGdq4pf+oWcJ/grfQr9najmZsjZaUKS2BUc8KjrEv8A7GVKKZctTk03lJHRgDxi1RalEAujxhqhj/pUsk7q0K4Elx3F4iXhsUR6gPQlu8iC+baEkV9G5LBymuefLCGzLW3ZO6NUKw5pOOeDQ0Z0u4ZjEbhcY8eIyMQZliOq080uO8RrchJNFBKjxTumGbVZJKiy07pL8Hdu80yLxdTGKz5c6pSXA03T7nivXbJ31yOifhGxXjsYgupFX1x4ZUgbvHZEA1BEXTGbTb1ng+uQP7U+9Mc/rWe/8RX2U/hgrtNhmyUrlpHYXRTDEOCx+kKgU8Io5lg3cUmufziorzek+v7Q0rgj8McJvqf/ADC39qe71Y6tUgA0fh5aIa0wRPF7Tv5hHRP4YjC+bQ5PpXGm4geO7DfpMm5j5RwF88aaB8YCSL9n5zD3Ir4ZR0b8nD/0P2U/hiApBGUeqww98BLVtBOdhM/1T+GHpd+zagrLtiyaHhTA4VioJY+fbDqU9evdAT/15Of+J4Jy5J1joX3O+urH6qa+EVwB+HHxpzjgnPv8iAs035O/mHmyW+7Hpvqd9c55J/DwiBKDJq7n2B8m816doVujmD58fOMAdAwoQMeRVBO0KT/yZjf0/cTEJNnCs+nyPhE7aBX7xM5p+6mIMs82GERD6LMPn5wifIowAHWGLPMpURc2G7woAjE4CKHLJd+8Uu57+jQVXDdm8oIKWP1Xo2p74n3JcbSwpaaGjnDljhjBLd907vbHYBpTFY91PYHiWrIVguZCG3nU2CEig7qRPKphICQlCANA4fUEhutawxPvZKEEpfdAriSWoa9PlFXbdql7rS9xAH0lurGoKBRPf4xjtVdrsYQkzHBNS9d0UPEDTjApfV/kAhE1Si9d0ADo3xisvPazfNSqeRTeVRAyLS0hsPrRUT7xmrwO4NAGiyGraVtPOlh95SOCpxrk/a3uFGxOkWVj29Wlt9lAU9YCrkuAkAENTDIGkBk+yjeqanqesciURqrzxjWA4/7YmYr1zLJzB9rZOIhrv9SSpKJhIJpvboD8KvXjA1KlL0CeJP5coQsyjiveGgOHKJhq6m31PLvMYYsGfCjeES5e0RG7vp3idUkHj6sC/o5ZO6d4NUFnbgfi8OAVBSs0LirHhQ0igzk7YbpqKcFsegNOkEVl2gRNTRWjhYdtXA9sZv8A8pP/AKUfF048ok2aWygqUshsKnyPCJg0tM1Kg6S2XZII7jVqZNDcxJUN2tMxV+aSx7oHLpvcu0yi9QAQW1Hf34jOzN8EM4INapZ/8QaEcMYzjTubYQoVCVM7kAEt/bQg9YobVsyJn8Mg6hy45g0MElnvaWtxvAqGIYpVQZYvDqKnexcY7ocdRQltYgyy9dlVoOHAhVCOhyfOKC13Ozkpo7eRjwjdp5dAJSlYGT1GAoTm0UFouCzzcUmWo1KThTU0xzaNT6TGPT7qWjFJ1cAs0VZoflGu2zZgoCdxaVJwNSSGzFRjpTnWBq9dl97FIJ1D9chXu6xdSwBGeMOWMNTJwasW143EtBLv0irXZ6Z07+cVDO8dPfjDsuYQ3DXrjDe4XNYcCjWkB7Kah747UkszNpShpr3R5LlmhJx+de4Q+ZPjybuy/KAioLfBvbRoeSsVd8MvPl49AGeeMJckAOCeXvgDsQoQMKKAq/x+8zOafuJiJJrx18iJW0B/eZlHqn7iY4scp1AZZ8GiIm3fI3i2Ax5+RGgbG3GJi0kYZ6/lz1gXuuyJJ7JY4PkXzEa5s1dhlSwQySQGJGWJHvfUjSFvCRayrIkkOGQiiRg7ZsMsh1eB3avaEJO6ioPraqbKuCQac3i+vu9EyJbON4jsg4c9BnjGSW2eTMJUyiVV3cDydj4RmRpaWm8i+8tRWosAH7KRk2vnHKLPtCiDrhjg+NcjxiPNQTVqh+lPOUeItYfdbznoI0yiLQxpjzhmXvAtvGuLex/hFxKs4WQlIc5+cosJNyAoZq6mnifhWGqoAot6rdw9ph5CQwPpH/t+IA01gnsuwql5UBqVOB/jRzFzdWxwlqKltVmBo3QP7ekTTGezrGDXcUrgSYRklI3fQOOrg841CXKs6SQpctx6w3gGfUBtY7nTLOHO9Z2I+nnzdVfyia1jItw47u6MC2XMxMs6S1AFPWow4eTGgiXY1uAbMlVPUBJP+OA8YlStmrIqoPMO3hiIamAFVtIQErlpI5kPSmofujmV6IVDy8nUMODihw1g+nbIymASVDQFlFhwxOPGKK27IEVllgTxTwYhXZLv7aQ0xVS7Uc1JUBgRTLGmFIt7Lat9G6Q4OYLkHrFNNuJcsOqUQn6wDju0/taIAtykzOyN0DNBxx1z4GvOKL1VsKVbqz/asBlA574J8QY9RfapS3Ct4Z404Ed+uMRbPe6Zoab2VjA03Thi4cKDUY5np5a7GW405tw6H4vAEFn2yOBQCSKKBZ8KENWmsWdl2qlTGExJB81q2RakAc2ykOHD5EZ93WObNNUBWoBx0817omGtMBQahSVpxBOROZV3jLSIFrumXMFeycSGLY5ZNjUQI2baZUn1VEJOKTUOc6YHl4wTWC/pC0EEhLua+r4F0lnoMaxMxdV96bNEb3ohvoZ91YBdsWpjjWAe/bgSxITuHTLvEawh09pgU1qCN0uwdhgHGIbEuIgXrs6ickqBqTU5H/FI0bDjSLKYwa02XcJeGpUzFxhBvfuzbBQ3d0pZ3zcEioOkCM+7VJehIaNMoyFAHL5Q+pWmHn4RHl+3H5w+JZ6DHnwghqekuSz8vHGO5T7rP8+/jnEhmGD6/P8AKOJc3AsK+HA5QBoIUIQoqgm/1tapg1KfuJjizp7QGuLdHHjDl/UtUw/2/cSIZsKg7nSnWgiI0PYu6fSLSPolQbVscuJEaxInDdDgpSC3aoaHF3wZudYBv0eIdzXsAUriqnv9sH1tACGfI+Ad+9jGa1GfbZ3iZq6F3IAGQA+fj3DKUAKKi/Yc0fEeX6iL68pe8oqOatMGw8GiFaloQgg4lsscz7BGolV61buOjk864avDSbMo5FzkeNH6eJh+QkrWEqPYTU8/mItbss/pZiRlSmgqw5M0BabM7PEgOKZv8MzwwzeDay3YlAdTEjNqgN5waHLDZBKlgJrpA/fN+7zy5XUjnXn74yp2+NqkylGXKT6VYyGAfDDHKBm8LXaVl584ywf/ADR6zaADDwjm13iZI3JSRvGpmKqc3PfRzjlg8P3NZN8b84lIfEiqjjSj+5iNYeCrs8hRmfs5Lv8ASW6j4RfWXZ+c9RKS7fRAbSjHTzhEK9ttDKdElCQNSHU3fTLXpAxM2ntCjvFW8D9FQBFMm+HDoBdeGyYDk2mWFH6ygO5iBDEq4LWlKTItAWkVAQQRWtWJ8aQF2q9pqySWB/pFe99IjWe8pqfVUpKsiKHk+XSLg0AbT2iSP2qAojVs/wC3U8YIro2nRMlpYBJOA3nSeuIPOsZRadr58wbs0hZwdQr1Ix54xEst5LSSXI9p50Y9eETDW5WZcmYohOP0kYP0wPjnFLfuxe8SuR62aDgeR9xfmIELovuYqWFekBWCWOBBwAJNGOYOHsOtndqxOeXM7M1ORo/LjExWc3jd6gpVFBQPaQXB8Q54GFLtCt3dKn+qTiI1G9tm5VoYkkLAYKGPXXkfCMw2hupdnn7pFMDT1hkpPnGNREmyIEwKSwEwM3H8/b3RHmSyMN4F2UNNX8KcYaTNKQFD1k45byTqIn2ieFj0goTiBwFCO6KiqUjeqnGr6+yHJNsMumAFGIpX3dzQranj2hUthw74jyLUSyV4OxI+jx5QBPce0stJYhSRgEhRIFas+KTmmDOz26UtA3STgAadCx09j41jIlygDixfL8otLsvSYl2dSMWxbUjzrGbF1o962JMwdoJBIA32BflWlCceGGMBW0GyPo/VT6TeDkpFRjUgZN3sIJrnv2XM9ZSgvsnAsWOYFPhQ6xN9EVJaYkBJPDAFyeAcl9MYz2Kwq1XcETFbowD0y+URAcjnyFc/ZGoXxcCJZaUEp3aEUSVDIjJwwp4QF3xdO45SA3srUtzakb1lTqs6lEgOT7PziIpQY48ufOJCl0rjEKcqnFvPsioPQIUIQoqgnaA/vK9HT9xEKxpBUnMPWFtCP3mZ/j9xPnrDVjXUcMvhERun6O2EpQAAqnrU+4CCW/Jm7LUofRQr3fCBrYWYAwH00JVlSpB9sEl+fwS+DMRzjNajOLeo7zPnrxBqMMor7wQXbX3AOedPCLy/7FuL3hgoAjzyIMUlvQSpxUO/2gRrwjUQ5ZEJZTtvKLYczBXsnYnmOTQcnxJzGbeEBqpoIBxOo5Z8oLtkpzTEDeAO657w/g0SgvvqYUyVNoz6A0J7vbARbGQkkBnzfXU9QKQY7RfwjnwgItloSpkZsD1qCfARFQE2YrUySSMToTlXNhQD84s1XJaJyMFAhAA4A4s7YnEwRbM3QESncEKrUDPE8tBBEJOJz19kTVZbadkpqRQEknMueL6RDn7EziCtSVniR7HjYCjXHVoiWhYTVRCdGz4DiaRdsGNzrlTLBBlTBqSfYkDHg8V1su0Jq4UNQ4I5gv4GNumzZc0JBauD4t3e2BDabY1ISpctNQ5IBYKAwwGPdCUxmipO8l8n7jxfKIy0ZRYTLN2jupcZh8iWprxjkI+ipJ/pp51HfGmTl33oQSFpCqbtRiBhXUawa2Gy78hKpLBSSDiCz1pkQ9cqEimEZ6UMWA40yIr3QU7H3rur3KuoEEDNqhvH2RFaXs7fSpiGWllCjDpwGuOhEVm29gE6XLmCpKmFKYEgK0OIMc3VZ1SrQQ5ab6r8QSmoPBu7SFb1lM9SD6iqgZJJZiOsRQVYZyV7yd1iodl8UnTXHWHrtqlhmC4017j5wiPfln9FPPEuPy6uIYl2xqijK5UNfPWNI5nzCAadpBYj+mmJAhiYoFlAM+VIetFqKt9QagYjUYDwbuiF/wAh6xUOIQFEPQNlwaJ93zihQZSjViKVc6iIlklOQQWIIqMsj4RY2SynfBQX3Q9NS7u8BcSJoCqMDXdIHjwLGowPhE2VfhSopK6UZqs5qRTm+sMosBWGozByKMTmzZisR59jKCHNC7PkXFGHfGVXa0ekSmZuJUplOzEY7rMSzgl3owIgcv27DUtjkBR827380tpFsVLIYkeIyqfZE687tUuWkoIfUAndKXILgUFDU0q2kPBjVuSxIIOJGkVCwwLsaHzzw74LNorD2y4IXnkMwfdAtPlgg085xWR8IUIQoqgbaM/vUzmn7iYask2uPnpHu0qv3qYG+r9xEQZa2rSIjcv0fW5JEt/WDp4MpjrTAxoNus4WgpOBoYwbYjaP0agl6ggpfMioHXCNsuq90WhKFDBaSQKYiih4iM1qAzaGVuIKVYyvutuluhSqB820KSPrAa4lLP7j1MaBtfdm9LVMSN5QDEZaP1Bz4aPGWLksTuEECqQeGIPLDuMWJXoX2mA5ee6CnZ9fqEuFMlsM+yX/ANWwzgINrBLh9CMxBDcd5p3N0qHZYh8Bu9pi/URUajZ7X6aSQzqbKj95gJvFISsKZ1Asdaa0514cI9O1Bk9pmYkM+KSzNi+fhwj2Zf1ntCBvqKFVqoVqlmcMCHbFjTGMNDTZ8fsRxy5Uz1i2gc2et6VICHAwoDnmG0MEEtdOUJR2YpL7tJ3CU0UHp8DwLRdKVAftRfQBKQAwSXIPJvPCLSKkW3tIT/Tr19pPeIK7NaPSWZyMB3ggH2GAOWp2VpXiBQfGnGDyUWkNSqS7MwIBDN8IlWMjvmYET17o3RvLS2QDtmdQYhpUC+SkkEcjl50hX1NJnqI+sT8OsR7JUqfP24DlWNMp1hs7zHOYPkxIu1AlzlHMOeGRDdRHt12UqUg5e3Fm6iOFpClKY5gPyaKNOlkLVZlD8yHpjyHfD1us+8qaoV3DLI1oVEgE8DFLcM1T2Z8nBzzDHrBRdQCws5kIfj2AfeYxjQC2wshKQpiD2mpoz++BVI7KTWtC3D8jGhbSSkqSoU7LEYfSPa8YC7WyVMAAkF2xxcHHzWNRLDEmSCUEU3t8KDdQfCK+ehuntBaO5Np3SjdOBp5blDE8kKVzJ6Gop1isrO7B2TVsKZvBrs3YHAJABNHbHPDm+GkB+z8gLU2jmvIYxp1wSU7tKEMRpgGPgYlWJabsSCN+tD7c46tN1hSWSAxGYc4FsefiYlCaygCX5csxEykZnWgreFziWBu0HFnboK590eWS2MgFgQAp3LUarM5evnGL68pKSkqV9EUc0494pA7YbOQhTp3t44g0AwO9kwD0PSCM72zlhRxchixx3SPHLqDpAbOAc506Qe7erQ6kpAdKmLYAbqSzmpL+/UxntozY60+cbiUdiFHojyKALab/AOqZ/j9xMVqE1HHyfZFjtP8A/VM/x+4Ig+MREiyzd1TiNN2V2nO8lKT2n3uZwfmaONRxjLpNTBRcM5EkgKV1FW4+fygr6CsNsTaJTsK+sMfIpAVtVsiEvMQndSHJ3QKcSMG48482U2uCWzQrkGOZAOpg/LLDHPEcDqNGjKvnq9LGpGIZRHZUMDx/LGINinKkuSXfEmorr51jYr82GQp9xgkl9xdQ5oN1WIr8i0At9bHqlO6CGxb44HL4RdTFWi9QtO6cRgT7OWWcdy5wAY8n+bxGlXWWJCsMmIPdWGUSpiOD5Vr4YxQV3dexlgFJS+gPj5OMENk25WhLlO9x3/nSM8scoqNS3Ue8xb2Oxqdgd4Dr3N8YmKKZu3C1k0CEtqatxzgetlqMzEmpd9WwAjuZYgA6ilxklseQ9se3fdi5ynAZKSKk05dBXWAvdlrsKz2wAHc50Tj4sO+LPaq8PQpSgdnedy5auL1yFOcW112NEmW63SBiT9Jqhh0frADtfa/TTVrJYMyBiWBJfSvGoAie1fAnek79oSD5b25xHluGYuVGnea+9o5EhK5hb1U4ngM4s7psRmLdOWG9glOrZk6c8o0ytDN9DKKnYpTiDn2sOPreEebN2QTUqWr6CS+m8RSo5PEO9kJCgjerg2ASA1KZlq9YJE2P0Nl3UkBcwVfBizE5lgNc4UXOxtiKmJyYg8no8Fd3ym3zkVbo/wAEhGmoMV+ylnKLOnfqWqoYFqEtlT3xcIk9gAtqeZLnxMYUGW6xmYqXKxLEknIqcgngC3d0gHvomWtSDiG1yJeuj5xpctJKrTMA3iOyj/FIFCf6ifGM02xkqRNZQNQ4fMuQSOD0+UWFVtnX25QzBc+D+yOLwnPMOGA6UAhodlRd8aa4KMRVzHJfWkaZX1x2kJVVQHHzlGp3La3TVq0wagZ2PIv0jGLLOYg8oPtnL8KWRkKkeAzbmM3ESxYNZrJYfSxfiMW0whxV7FIrXwJfR8aRAMxDmpSXJLOAVD6QA1Bq+fKItvtyAWdqHddyA4fGlKCtcoy09tl8FSlAKBS4DAihozvXNqaRHtVqMhBWSHKSweuSd6rghieur0gTpqN/FkqZKltjuhwDUH6wc1w6C+1l+Dd3EkEguVEVVjnoDgBGsTQxtBepmTFE03lORQh6jIaGKOevQ+/nHs+c5eIkxZIxeKy0oQoTR5FUCbSn96mU+rX/AATEKTIJYAivd+UX1+XcDOWtRYEjEsKJSH1PQGK5No3QwA7oMpMi7kgdpRbgAB34xMk22TL9RLn7R6k4RWosy5jABSuWAidKu+WkftF1+ojtKHM4J74inZV5kHfClBY7uorRsoOdlf0pJSNy0Hsvm7p/tWMRwV9qAQ2RS/4cvdQMz71GIKrJu/SHMRLCPpS7L6kzkj0cxKgQCASH/PDWJimU4UOhHxEfMki1rQwQshq0PmvGL+7P0hWyTQTiR/V2hyZUTF1str2Xs5clIDnzmO74xH/6bJbskozcZdDzjOpP6XZ6aGWjHIHvqacmixsX6Y6tMlJY4lsDxZuMTKuiRWyIDELEwl2CxTHEOaH4wwrZ2cVKBQhqVowx4ucqDxivV+lWzk+ow1Y6cOsMzf0hWd+yCDV1Y4vR68Me6HV4tBssRV6mhalKjsl9RhjFpddhkWUFRYHEvWmPaUcTy8TAHatvEhatwb6gpgSxTSgY4HnyimvXaWatSvSLBL4I9UUAFegDCLlNg22h2qM2Zuo/hpxL45VbwHkgt6WxU2YUy3LsOPIeHNoZKZikbylJlofM4vompJjld8IQgplA7xxmKxL6DLzjFkZSLSUy0CUDvKftkVD/AFU9wcw7+sfRpCU1mHTLl0aKBE7Px0idZUFwBiczlrFFzdF37y99bEIG8vmT2U88DygqmSwUBaqEkUMVVzWIKSz7sqXVazmdTqSxYRa3bMFrng7rSUslnYq0ArpUnICIDy6ZDSZYx3gFHkaj3RMmqYFWgPloj2CzKSCpZBUouWwAwSlLtQBsql49nLClBOQZR93siKiyrEJcoDMhz/cqpbvMZZ+kG271rUneBEvdRxHZ3lf7EiNPt95pSnfXRKXV0A9pwA1IjDrzvP0ipi1HtLVvHmSTTk5iRajWue7H2d3uMQ1LePJ80OW84QwZvnlG2EhFoKS+nzi8sN4Mx3udac++BlUz8vdHNmtHH5QGjS9oFBLbxYAAVqM4bn332Q4Cj/Ud5yaOBllThi8Bqba6aHifyjldro4JyfHgYoJLReqlpG8otWjs1GIaB+8LeV4kkCoBLt1fQeEMzbwcCuAb4RAXPfHDhAeT5ob3fOIaiACauPhqIemjXzWGwmlDlEGkwoUKKoLvxG9apg/t+4mJF33Uon1N7nh7PbDl73miXPWN1zR/sparaNEJW0ExQYdkecX+EGVzPszJ7a6fVSQE05YxAm25KKSwH1b4xWqWTiXOceS3JZNeAr7OMBIm29ah2llhlVuNMobSSugfzwibZ7gmmqhujj8BHM6b6Isg1zI/KIp6RdCiKsnipQT4P7okzkWaSk9oz5rU3fUScu0cxyimnTiXcuevshsJPl4CTaLWqYd5R3RoPCOUzEpFA8TrFs3NmAKPYR9ZZ3QNcYmK/wCLIoh7QuowZIPM5ch1gIlguWZNYlkIFStVEgCvWmAzhWq1S29HJG8AS6zirKn1QzUx1OnFtmz5oO8TuCoRVhjVs+Z74hyAGLQDqgKgHn7MRjHkkkF0huMdIlPgCdG81iysdxzpzbqNzGqiw7/OIgqunrKj2lVOpoO6HLuuibOO7LQVEVOQTxUTQDn4wRHZ+zWYb1pnBSjhLlgk4cWI0q3OKy9NplTECVJR6GXRgD2iz+sQA+OFYB20SEWYGWgidNPrqHqI4DWvsHI93ZZQSN5TA4lnJwokZlyMOELZ/ZmbMG8RugVdRYHmeOEaXs5spKlI9KrIO6gQwzDH1QKhsSdGiWiFYrCsISVIAchMiScN5i8yaRkACeBBFS0E2zuzkuQkNU6mlDmBgxqc8TWkRbBNEwmcvD1EJbI1NB9JbVbIAZPF5OtKZaN9ag+XHgBrh+UZaOWy1BArgKqapbIcyYYmTWQ5xVVuOCR4jxhlCfS7u8XqFNqRl/aKc8I5vK8kollSmCUB1dH9uWrxADfpIv30Ur0I9aZ63aYhNKUNXOWDAaiMqVMzi22mvk2m0GYXrQDQacPOdYo5svTz1jcZpKwENzJ/OkelWr93nSOCH8vFHhU+tMfLRwpTGgp16nvjxVMOvyhtIfNh185wQ8FvgW8/OPTaSKOe6Im+HxHDpHhLUfzwpBUv0scCaDgKxzQgdPPGG/RsW8+cYIdU4cU6H4R56Vw3At7usNekxYu/nOEvV3xY/lAahChR5FUC7TJ/eZh/t+4mIdlkldB4xZbREf8AIX0+6lohJthGERlZWW7UJrMV0FH6l4nqvuWhhLSKaBuGOJgcmTlKZy/nJo8CS3A+2KLe3X7Mmliotp8ojS1D5wwJBOES7NYg4BiD0gOyiSKlgPf0EWdkt5RSVJSk5KU7jpHcqQhIoCeL+4UhKtJAYq3eWOkXDXFskLV2p8zix72AhqXb0IDIS9MfOURrXNS9AVc/PviCueW0BxA+EQOT71UtSkkgBLcBXUc/dHtlS7Fw1eAxxeI0sbqioY6505x6FDWvGCiKVfYljsp3urDvxhi07QzlgjfKQckkjxd4q0OoMBHarOU0OOlPlANJJKtMa/nF5cUhO8ClIU2K1jsJ4kZxBsl2lzvhqOBn3c9YPdm9lpk1JC/2EnNwSpQqQK5cRAWl12yVKCVH9pMehABDs3YSKO2fjrME+Za17oG6Aa1cA4vMOam6DJonybjkoQEpHo5bbpUsdtQqd1OgLnBiYmBbp3ZbSpIYFQBKicwGo9OneIy0YkTEpmBEhphSFB3ok03qlxvOMchTgKe+LWtdoEukwgAkj1RXBiOFTUnlCvK/ZVnCpdnSkAgArxAABHU1NBSvN6GyXzLCitZq7krb7RBx4J4ZRZDRfaL3nyRLSlCCJhIUolRCWTvEqNCRXICpxrAJtvtcVlUlKk7p3d8ghiw+tx7NHwDHOIu1u3ypv7OUd2X9YO62rwYcM+ggJVMJPueEhacmKrj5aGlmGlTNYQPDzk8Vk4o9nAY4h6U8nCGuUdKHjHq1Prll7+7yIBuh7uOuVPLxHVTAv7vjWJBY4kvXHzq8Nqlh6Hz74CKoaefLx4tJx0+UP7mj089I4X7cu/jAOSEFjX2ecTHJLD49MMo8lEsztx/M/GPFp+cB4JYbLz847WglPCvs/Ix7LDDMPj55tHSZbDGA0qFCEKKoL2glE2hbDTwSmICbKa0d/NInX9O3bVMP9r9UJhuTeQzAgwjf8cjKHETa/GLOXe6NCH0IMPC2yVCorWhaBqpFrbLz847/AFmr6I88zBBIuiXMDhsNfzicvY1AVulTHi3g54iAEf8Anq1L+ENemJJjQLPsVLAdSkmtCQw7xXxh7/8An0t6KYcC/WvDSmEBnwjr0INc/hGkS9iJQZIL0ofRh6lgXGVMYsbLsQg0AP2d2mHtziKyX9VLOAJ44RNs2z0yvZFKkVJ4FhGvWfZSUirJD5001KvCJ1luuUkdpSUgMSAWyZiK6CGrjN7s2MmK1rjl7axfWLYMD1ikHiQ9MCHr4QVzLdZZRBCiSnEDDSrj3RTXnt7KlEhO4nVg6jjg4bHhAWVk2XlyhvhG8sF99TsOOeA4d2MS13iEkkFK2SHWoslLlkkqwqAWCXNDrGfW/wDSEqZglzqolQyyNBhkPfA7eW1M2YXUtRemJboOpwhhrULZtRKSkGYveUAasAXI9VIBwq1YEdodvzM7KHAAwFOnhALNthrET0peGGrmffJNVMT4D84g2i3qmNXu8/GIg5+eUIhoD0zGNA4LgvlQ90J+McqOlGFfZpHYLj3HzSA4UBqOMeqQ+lekLcbSnnnHSpTgZN3cgII8U0ezKVDVej1o2PnWOZiWOIfjDU45Yg+aQCCcdaaecI4JwboWp5rHCR7c45mF1VpxgO5gcP1OumEMqYu4hPpHSU5awU+qQ/Onu0jgSnzGvnyMYdE0eHk+eEKZLpQ/kRzgG1p08jpz80joYdMvk/sxjhT0+cOuRV/Pn2QGiCFCEKKoUvu5Z0yetSEEgsx3kh2SkZl8QYhJ2ftP8s/bRT/aPIUEw4jZ6fnLP2kfijoXDPH/AJn7SfeqPYUDHqLkn/yz9pH4olJu60CoSoHgoBuXajyFAxPsk21oIP7Shf8AiAv3rZ+MWkvaO3DAHrun/wDUKFAx2jaS20dNcyyPjHp2ktlaH/V/AtChQMNTL9tandKjlikPRtX74jzLytZFQo9U+9UKFAxAnptKgeyqv9Q/FEZV3z/5Z70/GFCgYYNzT/qHvT+KGl3HaKtLP2k/ihQoGGhs/afqH7SPxR0m4LR9Q/aT4dqFCgYd/UM5vUPLeTh3tHBuCf8Ayz9pPxhQoGOf1DaP5ZP+SPxR2m4p/wDL/wBk/HlChQMdouOcC/oyeqfGse/qWe38P/ZP4oUKBjk3DOP/AJ+KfHtRydn5xxln7Sfxee+FCgY5FwTxhLPPeT+Ll3QydnbT/L/2T+KFCgY8Gzdozl/7J/FDn/XJ4FJf+yaeMeQohj1Oz1oH/n/sn4x4NnbR/LP2k/ihQoq4c/6/P/ln7Sa/7R0bgnYejLM1FJ95xhQoIMoUKFBX/9k=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4" name="AutoShape 8" descr="data:image/jpeg;base64,/9j/4AAQSkZJRgABAQAAAQABAAD/2wCEAAkGBhQSERUUExQWFBUWGRgaGBgYGRwcGhgcGBoYFxgaFxgXHCYgHhwjGRcYIi8gIycqLCwsHB4xNTAqNSYrLCkBCQoKDgwOFA8PFykcHBwsKSwpKSksKSkpLCksKSwpKSwsKSwsKSwsKSwpLCkpLCkpKSwsLCksLCwpKSwsLCwsKf/AABEIALgBEgMBIgACEQEDEQH/xAAcAAABBQEBAQAAAAAAAAAAAAAGAAMEBQcCAQj/xABDEAABAgMFBQQGBgoDAQEBAAABAhEAAyEEBTFBUQYSYXGBIpGh8BMyscHR8UJSkrLS4QcVIyQzU2JygqIUFkM0whf/xAAWAQEBAQAAAAAAAAAAAAAAAAAAAQL/xAAZEQEBAQEBAQAAAAAAAAAAAAAAAREhMQL/2gAMAwEAAhEDEQA/ABO+r5nInLSle6kbrdlJxSkkVGpMRJe0E9qzf9UfhjnaNR/5EzTs/dTFdKHn8oiLdN/Tn/iFuSPcmOhe9oOEwt/ainhFXIOsTpQ0p5EVHab7tDtvv0R+GHU3vPP/AKf6p/DHkyyvVIL5xKsVyrWcG84QDcu9J5PrltWT7Gixsc+crAlXEgDpgAOsXV37KggE95oBTEtjjFxYbgmLFE9lyxAZ68atxDQFHIuqbQqmAA/2v0DRa2K6N4M5VxAi6smyQPaWoJAoQktSufzzi7u66ZcsKEpGnaUCAcxRq15c4za1gal7ILLUVxql+4ExZWfYhLdoKwyb2uBBDLkqL1VXJPYbKmJPUjxh42rcHalKA1Ycce2ctTGdq4pf+oWcJ/grfQr9najmZsjZaUKS2BUc8KjrEv8A7GVKKZctTk03lJHRgDxi1RalEAujxhqhj/pUsk7q0K4Elx3F4iXhsUR6gPQlu8iC+baEkV9G5LBymuefLCGzLW3ZO6NUKw5pOOeDQ0Z0u4ZjEbhcY8eIyMQZliOq080uO8RrchJNFBKjxTumGbVZJKiy07pL8Hdu80yLxdTGKz5c6pSXA03T7nivXbJ31yOifhGxXjsYgupFX1x4ZUgbvHZEA1BEXTGbTb1ng+uQP7U+9Mc/rWe/8RX2U/hgrtNhmyUrlpHYXRTDEOCx+kKgU8Io5lg3cUmufziorzek+v7Q0rgj8McJvqf/ADC39qe71Y6tUgA0fh5aIa0wRPF7Tv5hHRP4YjC+bQ5PpXGm4geO7DfpMm5j5RwF88aaB8YCSL9n5zD3Ir4ZR0b8nD/0P2U/hiApBGUeqww98BLVtBOdhM/1T+GHpd+zagrLtiyaHhTA4VioJY+fbDqU9evdAT/15Of+J4Jy5J1joX3O+urH6qa+EVwB+HHxpzjgnPv8iAs035O/mHmyW+7Hpvqd9c55J/DwiBKDJq7n2B8m816doVujmD58fOMAdAwoQMeRVBO0KT/yZjf0/cTEJNnCs+nyPhE7aBX7xM5p+6mIMs82GERD6LMPn5wifIowAHWGLPMpURc2G7woAjE4CKHLJd+8Uu57+jQVXDdm8oIKWP1Xo2p74n3JcbSwpaaGjnDljhjBLd907vbHYBpTFY91PYHiWrIVguZCG3nU2CEig7qRPKphICQlCANA4fUEhutawxPvZKEEpfdAriSWoa9PlFXbdql7rS9xAH0lurGoKBRPf4xjtVdrsYQkzHBNS9d0UPEDTjApfV/kAhE1Si9d0ADo3xisvPazfNSqeRTeVRAyLS0hsPrRUT7xmrwO4NAGiyGraVtPOlh95SOCpxrk/a3uFGxOkWVj29Wlt9lAU9YCrkuAkAENTDIGkBk+yjeqanqesciURqrzxjWA4/7YmYr1zLJzB9rZOIhrv9SSpKJhIJpvboD8KvXjA1KlL0CeJP5coQsyjiveGgOHKJhq6m31PLvMYYsGfCjeES5e0RG7vp3idUkHj6sC/o5ZO6d4NUFnbgfi8OAVBSs0LirHhQ0igzk7YbpqKcFsegNOkEVl2gRNTRWjhYdtXA9sZv8A8pP/AKUfF048ok2aWygqUshsKnyPCJg0tM1Kg6S2XZII7jVqZNDcxJUN2tMxV+aSx7oHLpvcu0yi9QAQW1Hf34jOzN8EM4INapZ/8QaEcMYzjTubYQoVCVM7kAEt/bQg9YobVsyJn8Mg6hy45g0MElnvaWtxvAqGIYpVQZYvDqKnexcY7ocdRQltYgyy9dlVoOHAhVCOhyfOKC13Ozkpo7eRjwjdp5dAJSlYGT1GAoTm0UFouCzzcUmWo1KThTU0xzaNT6TGPT7qWjFJ1cAs0VZoflGu2zZgoCdxaVJwNSSGzFRjpTnWBq9dl97FIJ1D9chXu6xdSwBGeMOWMNTJwasW143EtBLv0irXZ6Z07+cVDO8dPfjDsuYQ3DXrjDe4XNYcCjWkB7Kah747UkszNpShpr3R5LlmhJx+de4Q+ZPjybuy/KAioLfBvbRoeSsVd8MvPl49AGeeMJckAOCeXvgDsQoQMKKAq/x+8zOafuJiJJrx18iJW0B/eZlHqn7iY4scp1AZZ8GiIm3fI3i2Ax5+RGgbG3GJi0kYZ6/lz1gXuuyJJ7JY4PkXzEa5s1dhlSwQySQGJGWJHvfUjSFvCRayrIkkOGQiiRg7ZsMsh1eB3avaEJO6ioPraqbKuCQac3i+vu9EyJbON4jsg4c9BnjGSW2eTMJUyiVV3cDydj4RmRpaWm8i+8tRWosAH7KRk2vnHKLPtCiDrhjg+NcjxiPNQTVqh+lPOUeItYfdbznoI0yiLQxpjzhmXvAtvGuLex/hFxKs4WQlIc5+cosJNyAoZq6mnifhWGqoAot6rdw9ph5CQwPpH/t+IA01gnsuwql5UBqVOB/jRzFzdWxwlqKltVmBo3QP7ekTTGezrGDXcUrgSYRklI3fQOOrg841CXKs6SQpctx6w3gGfUBtY7nTLOHO9Z2I+nnzdVfyia1jItw47u6MC2XMxMs6S1AFPWow4eTGgiXY1uAbMlVPUBJP+OA8YlStmrIqoPMO3hiIamAFVtIQErlpI5kPSmofujmV6IVDy8nUMODihw1g+nbIymASVDQFlFhwxOPGKK27IEVllgTxTwYhXZLv7aQ0xVS7Uc1JUBgRTLGmFIt7Lat9G6Q4OYLkHrFNNuJcsOqUQn6wDju0/taIAtykzOyN0DNBxx1z4GvOKL1VsKVbqz/asBlA574J8QY9RfapS3Ct4Z404Ed+uMRbPe6Zoab2VjA03Thi4cKDUY5np5a7GW405tw6H4vAEFn2yOBQCSKKBZ8KENWmsWdl2qlTGExJB81q2RakAc2ykOHD5EZ93WObNNUBWoBx0817omGtMBQahSVpxBOROZV3jLSIFrumXMFeycSGLY5ZNjUQI2baZUn1VEJOKTUOc6YHl4wTWC/pC0EEhLua+r4F0lnoMaxMxdV96bNEb3ohvoZ91YBdsWpjjWAe/bgSxITuHTLvEawh09pgU1qCN0uwdhgHGIbEuIgXrs6ickqBqTU5H/FI0bDjSLKYwa02XcJeGpUzFxhBvfuzbBQ3d0pZ3zcEioOkCM+7VJehIaNMoyFAHL5Q+pWmHn4RHl+3H5w+JZ6DHnwghqekuSz8vHGO5T7rP8+/jnEhmGD6/P8AKOJc3AsK+HA5QBoIUIQoqgm/1tapg1KfuJjizp7QGuLdHHjDl/UtUw/2/cSIZsKg7nSnWgiI0PYu6fSLSPolQbVscuJEaxInDdDgpSC3aoaHF3wZudYBv0eIdzXsAUriqnv9sH1tACGfI+Ad+9jGa1GfbZ3iZq6F3IAGQA+fj3DKUAKKi/Yc0fEeX6iL68pe8oqOatMGw8GiFaloQgg4lsscz7BGolV61buOjk864avDSbMo5FzkeNH6eJh+QkrWEqPYTU8/mItbss/pZiRlSmgqw5M0BabM7PEgOKZv8MzwwzeDay3YlAdTEjNqgN5waHLDZBKlgJrpA/fN+7zy5XUjnXn74yp2+NqkylGXKT6VYyGAfDDHKBm8LXaVl584ywf/ADR6zaADDwjm13iZI3JSRvGpmKqc3PfRzjlg8P3NZN8b84lIfEiqjjSj+5iNYeCrs8hRmfs5Lv8ASW6j4RfWXZ+c9RKS7fRAbSjHTzhEK9ttDKdElCQNSHU3fTLXpAxM2ntCjvFW8D9FQBFMm+HDoBdeGyYDk2mWFH6ygO5iBDEq4LWlKTItAWkVAQQRWtWJ8aQF2q9pqySWB/pFe99IjWe8pqfVUpKsiKHk+XSLg0AbT2iSP2qAojVs/wC3U8YIro2nRMlpYBJOA3nSeuIPOsZRadr58wbs0hZwdQr1Ix54xEst5LSSXI9p50Y9eETDW5WZcmYohOP0kYP0wPjnFLfuxe8SuR62aDgeR9xfmIELovuYqWFekBWCWOBBwAJNGOYOHsOtndqxOeXM7M1ORo/LjExWc3jd6gpVFBQPaQXB8Q54GFLtCt3dKn+qTiI1G9tm5VoYkkLAYKGPXXkfCMw2hupdnn7pFMDT1hkpPnGNREmyIEwKSwEwM3H8/b3RHmSyMN4F2UNNX8KcYaTNKQFD1k45byTqIn2ieFj0goTiBwFCO6KiqUjeqnGr6+yHJNsMumAFGIpX3dzQranj2hUthw74jyLUSyV4OxI+jx5QBPce0stJYhSRgEhRIFas+KTmmDOz26UtA3STgAadCx09j41jIlygDixfL8otLsvSYl2dSMWxbUjzrGbF1o962JMwdoJBIA32BflWlCceGGMBW0GyPo/VT6TeDkpFRjUgZN3sIJrnv2XM9ZSgvsnAsWOYFPhQ6xN9EVJaYkBJPDAFyeAcl9MYz2Kwq1XcETFbowD0y+URAcjnyFc/ZGoXxcCJZaUEp3aEUSVDIjJwwp4QF3xdO45SA3srUtzakb1lTqs6lEgOT7PziIpQY48ufOJCl0rjEKcqnFvPsioPQIUIQoqgnaA/vK9HT9xEKxpBUnMPWFtCP3mZ/j9xPnrDVjXUcMvhERun6O2EpQAAqnrU+4CCW/Jm7LUofRQr3fCBrYWYAwH00JVlSpB9sEl+fwS+DMRzjNajOLeo7zPnrxBqMMor7wQXbX3AOedPCLy/7FuL3hgoAjzyIMUlvQSpxUO/2gRrwjUQ5ZEJZTtvKLYczBXsnYnmOTQcnxJzGbeEBqpoIBxOo5Z8oLtkpzTEDeAO657w/g0SgvvqYUyVNoz6A0J7vbARbGQkkBnzfXU9QKQY7RfwjnwgItloSpkZsD1qCfARFQE2YrUySSMToTlXNhQD84s1XJaJyMFAhAA4A4s7YnEwRbM3QESncEKrUDPE8tBBEJOJz19kTVZbadkpqRQEknMueL6RDn7EziCtSVniR7HjYCjXHVoiWhYTVRCdGz4DiaRdsGNzrlTLBBlTBqSfYkDHg8V1su0Jq4UNQ4I5gv4GNumzZc0JBauD4t3e2BDabY1ISpctNQ5IBYKAwwGPdCUxmipO8l8n7jxfKIy0ZRYTLN2jupcZh8iWprxjkI+ipJ/pp51HfGmTl33oQSFpCqbtRiBhXUawa2Gy78hKpLBSSDiCz1pkQ9cqEimEZ6UMWA40yIr3QU7H3rur3KuoEEDNqhvH2RFaXs7fSpiGWllCjDpwGuOhEVm29gE6XLmCpKmFKYEgK0OIMc3VZ1SrQQ5ab6r8QSmoPBu7SFb1lM9SD6iqgZJJZiOsRQVYZyV7yd1iodl8UnTXHWHrtqlhmC4017j5wiPfln9FPPEuPy6uIYl2xqijK5UNfPWNI5nzCAadpBYj+mmJAhiYoFlAM+VIetFqKt9QagYjUYDwbuiF/wAh6xUOIQFEPQNlwaJ93zihQZSjViKVc6iIlklOQQWIIqMsj4RY2SynfBQX3Q9NS7u8BcSJoCqMDXdIHjwLGowPhE2VfhSopK6UZqs5qRTm+sMosBWGozByKMTmzZisR59jKCHNC7PkXFGHfGVXa0ekSmZuJUplOzEY7rMSzgl3owIgcv27DUtjkBR827380tpFsVLIYkeIyqfZE687tUuWkoIfUAndKXILgUFDU0q2kPBjVuSxIIOJGkVCwwLsaHzzw74LNorD2y4IXnkMwfdAtPlgg085xWR8IUIQoqgbaM/vUzmn7iYask2uPnpHu0qv3qYG+r9xEQZa2rSIjcv0fW5JEt/WDp4MpjrTAxoNus4WgpOBoYwbYjaP0agl6ggpfMioHXCNsuq90WhKFDBaSQKYiih4iM1qAzaGVuIKVYyvutuluhSqB820KSPrAa4lLP7j1MaBtfdm9LVMSN5QDEZaP1Bz4aPGWLksTuEECqQeGIPLDuMWJXoX2mA5ee6CnZ9fqEuFMlsM+yX/ANWwzgINrBLh9CMxBDcd5p3N0qHZYh8Bu9pi/URUajZ7X6aSQzqbKj95gJvFISsKZ1Asdaa0514cI9O1Bk9pmYkM+KSzNi+fhwj2Zf1ntCBvqKFVqoVqlmcMCHbFjTGMNDTZ8fsRxy5Uz1i2gc2et6VICHAwoDnmG0MEEtdOUJR2YpL7tJ3CU0UHp8DwLRdKVAftRfQBKQAwSXIPJvPCLSKkW3tIT/Tr19pPeIK7NaPSWZyMB3ggH2GAOWp2VpXiBQfGnGDyUWkNSqS7MwIBDN8IlWMjvmYET17o3RvLS2QDtmdQYhpUC+SkkEcjl50hX1NJnqI+sT8OsR7JUqfP24DlWNMp1hs7zHOYPkxIu1AlzlHMOeGRDdRHt12UqUg5e3Fm6iOFpClKY5gPyaKNOlkLVZlD8yHpjyHfD1us+8qaoV3DLI1oVEgE8DFLcM1T2Z8nBzzDHrBRdQCws5kIfj2AfeYxjQC2wshKQpiD2mpoz++BVI7KTWtC3D8jGhbSSkqSoU7LEYfSPa8YC7WyVMAAkF2xxcHHzWNRLDEmSCUEU3t8KDdQfCK+ehuntBaO5Np3SjdOBp5blDE8kKVzJ6Gop1isrO7B2TVsKZvBrs3YHAJABNHbHPDm+GkB+z8gLU2jmvIYxp1wSU7tKEMRpgGPgYlWJabsSCN+tD7c46tN1hSWSAxGYc4FsefiYlCaygCX5csxEykZnWgreFziWBu0HFnboK590eWS2MgFgQAp3LUarM5evnGL68pKSkqV9EUc0494pA7YbOQhTp3t44g0AwO9kwD0PSCM72zlhRxchixx3SPHLqDpAbOAc506Qe7erQ6kpAdKmLYAbqSzmpL+/UxntozY60+cbiUdiFHojyKALab/AOqZ/j9xMVqE1HHyfZFjtP8A/VM/x+4Ig+MREiyzd1TiNN2V2nO8lKT2n3uZwfmaONRxjLpNTBRcM5EkgKV1FW4+fygr6CsNsTaJTsK+sMfIpAVtVsiEvMQndSHJ3QKcSMG48482U2uCWzQrkGOZAOpg/LLDHPEcDqNGjKvnq9LGpGIZRHZUMDx/LGINinKkuSXfEmorr51jYr82GQp9xgkl9xdQ5oN1WIr8i0At9bHqlO6CGxb44HL4RdTFWi9QtO6cRgT7OWWcdy5wAY8n+bxGlXWWJCsMmIPdWGUSpiOD5Vr4YxQV3dexlgFJS+gPj5OMENk25WhLlO9x3/nSM8scoqNS3Ue8xb2Oxqdgd4Dr3N8YmKKZu3C1k0CEtqatxzgetlqMzEmpd9WwAjuZYgA6ilxklseQ9se3fdi5ynAZKSKk05dBXWAvdlrsKz2wAHc50Tj4sO+LPaq8PQpSgdnedy5auL1yFOcW112NEmW63SBiT9Jqhh0frADtfa/TTVrJYMyBiWBJfSvGoAie1fAnek79oSD5b25xHluGYuVGnea+9o5EhK5hb1U4ngM4s7psRmLdOWG9glOrZk6c8o0ytDN9DKKnYpTiDn2sOPreEebN2QTUqWr6CS+m8RSo5PEO9kJCgjerg2ASA1KZlq9YJE2P0Nl3UkBcwVfBizE5lgNc4UXOxtiKmJyYg8no8Fd3ym3zkVbo/wAEhGmoMV+ylnKLOnfqWqoYFqEtlT3xcIk9gAtqeZLnxMYUGW6xmYqXKxLEknIqcgngC3d0gHvomWtSDiG1yJeuj5xpctJKrTMA3iOyj/FIFCf6ifGM02xkqRNZQNQ4fMuQSOD0+UWFVtnX25QzBc+D+yOLwnPMOGA6UAhodlRd8aa4KMRVzHJfWkaZX1x2kJVVQHHzlGp3La3TVq0wagZ2PIv0jGLLOYg8oPtnL8KWRkKkeAzbmM3ESxYNZrJYfSxfiMW0whxV7FIrXwJfR8aRAMxDmpSXJLOAVD6QA1Bq+fKItvtyAWdqHddyA4fGlKCtcoy09tl8FSlAKBS4DAihozvXNqaRHtVqMhBWSHKSweuSd6rghieur0gTpqN/FkqZKltjuhwDUH6wc1w6C+1l+Dd3EkEguVEVVjnoDgBGsTQxtBepmTFE03lORQh6jIaGKOevQ+/nHs+c5eIkxZIxeKy0oQoTR5FUCbSn96mU+rX/AATEKTIJYAivd+UX1+XcDOWtRYEjEsKJSH1PQGK5No3QwA7oMpMi7kgdpRbgAB34xMk22TL9RLn7R6k4RWosy5jABSuWAidKu+WkftF1+ojtKHM4J74inZV5kHfClBY7uorRsoOdlf0pJSNy0Hsvm7p/tWMRwV9qAQ2RS/4cvdQMz71GIKrJu/SHMRLCPpS7L6kzkj0cxKgQCASH/PDWJimU4UOhHxEfMki1rQwQshq0PmvGL+7P0hWyTQTiR/V2hyZUTF1str2Xs5clIDnzmO74xH/6bJbskozcZdDzjOpP6XZ6aGWjHIHvqacmixsX6Y6tMlJY4lsDxZuMTKuiRWyIDELEwl2CxTHEOaH4wwrZ2cVKBQhqVowx4ucqDxivV+lWzk+ow1Y6cOsMzf0hWd+yCDV1Y4vR68Me6HV4tBssRV6mhalKjsl9RhjFpddhkWUFRYHEvWmPaUcTy8TAHatvEhatwb6gpgSxTSgY4HnyimvXaWatSvSLBL4I9UUAFegDCLlNg22h2qM2Zuo/hpxL45VbwHkgt6WxU2YUy3LsOPIeHNoZKZikbylJlofM4vompJjld8IQgplA7xxmKxL6DLzjFkZSLSUy0CUDvKftkVD/AFU9wcw7+sfRpCU1mHTLl0aKBE7Px0idZUFwBiczlrFFzdF37y99bEIG8vmT2U88DygqmSwUBaqEkUMVVzWIKSz7sqXVazmdTqSxYRa3bMFrng7rSUslnYq0ArpUnICIDy6ZDSZYx3gFHkaj3RMmqYFWgPloj2CzKSCpZBUouWwAwSlLtQBsql49nLClBOQZR93siKiyrEJcoDMhz/cqpbvMZZ+kG271rUneBEvdRxHZ3lf7EiNPt95pSnfXRKXV0A9pwA1IjDrzvP0ipi1HtLVvHmSTTk5iRajWue7H2d3uMQ1LePJ80OW84QwZvnlG2EhFoKS+nzi8sN4Mx3udac++BlUz8vdHNmtHH5QGjS9oFBLbxYAAVqM4bn332Q4Cj/Ud5yaOBllThi8Bqba6aHifyjldro4JyfHgYoJLReqlpG8otWjs1GIaB+8LeV4kkCoBLt1fQeEMzbwcCuAb4RAXPfHDhAeT5ob3fOIaiACauPhqIemjXzWGwmlDlEGkwoUKKoLvxG9apg/t+4mJF33Uon1N7nh7PbDl73miXPWN1zR/sparaNEJW0ExQYdkecX+EGVzPszJ7a6fVSQE05YxAm25KKSwH1b4xWqWTiXOceS3JZNeAr7OMBIm29ah2llhlVuNMobSSugfzwibZ7gmmqhujj8BHM6b6Isg1zI/KIp6RdCiKsnipQT4P7okzkWaSk9oz5rU3fUScu0cxyimnTiXcuevshsJPl4CTaLWqYd5R3RoPCOUzEpFA8TrFs3NmAKPYR9ZZ3QNcYmK/wCLIoh7QuowZIPM5ch1gIlguWZNYlkIFStVEgCvWmAzhWq1S29HJG8AS6zirKn1QzUx1OnFtmz5oO8TuCoRVhjVs+Z74hyAGLQDqgKgHn7MRjHkkkF0huMdIlPgCdG81iysdxzpzbqNzGqiw7/OIgqunrKj2lVOpoO6HLuuibOO7LQVEVOQTxUTQDn4wRHZ+zWYb1pnBSjhLlgk4cWI0q3OKy9NplTECVJR6GXRgD2iz+sQA+OFYB20SEWYGWgidNPrqHqI4DWvsHI93ZZQSN5TA4lnJwokZlyMOELZ/ZmbMG8RugVdRYHmeOEaXs5spKlI9KrIO6gQwzDH1QKhsSdGiWiFYrCsISVIAchMiScN5i8yaRkACeBBFS0E2zuzkuQkNU6mlDmBgxqc8TWkRbBNEwmcvD1EJbI1NB9JbVbIAZPF5OtKZaN9ag+XHgBrh+UZaOWy1BArgKqapbIcyYYmTWQ5xVVuOCR4jxhlCfS7u8XqFNqRl/aKc8I5vK8kollSmCUB1dH9uWrxADfpIv30Ur0I9aZ63aYhNKUNXOWDAaiMqVMzi22mvk2m0GYXrQDQacPOdYo5svTz1jcZpKwENzJ/OkelWr93nSOCH8vFHhU+tMfLRwpTGgp16nvjxVMOvyhtIfNh185wQ8FvgW8/OPTaSKOe6Im+HxHDpHhLUfzwpBUv0scCaDgKxzQgdPPGG/RsW8+cYIdU4cU6H4R56Vw3At7usNekxYu/nOEvV3xY/lAahChR5FUC7TJ/eZh/t+4mIdlkldB4xZbREf8AIX0+6lohJthGERlZWW7UJrMV0FH6l4nqvuWhhLSKaBuGOJgcmTlKZy/nJo8CS3A+2KLe3X7Mmliotp8ojS1D5wwJBOES7NYg4BiD0gOyiSKlgPf0EWdkt5RSVJSk5KU7jpHcqQhIoCeL+4UhKtJAYq3eWOkXDXFskLV2p8zix72AhqXb0IDIS9MfOURrXNS9AVc/PviCueW0BxA+EQOT71UtSkkgBLcBXUc/dHtlS7Fw1eAxxeI0sbqioY6505x6FDWvGCiKVfYljsp3urDvxhi07QzlgjfKQckkjxd4q0OoMBHarOU0OOlPlANJJKtMa/nF5cUhO8ClIU2K1jsJ4kZxBsl2lzvhqOBn3c9YPdm9lpk1JC/2EnNwSpQqQK5cRAWl12yVKCVH9pMehABDs3YSKO2fjrME+Za17oG6Aa1cA4vMOam6DJonybjkoQEpHo5bbpUsdtQqd1OgLnBiYmBbp3ZbSpIYFQBKicwGo9OneIy0YkTEpmBEhphSFB3ok03qlxvOMchTgKe+LWtdoEukwgAkj1RXBiOFTUnlCvK/ZVnCpdnSkAgArxAABHU1NBSvN6GyXzLCitZq7krb7RBx4J4ZRZDRfaL3nyRLSlCCJhIUolRCWTvEqNCRXICpxrAJtvtcVlUlKk7p3d8ghiw+tx7NHwDHOIu1u3ypv7OUd2X9YO62rwYcM+ggJVMJPueEhacmKrj5aGlmGlTNYQPDzk8Vk4o9nAY4h6U8nCGuUdKHjHq1Prll7+7yIBuh7uOuVPLxHVTAv7vjWJBY4kvXHzq8Nqlh6Hz74CKoaefLx4tJx0+UP7mj089I4X7cu/jAOSEFjX2ecTHJLD49MMo8lEsztx/M/GPFp+cB4JYbLz847WglPCvs/Ix7LDDMPj55tHSZbDGA0qFCEKKoL2glE2hbDTwSmICbKa0d/NInX9O3bVMP9r9UJhuTeQzAgwjf8cjKHETa/GLOXe6NCH0IMPC2yVCorWhaBqpFrbLz847/AFmr6I88zBBIuiXMDhsNfzicvY1AVulTHi3g54iAEf8Anq1L+ENemJJjQLPsVLAdSkmtCQw7xXxh7/8An0t6KYcC/WvDSmEBnwjr0INc/hGkS9iJQZIL0ofRh6lgXGVMYsbLsQg0AP2d2mHtziKyX9VLOAJ44RNs2z0yvZFKkVJ4FhGvWfZSUirJD5001KvCJ1luuUkdpSUgMSAWyZiK6CGrjN7s2MmK1rjl7axfWLYMD1ikHiQ9MCHr4QVzLdZZRBCiSnEDDSrj3RTXnt7KlEhO4nVg6jjg4bHhAWVk2XlyhvhG8sF99TsOOeA4d2MS13iEkkFK2SHWoslLlkkqwqAWCXNDrGfW/wDSEqZglzqolQyyNBhkPfA7eW1M2YXUtRemJboOpwhhrULZtRKSkGYveUAasAXI9VIBwq1YEdodvzM7KHAAwFOnhALNthrET0peGGrmffJNVMT4D84g2i3qmNXu8/GIg5+eUIhoD0zGNA4LgvlQ90J+McqOlGFfZpHYLj3HzSA4UBqOMeqQ+lekLcbSnnnHSpTgZN3cgII8U0ezKVDVej1o2PnWOZiWOIfjDU45Yg+aQCCcdaaecI4JwboWp5rHCR7c45mF1VpxgO5gcP1OumEMqYu4hPpHSU5awU+qQ/Onu0jgSnzGvnyMYdE0eHk+eEKZLpQ/kRzgG1p08jpz80joYdMvk/sxjhT0+cOuRV/Pn2QGiCFCEKKoUvu5Z0yetSEEgsx3kh2SkZl8QYhJ2ftP8s/bRT/aPIUEw4jZ6fnLP2kfijoXDPH/AJn7SfeqPYUDHqLkn/yz9pH4olJu60CoSoHgoBuXajyFAxPsk21oIP7Shf8AiAv3rZ+MWkvaO3DAHrun/wDUKFAx2jaS20dNcyyPjHp2ktlaH/V/AtChQMNTL9tandKjlikPRtX74jzLytZFQo9U+9UKFAxAnptKgeyqv9Q/FEZV3z/5Z70/GFCgYYNzT/qHvT+KGl3HaKtLP2k/ihQoGGhs/afqH7SPxR0m4LR9Q/aT4dqFCgYd/UM5vUPLeTh3tHBuCf8Ayz9pPxhQoGOf1DaP5ZP+SPxR2m4p/wDL/wBk/HlChQMdouOcC/oyeqfGse/qWe38P/ZP4oUKBjk3DOP/AJ+KfHtRydn5xxln7Sfxee+FCgY5FwTxhLPPeT+Ll3QydnbT/L/2T+KFCgY8Gzdozl/7J/FDn/XJ4FJf+yaeMeQohj1Oz1oH/n/sn4x4NnbR/LP2k/ihQoq4c/6/P/ln7Sa/7R0bgnYejLM1FJ95xhQoIMoUKFBX/9k="/>
          <p:cNvSpPr>
            <a:spLocks noChangeAspect="1" noChangeArrowheads="1"/>
          </p:cNvSpPr>
          <p:nvPr/>
        </p:nvSpPr>
        <p:spPr bwMode="auto">
          <a:xfrm>
            <a:off x="307975" y="-6858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1115616" y="4005064"/>
            <a:ext cx="15345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smtClean="0"/>
              <a:t>Three papers</a:t>
            </a:r>
            <a:endParaRPr lang="en-IE" sz="2000" i="1" dirty="0"/>
          </a:p>
        </p:txBody>
      </p:sp>
      <p:pic>
        <p:nvPicPr>
          <p:cNvPr id="104450" name="Picture 2" descr="http://www.fh.huji.ac.il/%7Eroib/images/heitl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6672"/>
            <a:ext cx="180174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52" name="Picture 4" descr="http://mladiinfo.com/wp-content/uploads/2009/12/zurich-universit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6231" y="3848060"/>
            <a:ext cx="4227769" cy="28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092280" y="3068960"/>
            <a:ext cx="1645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Walter </a:t>
            </a:r>
            <a:r>
              <a:rPr lang="en-US" sz="2000" i="1" dirty="0" err="1" smtClean="0"/>
              <a:t>Heitler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xmlns="" val="308791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843808" y="404664"/>
            <a:ext cx="3096344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DIAS/Madras</a:t>
            </a:r>
            <a:endParaRPr lang="en-GB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04864"/>
            <a:ext cx="5907607" cy="410445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Assistant professor </a:t>
            </a:r>
            <a:r>
              <a:rPr lang="en-IE" sz="2000" i="1" dirty="0" smtClean="0"/>
              <a:t>(DIAS, 1961)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   </a:t>
            </a:r>
            <a:r>
              <a:rPr lang="en-IE" sz="2000" i="1" dirty="0" err="1" smtClean="0"/>
              <a:t>Finbar</a:t>
            </a:r>
            <a:r>
              <a:rPr lang="en-IE" sz="2000" i="1" dirty="0" smtClean="0"/>
              <a:t> arrives</a:t>
            </a:r>
            <a:endParaRPr lang="en-IE" sz="2000" i="1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George </a:t>
            </a:r>
            <a:r>
              <a:rPr lang="en-IE" sz="2000" dirty="0" err="1" smtClean="0"/>
              <a:t>Sudarshan</a:t>
            </a: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(Berne, 1961)</a:t>
            </a:r>
            <a:endParaRPr lang="en-IE" sz="2000" dirty="0"/>
          </a:p>
          <a:p>
            <a:pPr eaLnBrk="1" hangingPunct="1">
              <a:lnSpc>
                <a:spcPct val="90000"/>
              </a:lnSpc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Madras Inst. for Math. </a:t>
            </a:r>
            <a:r>
              <a:rPr lang="en-IE" sz="2000" dirty="0" err="1" smtClean="0"/>
              <a:t>Sci</a:t>
            </a:r>
            <a:r>
              <a:rPr lang="en-IE" sz="2000" dirty="0" smtClean="0"/>
              <a:t> </a:t>
            </a:r>
            <a:r>
              <a:rPr lang="en-IE" sz="2000" i="1" dirty="0" smtClean="0"/>
              <a:t>(1963)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</a:t>
            </a:r>
            <a:r>
              <a:rPr lang="en-IE" sz="2000" i="1" u="sng" dirty="0" smtClean="0"/>
              <a:t>Lectures on Local Lie Groups  </a:t>
            </a:r>
          </a:p>
          <a:p>
            <a:pPr marL="0" indent="0">
              <a:buNone/>
            </a:pPr>
            <a:r>
              <a:rPr lang="en-IE" sz="2000" i="1" dirty="0" smtClean="0"/>
              <a:t>   </a:t>
            </a:r>
            <a:endParaRPr lang="en-IE" sz="2000" i="1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Return to DIAS</a:t>
            </a:r>
            <a:r>
              <a:rPr lang="en-IE" sz="2000" i="1" dirty="0" smtClean="0"/>
              <a:t> (1963-4)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Cormac arrives</a:t>
            </a:r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00354" name="Picture 2" descr="George Sudarsh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44824"/>
            <a:ext cx="2232248" cy="294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8224" y="5517232"/>
            <a:ext cx="21419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smtClean="0"/>
              <a:t>George </a:t>
            </a:r>
            <a:r>
              <a:rPr lang="en-IE" sz="2000" i="1" dirty="0" err="1" smtClean="0"/>
              <a:t>Sudarshan</a:t>
            </a:r>
            <a:endParaRPr lang="en-IE" sz="2000" i="1" dirty="0" smtClean="0"/>
          </a:p>
          <a:p>
            <a:r>
              <a:rPr lang="en-IE" sz="2000" i="1" dirty="0" smtClean="0"/>
              <a:t>2010 Dirac </a:t>
            </a:r>
            <a:r>
              <a:rPr lang="en-IE" sz="2000" i="1" dirty="0"/>
              <a:t>M</a:t>
            </a:r>
            <a:r>
              <a:rPr lang="en-IE" sz="2000" i="1" dirty="0" smtClean="0"/>
              <a:t>edal </a:t>
            </a:r>
            <a:endParaRPr lang="en-IE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267744" y="404664"/>
            <a:ext cx="518457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200" dirty="0" smtClean="0"/>
              <a:t>American years</a:t>
            </a:r>
            <a:endParaRPr lang="en-GB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276872"/>
            <a:ext cx="4933926" cy="4032448"/>
          </a:xfrm>
        </p:spPr>
        <p:txBody>
          <a:bodyPr/>
          <a:lstStyle/>
          <a:p>
            <a:pPr eaLnBrk="1" hangingPunct="1"/>
            <a:r>
              <a:rPr lang="en-IE" sz="2000" dirty="0" smtClean="0"/>
              <a:t>Syracuse University</a:t>
            </a:r>
            <a:r>
              <a:rPr lang="en-IE" sz="2000" dirty="0"/>
              <a:t> </a:t>
            </a:r>
            <a:r>
              <a:rPr lang="en-IE" sz="2000" dirty="0" smtClean="0"/>
              <a:t>(1964-67)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    George </a:t>
            </a:r>
            <a:r>
              <a:rPr lang="en-IE" sz="2000" i="1" dirty="0" err="1" smtClean="0"/>
              <a:t>Sudarshan</a:t>
            </a:r>
            <a:endParaRPr lang="en-IE" sz="2000" i="1" dirty="0" smtClean="0"/>
          </a:p>
          <a:p>
            <a:pPr marL="0" indent="0" eaLnBrk="1" hangingPunct="1">
              <a:buNone/>
            </a:pPr>
            <a:endParaRPr lang="en-IE" sz="2000" i="1" dirty="0" smtClean="0"/>
          </a:p>
          <a:p>
            <a:pPr eaLnBrk="1" hangingPunct="1"/>
            <a:r>
              <a:rPr lang="en-IE" sz="2000" dirty="0" err="1" smtClean="0"/>
              <a:t>Gellmann</a:t>
            </a:r>
            <a:r>
              <a:rPr lang="en-IE" sz="2000" dirty="0" smtClean="0"/>
              <a:t> symmetry groups (SU3)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    Success </a:t>
            </a:r>
            <a:r>
              <a:rPr lang="en-IE" sz="2000" i="1" dirty="0"/>
              <a:t>(Ω</a:t>
            </a:r>
            <a:r>
              <a:rPr lang="en-IE" sz="2000" i="1" baseline="30000" dirty="0"/>
              <a:t>-</a:t>
            </a:r>
            <a:r>
              <a:rPr lang="en-IE" sz="2000" i="1" dirty="0" smtClean="0"/>
              <a:t>)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dirty="0" smtClean="0"/>
              <a:t>Combine internal symmetry </a:t>
            </a:r>
          </a:p>
          <a:p>
            <a:pPr marL="0" indent="0" eaLnBrk="1" hangingPunct="1">
              <a:buNone/>
            </a:pPr>
            <a:r>
              <a:rPr lang="en-IE" sz="2000" dirty="0"/>
              <a:t> </a:t>
            </a:r>
            <a:r>
              <a:rPr lang="en-IE" sz="2000" dirty="0" smtClean="0"/>
              <a:t>    with space-time symmetry?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dirty="0" err="1" smtClean="0"/>
              <a:t>Lochlainn</a:t>
            </a:r>
            <a:r>
              <a:rPr lang="en-IE" sz="2000" dirty="0" smtClean="0"/>
              <a:t> arrives</a:t>
            </a:r>
          </a:p>
          <a:p>
            <a:pPr eaLnBrk="1" hangingPunct="1">
              <a:buNone/>
            </a:pPr>
            <a:r>
              <a:rPr lang="en-IE" sz="2000" i="1" dirty="0" smtClean="0"/>
              <a:t>       Knowledge of group theory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2" name="TextBox 1"/>
          <p:cNvSpPr txBox="1"/>
          <p:nvPr/>
        </p:nvSpPr>
        <p:spPr>
          <a:xfrm>
            <a:off x="5724128" y="5805264"/>
            <a:ext cx="3066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University of Syracuse</a:t>
            </a:r>
            <a:endParaRPr lang="en-IE" sz="2000" i="1" dirty="0"/>
          </a:p>
        </p:txBody>
      </p:sp>
      <p:pic>
        <p:nvPicPr>
          <p:cNvPr id="101380" name="Picture 4" descr="http://www.nativevillage.org/Archives/2009%20Archives/APRIL%20News/April%202009%20News%20V2/syracu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7432" y="2083692"/>
            <a:ext cx="3557340" cy="307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267744" y="404664"/>
            <a:ext cx="446449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</a:t>
            </a:r>
            <a:r>
              <a:rPr lang="en-IE" sz="3200" dirty="0" smtClean="0"/>
              <a:t>No-go  theorem</a:t>
            </a:r>
            <a:endParaRPr lang="en-GB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4968552" cy="4608512"/>
          </a:xfrm>
        </p:spPr>
        <p:txBody>
          <a:bodyPr/>
          <a:lstStyle/>
          <a:p>
            <a:pPr eaLnBrk="1" hangingPunct="1"/>
            <a:r>
              <a:rPr lang="en-IE" sz="2000" dirty="0" smtClean="0"/>
              <a:t>Early difficulties</a:t>
            </a:r>
          </a:p>
          <a:p>
            <a:pPr eaLnBrk="1" hangingPunct="1">
              <a:buNone/>
            </a:pPr>
            <a:r>
              <a:rPr lang="en-IE" sz="2000" i="1" dirty="0" smtClean="0"/>
              <a:t>      Bill </a:t>
            </a:r>
            <a:r>
              <a:rPr lang="en-IE" sz="2000" i="1" dirty="0" err="1" smtClean="0"/>
              <a:t>McGlynn</a:t>
            </a:r>
            <a:endParaRPr lang="en-IE" sz="2000" i="1" dirty="0" smtClean="0"/>
          </a:p>
          <a:p>
            <a:pPr eaLnBrk="1" hangingPunct="1"/>
            <a:endParaRPr lang="en-IE" sz="2000" dirty="0"/>
          </a:p>
          <a:p>
            <a:pPr eaLnBrk="1" hangingPunct="1"/>
            <a:r>
              <a:rPr lang="en-IE" sz="2000" u="sng" dirty="0" err="1" smtClean="0"/>
              <a:t>O’Raifeartaigh</a:t>
            </a:r>
            <a:r>
              <a:rPr lang="en-IE" sz="2000" u="sng" dirty="0" smtClean="0"/>
              <a:t> theorem  (1965)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Definitive treatment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    </a:t>
            </a:r>
          </a:p>
          <a:p>
            <a:pPr eaLnBrk="1" hangingPunct="1"/>
            <a:r>
              <a:rPr lang="en-IE" sz="2000" dirty="0" smtClean="0"/>
              <a:t>Halted some research programs</a:t>
            </a:r>
          </a:p>
          <a:p>
            <a:pPr eaLnBrk="1" hangingPunct="1">
              <a:buNone/>
            </a:pPr>
            <a:r>
              <a:rPr lang="en-IE" sz="2000" i="1" dirty="0" smtClean="0"/>
              <a:t>      Criticized</a:t>
            </a:r>
          </a:p>
          <a:p>
            <a:pPr marL="0" indent="0" eaLnBrk="1" hangingPunct="1">
              <a:buNone/>
            </a:pPr>
            <a:endParaRPr lang="en-IE" sz="2000" dirty="0"/>
          </a:p>
          <a:p>
            <a:pPr eaLnBrk="1" hangingPunct="1"/>
            <a:r>
              <a:rPr lang="en-IE" sz="2000" dirty="0" smtClean="0"/>
              <a:t>Vindicated </a:t>
            </a:r>
            <a:endParaRPr lang="en-IE" sz="2000" i="1" dirty="0" smtClean="0"/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u="sng" dirty="0" smtClean="0"/>
              <a:t>Coleman-</a:t>
            </a:r>
            <a:r>
              <a:rPr lang="en-IE" sz="2000" u="sng" dirty="0" err="1" smtClean="0"/>
              <a:t>Mandula</a:t>
            </a:r>
            <a:r>
              <a:rPr lang="en-IE" sz="2000" u="sng" dirty="0" smtClean="0"/>
              <a:t> theorem </a:t>
            </a:r>
            <a:r>
              <a:rPr lang="en-IE" sz="2000" dirty="0" smtClean="0"/>
              <a:t>(1967)</a:t>
            </a:r>
          </a:p>
          <a:p>
            <a:pPr marL="0" indent="0" eaLnBrk="1" hangingPunct="1">
              <a:buNone/>
            </a:pPr>
            <a:r>
              <a:rPr lang="en-IE" sz="2400" i="1" dirty="0" smtClean="0"/>
              <a:t>             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5940152" y="6093296"/>
            <a:ext cx="3203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Freeman Dyson (1966)</a:t>
            </a:r>
            <a:endParaRPr lang="en-IE" sz="2000" i="1" dirty="0"/>
          </a:p>
        </p:txBody>
      </p:sp>
      <p:pic>
        <p:nvPicPr>
          <p:cNvPr id="13313" name="Picture 1" descr="C:\Users\cormac\Desktop\Dyson 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6544" y="1772816"/>
            <a:ext cx="3275856" cy="4167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798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21928" y="476672"/>
            <a:ext cx="460625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     </a:t>
            </a:r>
            <a:r>
              <a:rPr lang="en-IE" sz="3200" dirty="0" smtClean="0"/>
              <a:t>Princeton</a:t>
            </a:r>
            <a:endParaRPr lang="en-GB" sz="32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5040560" cy="4208957"/>
          </a:xfrm>
        </p:spPr>
        <p:txBody>
          <a:bodyPr/>
          <a:lstStyle/>
          <a:p>
            <a:r>
              <a:rPr lang="en-US" sz="2000" dirty="0" smtClean="0"/>
              <a:t>Princeton (IAS, 1967) </a:t>
            </a:r>
          </a:p>
          <a:p>
            <a:pPr marL="0" indent="0">
              <a:buNone/>
            </a:pPr>
            <a:r>
              <a:rPr lang="en-US" sz="2000" i="1" dirty="0" smtClean="0"/>
              <a:t>        Freeman Dyson</a:t>
            </a:r>
          </a:p>
          <a:p>
            <a:endParaRPr lang="en-US" sz="2000" dirty="0"/>
          </a:p>
          <a:p>
            <a:r>
              <a:rPr lang="en-US" sz="2000" dirty="0"/>
              <a:t>Oppenheimer in audience</a:t>
            </a:r>
          </a:p>
          <a:p>
            <a:endParaRPr lang="en-US" sz="2000" dirty="0" smtClean="0"/>
          </a:p>
          <a:p>
            <a:r>
              <a:rPr lang="en-US" sz="2000" dirty="0" smtClean="0"/>
              <a:t>Serenity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406" name="Picture 6" descr="http://upload.wikimedia.org/wikipedia/commons/2/2f/IAS_Prince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6750" y="4099671"/>
            <a:ext cx="3425181" cy="256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5157192"/>
            <a:ext cx="30878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smtClean="0"/>
              <a:t>Institute for Advanced Study</a:t>
            </a:r>
          </a:p>
          <a:p>
            <a:r>
              <a:rPr lang="en-IE" sz="2000" i="1" dirty="0"/>
              <a:t>P</a:t>
            </a:r>
            <a:r>
              <a:rPr lang="en-IE" sz="2000" i="1" dirty="0" smtClean="0"/>
              <a:t>rinceton, New </a:t>
            </a:r>
            <a:r>
              <a:rPr lang="en-IE" sz="2000" i="1" dirty="0"/>
              <a:t>J</a:t>
            </a:r>
            <a:r>
              <a:rPr lang="en-IE" sz="2000" i="1" dirty="0" smtClean="0"/>
              <a:t>ersey</a:t>
            </a:r>
            <a:endParaRPr lang="en-IE" sz="2000" i="1" dirty="0"/>
          </a:p>
        </p:txBody>
      </p:sp>
      <p:pic>
        <p:nvPicPr>
          <p:cNvPr id="8196" name="Picture 4" descr="https://encrypted-tbn0.google.com/images?q=tbn:ANd9GcT5Vov0Jo0InXg6mJG6gyYjO9jlUjfJJFHhNBOFNEKDrdPkekT9q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00808"/>
            <a:ext cx="196215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35696" y="476672"/>
            <a:ext cx="5040560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Return to DIAS</a:t>
            </a:r>
            <a:endParaRPr lang="en-GB" sz="32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5472608" cy="468052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000" dirty="0" smtClean="0"/>
              <a:t>Dublin (IAS, 1968)</a:t>
            </a:r>
          </a:p>
          <a:p>
            <a:pPr marL="0" indent="0">
              <a:buNone/>
            </a:pPr>
            <a:r>
              <a:rPr lang="en-US" sz="2000" i="1" dirty="0" smtClean="0"/>
              <a:t>    Bring kids up in Ireland</a:t>
            </a:r>
            <a:endParaRPr lang="en-US" sz="2000" b="1" i="1" u="sng" dirty="0" smtClean="0"/>
          </a:p>
          <a:p>
            <a:pPr marL="0" indent="0">
              <a:buNone/>
            </a:pPr>
            <a:endParaRPr lang="en-US" sz="2000" b="1" i="1" dirty="0" smtClean="0"/>
          </a:p>
          <a:p>
            <a:r>
              <a:rPr lang="en-US" sz="2000" dirty="0" smtClean="0"/>
              <a:t>Book on relativity (Ed.)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Penrose</a:t>
            </a:r>
            <a:r>
              <a:rPr lang="en-US" sz="2000" i="1" dirty="0"/>
              <a:t>, </a:t>
            </a:r>
            <a:r>
              <a:rPr lang="en-US" sz="2000" i="1" dirty="0" smtClean="0"/>
              <a:t>Ellis, </a:t>
            </a:r>
            <a:r>
              <a:rPr lang="en-US" sz="2000" i="1" dirty="0" err="1" smtClean="0"/>
              <a:t>Sciama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Lanczos</a:t>
            </a:r>
            <a:r>
              <a:rPr lang="en-US" sz="2000" i="1" dirty="0" smtClean="0"/>
              <a:t>, 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Chandrasekhar, Israel</a:t>
            </a:r>
          </a:p>
          <a:p>
            <a:pPr marL="0" indent="0">
              <a:buNone/>
            </a:pPr>
            <a:endParaRPr lang="en-US" sz="2000" b="1" i="1" dirty="0" smtClean="0"/>
          </a:p>
          <a:p>
            <a:r>
              <a:rPr lang="en-US" sz="2000" dirty="0" smtClean="0"/>
              <a:t>Relativity tape with </a:t>
            </a:r>
            <a:r>
              <a:rPr lang="en-US" sz="2000" dirty="0" err="1" smtClean="0"/>
              <a:t>Lanczos</a:t>
            </a:r>
            <a:r>
              <a:rPr lang="en-US" sz="2000" dirty="0" smtClean="0"/>
              <a:t> (AL)</a:t>
            </a:r>
          </a:p>
          <a:p>
            <a:pPr marL="0" indent="0">
              <a:buNone/>
            </a:pPr>
            <a:r>
              <a:rPr lang="en-US" sz="2000" dirty="0" smtClean="0"/>
              <a:t>     </a:t>
            </a:r>
            <a:r>
              <a:rPr lang="en-US" sz="2000" i="1" dirty="0" smtClean="0"/>
              <a:t>Special and general relativity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Contrast with the US</a:t>
            </a:r>
            <a:endParaRPr lang="en-US" sz="2000" dirty="0"/>
          </a:p>
        </p:txBody>
      </p:sp>
      <p:pic>
        <p:nvPicPr>
          <p:cNvPr id="102404" name="Picture 4" descr="http://pixhost.me/avaxhome/f9/8a/00168af9_medium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72816"/>
            <a:ext cx="3203848" cy="47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45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35696" y="476672"/>
            <a:ext cx="4608512" cy="1143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1970s: </a:t>
            </a:r>
            <a:r>
              <a:rPr lang="en-IE" sz="3200" dirty="0" err="1" smtClean="0"/>
              <a:t>Supersymmetry</a:t>
            </a:r>
            <a:endParaRPr lang="en-GB" sz="32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51520" y="1844824"/>
            <a:ext cx="5868144" cy="452995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b="1" i="1" dirty="0" smtClean="0"/>
          </a:p>
          <a:p>
            <a:r>
              <a:rPr lang="en-US" sz="2000" dirty="0" smtClean="0"/>
              <a:t>Super gauge symmetry</a:t>
            </a:r>
          </a:p>
          <a:p>
            <a:pPr marL="0" indent="0">
              <a:buNone/>
            </a:pPr>
            <a:r>
              <a:rPr lang="en-US" sz="2000" i="1" dirty="0" smtClean="0"/>
              <a:t>     </a:t>
            </a:r>
            <a:r>
              <a:rPr lang="en-US" sz="2000" i="1" dirty="0" err="1" smtClean="0"/>
              <a:t>Wess</a:t>
            </a:r>
            <a:r>
              <a:rPr lang="en-US" sz="2000" i="1" dirty="0" smtClean="0"/>
              <a:t> and </a:t>
            </a:r>
            <a:r>
              <a:rPr lang="en-US" sz="2000" i="1" dirty="0" err="1" smtClean="0"/>
              <a:t>Zumino</a:t>
            </a:r>
            <a:r>
              <a:rPr lang="en-US" sz="2000" i="1" dirty="0" smtClean="0"/>
              <a:t> (1974)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</a:t>
            </a:r>
            <a:endParaRPr lang="en-US" sz="2000" b="1" dirty="0" smtClean="0"/>
          </a:p>
          <a:p>
            <a:r>
              <a:rPr lang="en-US" sz="2000" dirty="0"/>
              <a:t>C</a:t>
            </a:r>
            <a:r>
              <a:rPr lang="en-US" sz="2000" dirty="0" smtClean="0"/>
              <a:t>ircumvent no-go theorems </a:t>
            </a:r>
          </a:p>
          <a:p>
            <a:pPr marL="0" indent="0">
              <a:buNone/>
            </a:pPr>
            <a:r>
              <a:rPr lang="en-US" sz="2000" i="1" dirty="0" smtClean="0"/>
              <a:t>       Mix fermions with bosons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Aspen summer school (</a:t>
            </a:r>
            <a:r>
              <a:rPr lang="en-US" sz="2000" i="1" dirty="0"/>
              <a:t>J</a:t>
            </a:r>
            <a:r>
              <a:rPr lang="en-US" sz="2000" i="1" dirty="0" smtClean="0"/>
              <a:t>affe)</a:t>
            </a:r>
          </a:p>
          <a:p>
            <a:endParaRPr lang="en-US" sz="2000" dirty="0"/>
          </a:p>
          <a:p>
            <a:r>
              <a:rPr lang="en-US" sz="2000" dirty="0" err="1" smtClean="0"/>
              <a:t>Supersymmetry</a:t>
            </a:r>
            <a:r>
              <a:rPr lang="en-US" sz="2000" dirty="0" smtClean="0"/>
              <a:t> breaking?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 smtClean="0"/>
              <a:t>    </a:t>
            </a:r>
            <a:r>
              <a:rPr lang="en-US" sz="2000" i="1" dirty="0"/>
              <a:t> </a:t>
            </a:r>
            <a:r>
              <a:rPr lang="en-US" sz="2000" i="1" dirty="0" smtClean="0"/>
              <a:t> Four </a:t>
            </a:r>
            <a:r>
              <a:rPr lang="en-US" sz="2000" i="1" dirty="0"/>
              <a:t>SUSY papers (75-76</a:t>
            </a:r>
            <a:r>
              <a:rPr lang="en-US" sz="2000" i="1" dirty="0" smtClean="0"/>
              <a:t>)</a:t>
            </a:r>
          </a:p>
          <a:p>
            <a:pPr marL="0" indent="0">
              <a:buNone/>
            </a:pPr>
            <a:r>
              <a:rPr lang="en-US" sz="2000" i="1" dirty="0" smtClean="0"/>
              <a:t>   </a:t>
            </a:r>
            <a:r>
              <a:rPr lang="en-US" sz="2000" u="sng" dirty="0" err="1" smtClean="0"/>
              <a:t>O’Raifeartaigh</a:t>
            </a:r>
            <a:r>
              <a:rPr lang="en-US" sz="2000" u="sng" dirty="0" smtClean="0"/>
              <a:t> mechanism </a:t>
            </a:r>
            <a:r>
              <a:rPr lang="en-US" sz="2000" u="sng" dirty="0"/>
              <a:t>of </a:t>
            </a:r>
            <a:r>
              <a:rPr lang="en-US" sz="2000" u="sng" dirty="0" smtClean="0"/>
              <a:t>SUSY </a:t>
            </a:r>
            <a:r>
              <a:rPr lang="en-US" sz="2000" u="sng" dirty="0"/>
              <a:t>breaking</a:t>
            </a:r>
            <a:endParaRPr lang="en-US" sz="2000" u="sng" dirty="0" smtClean="0"/>
          </a:p>
          <a:p>
            <a:pPr marL="0" indent="0">
              <a:buNone/>
            </a:pPr>
            <a:r>
              <a:rPr lang="en-US" sz="2000" i="1" dirty="0" smtClean="0"/>
              <a:t>     Same technique as no-go theorem!</a:t>
            </a:r>
            <a:endParaRPr lang="en-US" sz="2000" i="1" dirty="0"/>
          </a:p>
          <a:p>
            <a:pPr marL="0" indent="0">
              <a:buNone/>
            </a:pPr>
            <a:endParaRPr lang="en-US" sz="2400" i="1" dirty="0"/>
          </a:p>
        </p:txBody>
      </p:sp>
      <p:pic>
        <p:nvPicPr>
          <p:cNvPr id="110594" name="Picture 2" descr="https://encrypted-tbn0.google.com/images?q=tbn:ANd9GcRQUCRwAzr8ufAyssrGA3n8wJPR0CE1UnjcvgpSW5HY6qFwc9L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4664"/>
            <a:ext cx="19050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6296" y="3140968"/>
            <a:ext cx="1361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dirty="0" smtClean="0"/>
              <a:t>Julius </a:t>
            </a:r>
            <a:r>
              <a:rPr lang="en-IE" sz="2000" i="1" dirty="0" err="1" smtClean="0"/>
              <a:t>Wess</a:t>
            </a:r>
            <a:endParaRPr lang="en-IE" sz="2000" i="1" dirty="0"/>
          </a:p>
        </p:txBody>
      </p:sp>
      <p:pic>
        <p:nvPicPr>
          <p:cNvPr id="11266" name="Picture 2" descr="http://t0.gstatic.com/images?q=tbn:ANd9GcTabPTFk8ILsyKRxW81kuz42eIwNR162Px2RgJpZFBBEiuFTHdbS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861048"/>
            <a:ext cx="2555776" cy="2780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5113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476672"/>
            <a:ext cx="5832648" cy="1143000"/>
          </a:xfrm>
        </p:spPr>
        <p:txBody>
          <a:bodyPr/>
          <a:lstStyle/>
          <a:p>
            <a:pPr eaLnBrk="1" hangingPunct="1"/>
            <a:r>
              <a:rPr lang="en-IE" sz="3200" dirty="0" err="1" smtClean="0"/>
              <a:t>Bures-sur</a:t>
            </a:r>
            <a:r>
              <a:rPr lang="en-IE" sz="3200" dirty="0" err="1"/>
              <a:t>-</a:t>
            </a:r>
            <a:r>
              <a:rPr lang="en-IE" sz="3200" dirty="0" err="1" smtClean="0"/>
              <a:t>Yyvette</a:t>
            </a:r>
            <a:r>
              <a:rPr lang="en-IE" sz="3200" dirty="0" smtClean="0"/>
              <a:t>  (1975-76)</a:t>
            </a:r>
            <a:endParaRPr lang="en-GB" sz="32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544" y="2226304"/>
            <a:ext cx="4860032" cy="4631696"/>
          </a:xfrm>
        </p:spPr>
        <p:txBody>
          <a:bodyPr/>
          <a:lstStyle/>
          <a:p>
            <a:pPr eaLnBrk="1" hangingPunct="1"/>
            <a:r>
              <a:rPr lang="en-IE" sz="2000" dirty="0" smtClean="0"/>
              <a:t>IHÉS (Gif-</a:t>
            </a:r>
            <a:r>
              <a:rPr lang="en-IE" sz="2000" dirty="0" err="1" smtClean="0"/>
              <a:t>sur</a:t>
            </a:r>
            <a:r>
              <a:rPr lang="en-IE" sz="2000" dirty="0" smtClean="0"/>
              <a:t>-Yvette)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     Louis Michel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dirty="0" err="1" smtClean="0"/>
              <a:t>Résidence</a:t>
            </a:r>
            <a:r>
              <a:rPr lang="en-IE" sz="2000" dirty="0" smtClean="0"/>
              <a:t> de </a:t>
            </a:r>
            <a:r>
              <a:rPr lang="en-IE" sz="2000" dirty="0" err="1" smtClean="0"/>
              <a:t>l’Ormaille</a:t>
            </a:r>
            <a:endParaRPr lang="en-IE" sz="2000" dirty="0" smtClean="0"/>
          </a:p>
          <a:p>
            <a:pPr marL="0" indent="0" eaLnBrk="1" hangingPunct="1">
              <a:buNone/>
            </a:pPr>
            <a:r>
              <a:rPr lang="en-IE" sz="2000" i="1" dirty="0" smtClean="0"/>
              <a:t>      Family at local schools</a:t>
            </a:r>
          </a:p>
          <a:p>
            <a:pPr marL="0" indent="0" eaLnBrk="1" hangingPunct="1">
              <a:buNone/>
            </a:pPr>
            <a:endParaRPr lang="en-IE" sz="2000" u="sng" dirty="0" smtClean="0"/>
          </a:p>
          <a:p>
            <a:pPr eaLnBrk="1" hangingPunct="1"/>
            <a:r>
              <a:rPr lang="en-IE" sz="2000" dirty="0" smtClean="0"/>
              <a:t>Papers on gauge symmetry</a:t>
            </a:r>
          </a:p>
          <a:p>
            <a:pPr marL="0" indent="0" eaLnBrk="1" hangingPunct="1"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       Michel and KC </a:t>
            </a:r>
            <a:r>
              <a:rPr lang="en-IE" sz="2000" i="1" dirty="0" err="1" smtClean="0"/>
              <a:t>Wali</a:t>
            </a:r>
            <a:endParaRPr lang="en-IE" sz="2000" i="1" dirty="0" smtClean="0"/>
          </a:p>
          <a:p>
            <a:pPr marL="0" indent="0" eaLnBrk="1" hangingPunct="1">
              <a:buNone/>
            </a:pPr>
            <a:endParaRPr lang="en-IE" sz="2000" i="1" dirty="0"/>
          </a:p>
          <a:p>
            <a:pPr marL="0" indent="0" eaLnBrk="1" hangingPunct="1">
              <a:buNone/>
            </a:pPr>
            <a:r>
              <a:rPr lang="en-IE" sz="2000" i="1" dirty="0" smtClean="0"/>
              <a:t>   Ski conference in Austria!</a:t>
            </a: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395536" y="5128716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2800" dirty="0"/>
              <a:t>  </a:t>
            </a:r>
            <a:endParaRPr lang="en-GB" b="1" i="1" dirty="0"/>
          </a:p>
        </p:txBody>
      </p:sp>
      <p:pic>
        <p:nvPicPr>
          <p:cNvPr id="2829" name="Picture 781" descr="http://betcrendezvous.files.wordpress.com/2011/09/housing_residen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4731" y="3207916"/>
            <a:ext cx="3629269" cy="365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Picture 1" descr="C:\Users\cormac\Desktop\louis mich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620688"/>
            <a:ext cx="153827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99592" y="404664"/>
            <a:ext cx="5901301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</a:t>
            </a:r>
            <a:r>
              <a:rPr lang="en-IE" sz="3200" dirty="0" smtClean="0"/>
              <a:t>Middle years at DIAS</a:t>
            </a:r>
            <a:endParaRPr lang="en-GB" sz="32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2276872"/>
            <a:ext cx="5112568" cy="3888432"/>
          </a:xfrm>
        </p:spPr>
        <p:txBody>
          <a:bodyPr/>
          <a:lstStyle/>
          <a:p>
            <a:pPr eaLnBrk="1" hangingPunct="1"/>
            <a:r>
              <a:rPr lang="en-US" sz="2000" dirty="0" smtClean="0"/>
              <a:t>Back at DIAS (1980s)</a:t>
            </a:r>
          </a:p>
          <a:p>
            <a:pPr eaLnBrk="1" hangingPunct="1"/>
            <a:endParaRPr lang="en-US" sz="2000" i="1" dirty="0"/>
          </a:p>
          <a:p>
            <a:pPr eaLnBrk="1" hangingPunct="1"/>
            <a:r>
              <a:rPr lang="en-US" sz="2000" dirty="0" smtClean="0"/>
              <a:t>Secondary schools/exams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Health issues</a:t>
            </a:r>
          </a:p>
          <a:p>
            <a:pPr eaLnBrk="1" hangingPunct="1"/>
            <a:endParaRPr lang="en-US" sz="2000" i="1" dirty="0" smtClean="0"/>
          </a:p>
          <a:p>
            <a:pPr eaLnBrk="1" hangingPunct="1"/>
            <a:r>
              <a:rPr lang="en-US" sz="2000" dirty="0" smtClean="0"/>
              <a:t>Physics of magnetic monopoles</a:t>
            </a:r>
          </a:p>
          <a:p>
            <a:pPr marL="0" indent="0" eaLnBrk="1" hangingPunct="1">
              <a:buNone/>
            </a:pPr>
            <a:r>
              <a:rPr lang="en-US" sz="2000" i="1" dirty="0" smtClean="0"/>
              <a:t>                  12 papers</a:t>
            </a:r>
          </a:p>
          <a:p>
            <a:pPr marL="0" indent="0" eaLnBrk="1" hangingPunct="1">
              <a:buNone/>
            </a:pPr>
            <a:r>
              <a:rPr lang="en-US" sz="2000" i="1" dirty="0" smtClean="0"/>
              <a:t>              (</a:t>
            </a:r>
            <a:r>
              <a:rPr lang="en-US" sz="2000" i="1" dirty="0"/>
              <a:t>1978 – 1984)</a:t>
            </a:r>
          </a:p>
          <a:p>
            <a:pPr marL="0" indent="0" eaLnBrk="1" hangingPunct="1">
              <a:buNone/>
            </a:pPr>
            <a:endParaRPr lang="en-US" sz="2400" i="1" dirty="0" smtClean="0"/>
          </a:p>
          <a:p>
            <a:pPr marL="0" indent="0" eaLnBrk="1" hangingPunct="1">
              <a:buNone/>
            </a:pPr>
            <a:r>
              <a:rPr lang="en-IE" sz="2000" dirty="0" smtClean="0"/>
              <a:t>	</a:t>
            </a:r>
          </a:p>
        </p:txBody>
      </p:sp>
      <p:pic>
        <p:nvPicPr>
          <p:cNvPr id="5" name="Picture 2" descr="http://archiseek.com/wp-content/gallery/ireland-buildings-dublin-ballsbridge/advanced_studies_l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4664"/>
            <a:ext cx="230029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LOR\scan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0481" y="3695744"/>
            <a:ext cx="3173519" cy="3162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75656" y="836712"/>
            <a:ext cx="5544616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   </a:t>
            </a:r>
            <a:r>
              <a:rPr lang="en-IE" sz="3200" dirty="0" err="1" smtClean="0"/>
              <a:t>Bures-sur-Yyvette</a:t>
            </a:r>
            <a:r>
              <a:rPr lang="en-IE" sz="3200" dirty="0" smtClean="0"/>
              <a:t>   II</a:t>
            </a:r>
            <a:endParaRPr lang="en-GB" sz="3200" i="1" dirty="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3528" y="1772816"/>
            <a:ext cx="5832648" cy="417646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IE" sz="24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IHÉS (1983-84)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Louis Michel</a:t>
            </a:r>
          </a:p>
          <a:p>
            <a:pPr eaLnBrk="1" hangingPunct="1">
              <a:lnSpc>
                <a:spcPct val="90000"/>
              </a:lnSpc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Group Structure of Gauge Theories</a:t>
            </a:r>
            <a:endParaRPr lang="en-IE" sz="20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(CUP, 1986)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I  Structure of groups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II Interactions as gauge theories</a:t>
            </a:r>
            <a:endParaRPr lang="en-IE" sz="2000" b="1" i="1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000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Graduate student level							</a:t>
            </a:r>
            <a:endParaRPr lang="en-GB" sz="2000" dirty="0" smtClean="0"/>
          </a:p>
        </p:txBody>
      </p:sp>
      <p:pic>
        <p:nvPicPr>
          <p:cNvPr id="7562" name="Picture 394" descr="Front 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92287"/>
            <a:ext cx="2843808" cy="42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616" name="Picture 448" descr="C:\Users\cormac\Desktop\louis mich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404664"/>
            <a:ext cx="1273058" cy="17281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99592" y="6093296"/>
            <a:ext cx="4286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Unified gauge theory of the interactions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 descr="Large confetti"/>
          <p:cNvSpPr>
            <a:spLocks noGrp="1"/>
          </p:cNvSpPr>
          <p:nvPr>
            <p:ph type="title"/>
          </p:nvPr>
        </p:nvSpPr>
        <p:spPr>
          <a:xfrm>
            <a:off x="1043608" y="476672"/>
            <a:ext cx="5040560" cy="1143000"/>
          </a:xfrm>
        </p:spPr>
        <p:txBody>
          <a:bodyPr/>
          <a:lstStyle/>
          <a:p>
            <a:r>
              <a:rPr lang="en-GB" sz="3200" dirty="0" smtClean="0"/>
              <a:t>        USA      II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5614988" cy="3816424"/>
          </a:xfrm>
        </p:spPr>
        <p:txBody>
          <a:bodyPr/>
          <a:lstStyle/>
          <a:p>
            <a:pPr marL="0" indent="0">
              <a:buNone/>
            </a:pPr>
            <a:endParaRPr lang="en-GB" sz="2400" dirty="0" smtClean="0"/>
          </a:p>
          <a:p>
            <a:r>
              <a:rPr lang="en-GB" sz="2000" dirty="0" smtClean="0"/>
              <a:t>University of Notre Dame (1994) </a:t>
            </a:r>
          </a:p>
          <a:p>
            <a:pPr marL="0" indent="0">
              <a:buNone/>
            </a:pPr>
            <a:r>
              <a:rPr lang="en-GB" sz="2000" i="1" dirty="0" smtClean="0"/>
              <a:t>         Bill </a:t>
            </a:r>
            <a:r>
              <a:rPr lang="en-GB" sz="2000" i="1" dirty="0" err="1" smtClean="0"/>
              <a:t>McGlinn</a:t>
            </a:r>
            <a:endParaRPr lang="en-GB" sz="2000" i="1" dirty="0" smtClean="0"/>
          </a:p>
          <a:p>
            <a:pPr>
              <a:buNone/>
            </a:pPr>
            <a:endParaRPr lang="en-GB" sz="2000" dirty="0"/>
          </a:p>
          <a:p>
            <a:pPr eaLnBrk="1" hangingPunct="1">
              <a:lnSpc>
                <a:spcPct val="90000"/>
              </a:lnSpc>
            </a:pPr>
            <a:r>
              <a:rPr lang="en-IE" sz="2000" u="sng" dirty="0"/>
              <a:t>The Dawning of Gauge Theory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dirty="0"/>
              <a:t>             </a:t>
            </a:r>
            <a:r>
              <a:rPr lang="en-IE" sz="2000" i="1" dirty="0"/>
              <a:t>(Princeton, 1997</a:t>
            </a:r>
            <a:r>
              <a:rPr lang="en-IE" sz="2000" i="1" dirty="0" smtClean="0"/>
              <a:t>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i="1" dirty="0" smtClean="0"/>
          </a:p>
          <a:p>
            <a:r>
              <a:rPr lang="en-GB" sz="2000" dirty="0" smtClean="0"/>
              <a:t>History of gauge theory</a:t>
            </a:r>
          </a:p>
          <a:p>
            <a:pPr marL="0" indent="0">
              <a:buNone/>
            </a:pPr>
            <a:r>
              <a:rPr lang="en-GB" sz="2000" i="1" dirty="0" smtClean="0"/>
              <a:t>      Japanese journals (Izumi)</a:t>
            </a:r>
          </a:p>
          <a:p>
            <a:pPr marL="0" indent="0">
              <a:buNone/>
            </a:pPr>
            <a:endParaRPr lang="en-GB" sz="2000" i="1" dirty="0"/>
          </a:p>
          <a:p>
            <a:pPr marL="0" indent="0">
              <a:buNone/>
            </a:pPr>
            <a:endParaRPr lang="en-GB" sz="2000" i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105474" name="Picture 2" descr="http://press.princeton.edu/images/j5989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699792" cy="408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476" name="Picture 4" descr="http://www.best-masters.com/photo_ecole/578-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2678" y="4121696"/>
            <a:ext cx="373132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5733256"/>
            <a:ext cx="3169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u="sng" dirty="0" smtClean="0"/>
              <a:t>Physics history by physicists </a:t>
            </a:r>
            <a:endParaRPr lang="en-US" sz="2000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213611" y="836712"/>
            <a:ext cx="4094060" cy="762000"/>
          </a:xfrm>
        </p:spPr>
        <p:txBody>
          <a:bodyPr/>
          <a:lstStyle/>
          <a:p>
            <a:pPr eaLnBrk="1" hangingPunct="1"/>
            <a:r>
              <a:rPr lang="en-IE" sz="3200" dirty="0" smtClean="0"/>
              <a:t>Honours</a:t>
            </a:r>
            <a:endParaRPr lang="en-GB" sz="3200" dirty="0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249488"/>
            <a:ext cx="5580112" cy="4608512"/>
          </a:xfrm>
        </p:spPr>
        <p:txBody>
          <a:bodyPr/>
          <a:lstStyle/>
          <a:p>
            <a:pPr eaLnBrk="1" hangingPunct="1"/>
            <a:r>
              <a:rPr lang="en-US" sz="2000" dirty="0" smtClean="0"/>
              <a:t>Royal Irish Academy  </a:t>
            </a:r>
            <a:r>
              <a:rPr lang="en-US" sz="2000" i="1" dirty="0" smtClean="0"/>
              <a:t>Member (1963)</a:t>
            </a:r>
          </a:p>
          <a:p>
            <a:pPr marL="0" indent="0" eaLnBrk="1" hangingPunct="1">
              <a:buNone/>
            </a:pPr>
            <a:endParaRPr lang="en-US" sz="2000" i="1" dirty="0" smtClean="0"/>
          </a:p>
          <a:p>
            <a:pPr eaLnBrk="1" hangingPunct="1"/>
            <a:r>
              <a:rPr lang="en-US" sz="2000" dirty="0" smtClean="0"/>
              <a:t>Academia </a:t>
            </a:r>
            <a:r>
              <a:rPr lang="en-US" sz="2000" dirty="0" err="1" smtClean="0"/>
              <a:t>Europaea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i="1" dirty="0" smtClean="0"/>
              <a:t>Member (1991)</a:t>
            </a:r>
          </a:p>
          <a:p>
            <a:pPr marL="0" indent="0" eaLnBrk="1" hangingPunct="1">
              <a:buNone/>
            </a:pPr>
            <a:endParaRPr lang="en-US" sz="2000" i="1" dirty="0" smtClean="0"/>
          </a:p>
          <a:p>
            <a:pPr eaLnBrk="1" hangingPunct="1"/>
            <a:r>
              <a:rPr lang="en-US" sz="2000" dirty="0" smtClean="0"/>
              <a:t>Institute of Physics   </a:t>
            </a:r>
            <a:r>
              <a:rPr lang="en-US" sz="2000" i="1" dirty="0" smtClean="0"/>
              <a:t>Fellow (1990)</a:t>
            </a:r>
          </a:p>
          <a:p>
            <a:pPr marL="0" indent="0" eaLnBrk="1" hangingPunct="1">
              <a:buNone/>
            </a:pPr>
            <a:endParaRPr lang="en-US" sz="2000" i="1" dirty="0" smtClean="0"/>
          </a:p>
          <a:p>
            <a:pPr eaLnBrk="1" hangingPunct="1"/>
            <a:r>
              <a:rPr lang="en-US" sz="2000" dirty="0" smtClean="0"/>
              <a:t>Von </a:t>
            </a:r>
            <a:r>
              <a:rPr lang="en-US" sz="2000" dirty="0" err="1" smtClean="0"/>
              <a:t>Humbolt</a:t>
            </a:r>
            <a:r>
              <a:rPr lang="en-US" sz="2000" dirty="0" smtClean="0"/>
              <a:t> Award (1996)</a:t>
            </a:r>
          </a:p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r>
              <a:rPr lang="en-US" sz="2000" u="sng" dirty="0" smtClean="0"/>
              <a:t>Wigner Medal (2000)</a:t>
            </a:r>
          </a:p>
          <a:p>
            <a:pPr marL="0" indent="0" eaLnBrk="1" hangingPunct="1">
              <a:buNone/>
            </a:pPr>
            <a:endParaRPr lang="en-US" sz="2000" dirty="0" smtClean="0"/>
          </a:p>
          <a:p>
            <a:pPr marL="0" indent="0" eaLnBrk="1" hangingPunct="1">
              <a:buNone/>
            </a:pPr>
            <a:r>
              <a:rPr lang="en-US" sz="2000" i="1" dirty="0" smtClean="0"/>
              <a:t>For applications of group theory in physics </a:t>
            </a:r>
            <a:endParaRPr lang="en-US" sz="2000" dirty="0" smtClean="0"/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128838" y="2157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3074" name="Picture 2" descr="G:\scan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2262" y="1844824"/>
            <a:ext cx="3451738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404664"/>
            <a:ext cx="3195812" cy="1143000"/>
          </a:xfrm>
        </p:spPr>
        <p:txBody>
          <a:bodyPr/>
          <a:lstStyle/>
          <a:p>
            <a:r>
              <a:rPr lang="en-IE" sz="3200" dirty="0" smtClean="0"/>
              <a:t>Scientific Legacy</a:t>
            </a:r>
            <a:endParaRPr lang="en-IE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1988840"/>
            <a:ext cx="5796136" cy="3468216"/>
          </a:xfrm>
        </p:spPr>
        <p:txBody>
          <a:bodyPr/>
          <a:lstStyle/>
          <a:p>
            <a:r>
              <a:rPr lang="en-IE" sz="2000" dirty="0" err="1"/>
              <a:t>O’Raifeartaigh</a:t>
            </a:r>
            <a:r>
              <a:rPr lang="en-IE" sz="2000" dirty="0"/>
              <a:t> Theorem (1965</a:t>
            </a:r>
            <a:r>
              <a:rPr lang="en-IE" sz="2000" dirty="0" smtClean="0"/>
              <a:t>)</a:t>
            </a:r>
            <a:endParaRPr lang="en-IE" sz="2000" i="1" dirty="0" smtClean="0"/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 smtClean="0"/>
              <a:t> </a:t>
            </a:r>
            <a:r>
              <a:rPr lang="en-IE" sz="2000" dirty="0" err="1"/>
              <a:t>O'Raifeartaigh</a:t>
            </a:r>
            <a:r>
              <a:rPr lang="en-IE" sz="2000" dirty="0"/>
              <a:t> </a:t>
            </a:r>
            <a:r>
              <a:rPr lang="en-IE" sz="2000" dirty="0" smtClean="0"/>
              <a:t>Model   (1976</a:t>
            </a:r>
            <a:r>
              <a:rPr lang="en-IE" sz="2000" dirty="0"/>
              <a:t>)</a:t>
            </a:r>
            <a:endParaRPr lang="en-IE" sz="2000" dirty="0" smtClean="0"/>
          </a:p>
          <a:p>
            <a:endParaRPr lang="en-IE" sz="2000" dirty="0"/>
          </a:p>
          <a:p>
            <a:r>
              <a:rPr lang="en-IE" sz="2000" dirty="0" smtClean="0"/>
              <a:t>Analysis of magnetic monopoles </a:t>
            </a:r>
            <a:r>
              <a:rPr lang="en-IE" sz="2000" i="1" dirty="0" smtClean="0"/>
              <a:t>(</a:t>
            </a:r>
            <a:r>
              <a:rPr lang="en-IE" sz="2000" dirty="0" smtClean="0"/>
              <a:t>1976-2000)</a:t>
            </a:r>
            <a:endParaRPr lang="en-IE" sz="2000" i="1" dirty="0" smtClean="0"/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 smtClean="0"/>
              <a:t>‘Application of group theory to physics’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5589" y="620688"/>
            <a:ext cx="337841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941168"/>
            <a:ext cx="5631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i="1" u="sng" dirty="0" smtClean="0"/>
              <a:t>Unified gauge theory </a:t>
            </a:r>
            <a:r>
              <a:rPr lang="en-IE" sz="2000" i="1" u="sng" dirty="0"/>
              <a:t>of the fundamental interactions</a:t>
            </a:r>
          </a:p>
          <a:p>
            <a:endParaRPr lang="en-IE" u="sng" dirty="0"/>
          </a:p>
        </p:txBody>
      </p:sp>
      <p:pic>
        <p:nvPicPr>
          <p:cNvPr id="8196" name="Picture 4" descr="Physicists of Ireland: Passion and Precis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78904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805264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 smtClean="0"/>
              <a:t>Acknowledgements</a:t>
            </a:r>
          </a:p>
          <a:p>
            <a:r>
              <a:rPr lang="en-IE" sz="2000" dirty="0" smtClean="0"/>
              <a:t>R. </a:t>
            </a:r>
            <a:r>
              <a:rPr lang="en-IE" sz="2000" dirty="0" err="1" smtClean="0"/>
              <a:t>Jackiw</a:t>
            </a:r>
            <a:r>
              <a:rPr lang="en-IE" sz="2000" dirty="0" smtClean="0"/>
              <a:t>,  N. </a:t>
            </a:r>
            <a:r>
              <a:rPr lang="en-IE" sz="2000" dirty="0" err="1" smtClean="0"/>
              <a:t>Straumann</a:t>
            </a:r>
            <a:r>
              <a:rPr lang="en-IE" sz="2000" dirty="0" smtClean="0"/>
              <a:t>, S. </a:t>
            </a:r>
            <a:r>
              <a:rPr lang="en-IE" sz="2000" dirty="0" err="1" smtClean="0"/>
              <a:t>Sen</a:t>
            </a:r>
            <a:endParaRPr lang="en-IE" sz="2000" dirty="0"/>
          </a:p>
        </p:txBody>
      </p:sp>
      <p:sp>
        <p:nvSpPr>
          <p:cNvPr id="8" name="Rectangle 7"/>
          <p:cNvSpPr/>
          <p:nvPr/>
        </p:nvSpPr>
        <p:spPr>
          <a:xfrm>
            <a:off x="6516216" y="3068960"/>
            <a:ext cx="1709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000" i="1" dirty="0" smtClean="0"/>
              <a:t>SUSY 30 years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8781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cormac\Desktop\lor\ORConf-01-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5649"/>
            <a:ext cx="4878412" cy="6883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5306</TotalTime>
  <Words>746</Words>
  <Application>Microsoft Office PowerPoint</Application>
  <PresentationFormat>On-screen Show (4:3)</PresentationFormat>
  <Paragraphs>270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Ricepaper</vt:lpstr>
      <vt:lpstr>The Big Bang: Fact or Fiction?</vt:lpstr>
      <vt:lpstr>‘Superstars  of  Science’</vt:lpstr>
      <vt:lpstr>Schrӧdinger’s legacy at DIAS</vt:lpstr>
      <vt:lpstr>       Background</vt:lpstr>
      <vt:lpstr>       Education</vt:lpstr>
      <vt:lpstr>The Schrödinger connection</vt:lpstr>
      <vt:lpstr>University</vt:lpstr>
      <vt:lpstr>The Swiss years</vt:lpstr>
      <vt:lpstr>DIAS/Madras</vt:lpstr>
      <vt:lpstr> American years</vt:lpstr>
      <vt:lpstr> No-go  theorem</vt:lpstr>
      <vt:lpstr>            Princeton</vt:lpstr>
      <vt:lpstr>Return to DIAS</vt:lpstr>
      <vt:lpstr>1970s: Supersymmetry</vt:lpstr>
      <vt:lpstr>Bures-sur-Yyvette  (1975-76)</vt:lpstr>
      <vt:lpstr>     Middle years at DIAS</vt:lpstr>
      <vt:lpstr>       Bures-sur-Yyvette   II</vt:lpstr>
      <vt:lpstr>        USA      II</vt:lpstr>
      <vt:lpstr>Honours</vt:lpstr>
      <vt:lpstr>Scientific Legacy</vt:lpstr>
      <vt:lpstr>Slide 21</vt:lpstr>
      <vt:lpstr>Slide 22</vt:lpstr>
    </vt:vector>
  </TitlesOfParts>
  <Company>WIT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</cp:lastModifiedBy>
  <cp:revision>895</cp:revision>
  <cp:lastPrinted>2012-06-08T15:47:04Z</cp:lastPrinted>
  <dcterms:created xsi:type="dcterms:W3CDTF">2007-01-31T14:00:56Z</dcterms:created>
  <dcterms:modified xsi:type="dcterms:W3CDTF">2012-07-20T15:21:25Z</dcterms:modified>
</cp:coreProperties>
</file>