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4"/>
  </p:notesMasterIdLst>
  <p:handoutMasterIdLst>
    <p:handoutMasterId r:id="rId85"/>
  </p:handoutMasterIdLst>
  <p:sldIdLst>
    <p:sldId id="553" r:id="rId2"/>
    <p:sldId id="671" r:id="rId3"/>
    <p:sldId id="705" r:id="rId4"/>
    <p:sldId id="602" r:id="rId5"/>
    <p:sldId id="672" r:id="rId6"/>
    <p:sldId id="673" r:id="rId7"/>
    <p:sldId id="582" r:id="rId8"/>
    <p:sldId id="670" r:id="rId9"/>
    <p:sldId id="572" r:id="rId10"/>
    <p:sldId id="584" r:id="rId11"/>
    <p:sldId id="630" r:id="rId12"/>
    <p:sldId id="583" r:id="rId13"/>
    <p:sldId id="547" r:id="rId14"/>
    <p:sldId id="636" r:id="rId15"/>
    <p:sldId id="638" r:id="rId16"/>
    <p:sldId id="639" r:id="rId17"/>
    <p:sldId id="637" r:id="rId18"/>
    <p:sldId id="631" r:id="rId19"/>
    <p:sldId id="640" r:id="rId20"/>
    <p:sldId id="641" r:id="rId21"/>
    <p:sldId id="642" r:id="rId22"/>
    <p:sldId id="643" r:id="rId23"/>
    <p:sldId id="644" r:id="rId24"/>
    <p:sldId id="604" r:id="rId25"/>
    <p:sldId id="674" r:id="rId26"/>
    <p:sldId id="645" r:id="rId27"/>
    <p:sldId id="646" r:id="rId28"/>
    <p:sldId id="647" r:id="rId29"/>
    <p:sldId id="648" r:id="rId30"/>
    <p:sldId id="649" r:id="rId31"/>
    <p:sldId id="650" r:id="rId32"/>
    <p:sldId id="651" r:id="rId33"/>
    <p:sldId id="652" r:id="rId34"/>
    <p:sldId id="653" r:id="rId35"/>
    <p:sldId id="654" r:id="rId36"/>
    <p:sldId id="655" r:id="rId37"/>
    <p:sldId id="656" r:id="rId38"/>
    <p:sldId id="657" r:id="rId39"/>
    <p:sldId id="658" r:id="rId40"/>
    <p:sldId id="659" r:id="rId41"/>
    <p:sldId id="675" r:id="rId42"/>
    <p:sldId id="661" r:id="rId43"/>
    <p:sldId id="676" r:id="rId44"/>
    <p:sldId id="677" r:id="rId45"/>
    <p:sldId id="678" r:id="rId46"/>
    <p:sldId id="679" r:id="rId47"/>
    <p:sldId id="685" r:id="rId48"/>
    <p:sldId id="686" r:id="rId49"/>
    <p:sldId id="687" r:id="rId50"/>
    <p:sldId id="688" r:id="rId51"/>
    <p:sldId id="689" r:id="rId52"/>
    <p:sldId id="611" r:id="rId53"/>
    <p:sldId id="614" r:id="rId54"/>
    <p:sldId id="615" r:id="rId55"/>
    <p:sldId id="616" r:id="rId56"/>
    <p:sldId id="617" r:id="rId57"/>
    <p:sldId id="684" r:id="rId58"/>
    <p:sldId id="618" r:id="rId59"/>
    <p:sldId id="568" r:id="rId60"/>
    <p:sldId id="597" r:id="rId61"/>
    <p:sldId id="598" r:id="rId62"/>
    <p:sldId id="538" r:id="rId63"/>
    <p:sldId id="539" r:id="rId64"/>
    <p:sldId id="587" r:id="rId65"/>
    <p:sldId id="600" r:id="rId66"/>
    <p:sldId id="595" r:id="rId67"/>
    <p:sldId id="691" r:id="rId68"/>
    <p:sldId id="692" r:id="rId69"/>
    <p:sldId id="693" r:id="rId70"/>
    <p:sldId id="694" r:id="rId71"/>
    <p:sldId id="695" r:id="rId72"/>
    <p:sldId id="696" r:id="rId73"/>
    <p:sldId id="697" r:id="rId74"/>
    <p:sldId id="698" r:id="rId75"/>
    <p:sldId id="699" r:id="rId76"/>
    <p:sldId id="700" r:id="rId77"/>
    <p:sldId id="701" r:id="rId78"/>
    <p:sldId id="702" r:id="rId79"/>
    <p:sldId id="703" r:id="rId80"/>
    <p:sldId id="704" r:id="rId81"/>
    <p:sldId id="601" r:id="rId82"/>
    <p:sldId id="596" r:id="rId8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88099" autoAdjust="0"/>
  </p:normalViewPr>
  <p:slideViewPr>
    <p:cSldViewPr>
      <p:cViewPr>
        <p:scale>
          <a:sx n="73" d="100"/>
          <a:sy n="73" d="100"/>
        </p:scale>
        <p:origin x="-566" y="-1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png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png"/><Relationship Id="rId4" Type="http://schemas.openxmlformats.org/officeDocument/2006/relationships/image" Target="../media/image1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12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13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28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31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32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33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38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40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42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6075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47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48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52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53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20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4624"/>
            <a:ext cx="65532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1412776"/>
            <a:ext cx="8460000" cy="0"/>
          </a:xfrm>
          <a:prstGeom prst="line">
            <a:avLst/>
          </a:prstGeom>
          <a:solidFill>
            <a:schemeClr val="accent1"/>
          </a:solidFill>
          <a:ln w="88900" cap="flat" cmpd="sng" algn="ctr">
            <a:solidFill>
              <a:schemeClr val="bg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Rectangle 9" descr="Large confetti"/>
          <p:cNvSpPr txBox="1">
            <a:spLocks noChangeArrowheads="1"/>
          </p:cNvSpPr>
          <p:nvPr userDrawn="1"/>
        </p:nvSpPr>
        <p:spPr bwMode="auto">
          <a:xfrm>
            <a:off x="323528" y="-1792"/>
            <a:ext cx="792000" cy="13752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Times New Roman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gif"/><Relationship Id="rId5" Type="http://schemas.openxmlformats.org/officeDocument/2006/relationships/image" Target="../media/image49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oleObject" Target="../embeddings/oleObject3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0.png"/><Relationship Id="rId7" Type="http://schemas.openxmlformats.org/officeDocument/2006/relationships/image" Target="../media/image77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6.png"/><Relationship Id="rId9" Type="http://schemas.openxmlformats.org/officeDocument/2006/relationships/image" Target="../media/image79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oleObject" Target="../embeddings/oleObject6.bin"/><Relationship Id="rId7" Type="http://schemas.openxmlformats.org/officeDocument/2006/relationships/image" Target="../media/image88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5.png"/><Relationship Id="rId5" Type="http://schemas.openxmlformats.org/officeDocument/2006/relationships/image" Target="../media/image64.png"/><Relationship Id="rId4" Type="http://schemas.openxmlformats.org/officeDocument/2006/relationships/image" Target="../media/image9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9.jpeg"/><Relationship Id="rId5" Type="http://schemas.openxmlformats.org/officeDocument/2006/relationships/image" Target="../media/image90.png"/><Relationship Id="rId4" Type="http://schemas.openxmlformats.org/officeDocument/2006/relationships/oleObject" Target="../embeddings/oleObject7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1.jpeg"/><Relationship Id="rId4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gif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87.png"/><Relationship Id="rId4" Type="http://schemas.openxmlformats.org/officeDocument/2006/relationships/oleObject" Target="../embeddings/oleObject1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4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26.wmf"/><Relationship Id="rId4" Type="http://schemas.openxmlformats.org/officeDocument/2006/relationships/image" Target="../media/image123.png"/><Relationship Id="rId9" Type="http://schemas.openxmlformats.org/officeDocument/2006/relationships/oleObject" Target="../embeddings/oleObject16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gif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0"/>
            <a:ext cx="93610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557781" y="485983"/>
            <a:ext cx="80284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>
                <a:solidFill>
                  <a:schemeClr val="bg1"/>
                </a:solidFill>
              </a:rPr>
              <a:t>      	  Science, Society and the Universe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4088" y="6119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1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5111208"/>
            <a:ext cx="407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Cormac </a:t>
            </a:r>
            <a:r>
              <a:rPr lang="en-IE" dirty="0" err="1" smtClean="0">
                <a:solidFill>
                  <a:schemeClr val="bg1"/>
                </a:solidFill>
              </a:rPr>
              <a:t>O’Raifeartaigh</a:t>
            </a:r>
            <a:r>
              <a:rPr lang="en-IE" dirty="0" smtClean="0">
                <a:solidFill>
                  <a:schemeClr val="bg1"/>
                </a:solidFill>
              </a:rPr>
              <a:t>  FRAS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5842337"/>
            <a:ext cx="4041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  UCD School of Physics 2017 </a:t>
            </a:r>
            <a:endParaRPr lang="en-GB" dirty="0"/>
          </a:p>
        </p:txBody>
      </p:sp>
      <p:sp>
        <p:nvSpPr>
          <p:cNvPr id="5" name="AutoShape 4" descr="Dublin Institute for Advanced Studies 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6" descr="data:image/jpeg;base64,/9j/4AAQSkZJRgABAQAAAQABAAD/2wCEAAkGBxQTEhUUExQWFRUWGBwaFhcYGBwZHxsgGBwcIB4cHCEfHCggGh0lGx0cITEhJSktLi8uGh8zODUsNygtLisBCgoKDg0OGxAQGy8kHyQsLCwsLCwsLCwsLCwsLCwsLCwsLCwsLCwsLCwsLCwsLCwsLCwsLCwsLCwsLCwsLCwsLP/AABEIAL0BCwMBEQACEQEDEQH/xAAbAAACAgMBAAAAAAAAAAAAAAAABQQGAQIDB//EAE8QAAIBAwICBwMIBwQHBQkAAAECAwAEERIhBTEGEyJBUWFxMoGRFCNCUmKhscEHFTNDcoLRU5KywiQ0Y6LS4fBzg5PD4hYXNVR0s8TT8f/EABoBAQADAQEBAAAAAAAAAAAAAAACAwQBBQb/xAA7EQACAQIEAwYDCAIABgMAAAAAAQIDEQQSITETQVEFIjJhcZEUgaEjM0JSscHR8BXhU2JygrLxJDRD/9oADAMBAAIRAxEAPwD3GgCgCgCgCgCgCgCgCgCgCgMGgMZocDNAFdHqYLjxpZkXOC3ZjWPEUsxxIfmMhx4ilmM8HzM5rhJNcjNDprS5z5G1DpmgCgCgCgCgCgCgCgCgCgCgCgCgCgCgCgCgCgCgMUAZoLmM1y/IC3iHH7eH9pIoP1RufgKsjTkzJWxtGj45CN+mpkOLa3kl8zsPuzj34q74e2smYP8ALubtSg2Y63ikvJYoR54/9X4UtSQz9o1NdIrzMPwS8IzNfaB36dh8dvwpxKa2iceFxUvvK1vQiScEt/3nEGb/ALwf1NdVST2iVPB0o+Os/cjfqbhnfck/zD/hruep+Uh8Ng761fqb/qHhv9rJ693x0VLPW6Evg8F+Zmn6l4X3XLD+Yf8ABUXOpzRD4bA30qW+ZITglt+7v2X/ALwf1Fc4kvyliwVF+Gs/clxcDuhvDfah3Z3+/JrnEh+KJYsJiI/dVfc31cUi5iKYeWP/AE/ga59k/I7ftKnrpL0AdMnjOLm2kj8xuPvwPvpwE9pEl2rKGlam0x1w/pHbzY0SLk8lbsn4Gq5UZx3Ruo46hV8MlfoNAarNVzINBe+xmh0KAKAKAKAKAKAKAKAKAKAKAKAKAKAKAwTQepXOMdLYojojBmk5BU3wfM/kM1dCg3voeZiO04U3lgsz8hYbK+uhqnkFvFz0jY48/d4n3VZeENErsyOlisTrUlkib2HC7OM/MxPcuObc1z6khB7smoyqTaLKWFw9PwRzvzHSR3LDA6mBe4AdYw/BQfcaquuZuUattEor3IN69sm1xeszfU60KfcseDTiW2Q4Cv3pt+Qvk4rw2Noj1JJmbRGxiY5YHBBZ8YIPiacSXUjwcOn4R7xq4is7eScQqRGMlVABPdgbbsSQAO+otye5oyQhHRIhcX6Ry27WyG3UtcNpUCXGlsZwx0csd4zyrmpyU8qWm4cX6SzWi9ZcWjdUPakhcS6c97KVU486HZVHHdD+yukljWRCGRxlWHIg015E1lkrpGZrSNvaRT6qDXVKRx06b3RVnvOHuBIIC0erQJkhOnJOnZl3xq21AY86lxJc2Z3QoPXKiXw9beRmS3upFdCdUfWFiD9pJMkUzvmgqEV4JtMnNFdKMaopl7wwKE+8ZU/AV28PQOOIXNS+gl4hw60kz18D2zfXA7P95cr/AHgKsjOcdmYquEw9XScMr8v5OS8NvLYaraYXEXMIxzt5ePuI9KlmhPxKzKuDisP3qMs8egw4R0vjkbRMDDJyIfYZ9e734qudK2q1NVDtOM3lmsr8yyg1Sene6NqHQoAoAoAoAoAoAoAoAoAoAoAoDDUBGvrxIkLyMFUcyfy8TXYpyehVWqwpRzVGVB7y54gxWHMNuDhnPNvhz9B7zWlKFHV6s8V1a+Pk1DuwXPqMOFWUcPYtIxJJyeZvZHqe8/ZX34qE5OWsvY10KNOl3aKu+chonBwx1TsZm8Dsg9E5fHJqrNbY1rD31m7kPphxY2lsHXsAyIhfGRGrNgvjkcDkDtnFcLJPJHuo5WnB4rhctcNdQsVbSzKw1KGB9kAaTkZXkCo9KCKUlvcR3Vqlpxq0MaLHHcQvFhQFGUyeQ/kHvrhVNKNZPqWHpp0fF5aSRDZ/bjYbYdeW/nyPkaFtaGaJXeGcY/WENnA/7QTf6Up2I+S4Y5HnJ1fxoVQlniovcl/pA/1nhv8A9T+QoSreKJbeKqphkEmNBRtefDBz91dLp2cWVP8ARdDKOEoBs7dYY9WcDLHST34zv6GuFOHTVNFrsUk6lROUMmnEhjyFJxvpzvihctrFD6JXEljcDhdyuuJiWtZcbNg6tJ8+/wAj5YoZqbcJcOXyJnAQIuN36HA62KOYfy4B/wB5jQ7G3Gl6Eu3mNxLLeGR47SJGWPSzJ1mjdpTg7oCCFHI7ncHFCd225MW8H6Y3C2Ud3dIrQPJoyo0yBS+lXK+y2/PGPIGl7EFV7ve2ZbW4So7cDGJjvld1Pqh7J9dj51LM2deHitYOwu4pbJINF5GFPJZ09nPdvzQ+TbeZqyMmtjNWowqK1WPzQsEtzw4jOZ7XuPeo/L05elWtRq+TMSniMC7vvU+vQt3DuIRzIHjbUp+7yPgazSg4uzPZoV4V4Z4bEsVEu0M0AUAUAUAUAUAUAUAUAUBgmgI3EL1Io2kc4VRk/wBB4muxi5OyKq1aNKDnJlMt4Hv36+4JjtUyUXOMgcyT7t29w8a0NqCtHc8SEZYyfFq6QWy6lggtzMAADFbjZUHZZx5/VTy5nvxVWa2vM9SNPOkkrROsfFoI7gWn7N9AaMEAK4Odk8SMbjzFQ3NF4ReRE68nZI3dEMjKpKoCAWIGygnYE8q4Sb0uc2RZYPno8B0BkibDYyMlTjYkctqDxLUoF90cis5Le64dIyGWWNTCH1LKjnfAJyQFJbvwM8qGZ01CScB7084ZPM1o9umuSGYSbkKAoG4JPjtQsqwbs1ui1xOSASNJ7xkHHw2oXCbhvRuOG7nul9qdVBGORGdRH8XZ+HnQrjTUZuXUx0i6OLdtEzSyRmFtUejTs31jkHPpypY7OmpWuZuej5mGi4uJZYz7UfYjDY+toUMR4jOD4V0OCe7HUUYUBVAAAwANgAOQFCaVkQ+M2sksRWKTq3yrKxXUAVYNgjIyDjB3764zktVoK34JNNcQTXLRAW5ZkSPUcswxqJbkAPoge+hBwbab5CzpB0bln4jHIhKRNbtHcMDgldYOgd4LePcAfKukJ0m55kc/0kXoS3jsYNIkuXSFUH0U2ycDkvIe+uHMRKyyrmM7zomJY4YHkxbQlT1SrjXo5B2yTp8hiuk3TTiojwX0fW9Rn5wJr04Ps5xnPLnQsbtojpeuqxuz7qFJbbOwGT67VwSSa1WgniASMPCRNauuSgOrCnvj8Vx9H4eFTuZXDKu7rHoIrq1azYXVoddu28iA5AH9PPuq9NT7stzyqtOeEkq1DWHNFw4VxFJ4xJGcg8x3g94PnWecXF2Z7dGtGtHNFkyolxmgCgCgCgCgCgCgCgCgNWbFPIPTUo87NxG5KAkW0J7R+sf+e/oPWtS+yj5ngTvj67j+CO/mPLdBNg4C28ZAjXkJCDgE/ZB2Ud538KpbselTjxbaWitjjf8ATG3t7g29xqhOAUkYdhwe8MCcYOxyBVZe6yhLKxR014LDeS2kgfAbXGksbA6WZdcbAg4IDIRjv10IVaanJNG3R/pDcQzCyvo2abHzU0allmUd58DyyTtvvjvHYTlF5Zl4HKhexfw/glvAxaKFEY53CjPaOT8SSffQ4ojChI0kkCjJIAHMnYCi12ONpasrXGL8Sa2jLSRxRhsRMRqdiRjUu5wBnAPfVyjbc86vVU05q7S6dTvw7iE6qFa3mf6r5TdSMjVlgdQ5Hburk4x6naNestJU2+j02Jvyu4PK3A/ilA/BT+NRtE056vKJzmluWUgwLg/VnIPuITIrqykJ8ZrZC5IrlMki5H8EkUuP765/Gpd0ztV47XXpZ/qMLbj8AXDzjUuzaxobI55XAxUeHJ6pFscdQStKeq66DG1vY5P2bq/jpYH44qDTW5qhUjNXi9DS84dFLgyIrFTlWxupHeCNwfQ1wk0nuSloSMMQNzgbc6HNtTzviV7JxeY2tsxWyjOLmcfvfsIe8YyPvO2AwyuUq0rR2G90icLaExDTayOsUqZJCM2yyrnlvs/jnVzByLbKG2w1u4uoZpFGYX/bJzxn6YHh9Ye/xzNa6FU48NuS2e5XnB4dcB03tZzvjcL/APzO3iM+FXr7RZeaPKcfgqqnHwS+heY3BAIOQRkHxrLs7Hvpp6o3odCgCgCgCgCgCgCgCgKz044kUiEKbyTHSAOeDsfjkD31fQhd5nyPK7VruFNU4eKWhrbcOEccdmh3Yap2HPT3+hY9keQPhXHK7cmdpUFCEaEd+bJ3HuEGeDq4nMTIVaIryDRkFNQ71DAZHlVLPRlBNW6bCHiVv8vtRIYlN1asQ8LDILAduI55rIu6k+KmhU1KcfMW2PQ2GVIp+H3EkClkkMLEsupGBwyk5VgwI78EUIRox0yM9G0d+Nx+fhQ1WRuKHdznNMqAsxCgcyTgV21yMpqKu2LGvpJcmICOP+1kHP8AhXbI8yR76kkZpVakvDourEkl3aBsky3kg56Q0g28FHzYxz5VclPbYwTq4dd7Wo18yHe9JHAR4l0PJtFFjVhM7sQMdpiMAeArqo7t7FNXHzVnTVpPZfyWG0tbuRQ0s/VE76I0XbyJYHf0qpuCfdR6NKniZQ+1lZ+Qp6QyG3HavptZGVTEf34UYHnU4LM9jFjqiw8fvHfoV5eK8QwO1Nvy7IP+XI99aeHTPJeKxtr3dhlZTcTlTUkwIyRg9WDkcx7GdqpfDT2NtOXaFWF4SX7/AKGkHQ65di8jxhyc9oCTJPiMYqTrwSskRp9lVpSzVZK7+ZZOHcNuI9I62JUHMLGMn34AHpis8pJ8j1qFCrT0zK3oPtY55FV6m9SjuZ1iuanb+ZB4xwyO5ieGXdHGNjgjPeDSxFpS0voI+CTx8OhW2nHVLHssuk6JPtFgOy571ON84yKEKayKxW+knFv1jKix6ksbZxNcXDqVVtG+lc8+8AeJB7hkUVJuo7LSKLD0G4rPddfNJGFtpXzb5O+kAKcjvBxnPjq8qO9y6nNzWq0Jk1grB7N/YYFoD4AHdR5oSPcR4VapWtJGWdBTUsPLZ6p/t8jh0Iv2w9rJ+0gOBnvUbfd+BFTrxWk1zKezMRJp0J+KOnyLXWc9cKAKAKAKAKAKAKA1NDhS+HN8p4hLO37K3GEJ5ZHf/iPwrS+7BR6nhUvt8ZKrLww2J63vVQPcsdLzsoQlWbGo6YhpXdtsNpHMkjbOapk+R6dDSLqS3f8AUKIOjvFIR8xxFZFyW0TQ49o5OebDc8tqgdVOrupaGtmnFI7tJpbeJgwCTtC+Na57LlWI3TJ88EjwoEqma7RcuG8Mig1dWgXWxdzjdmY5JJ7+fu5UuaUktibih043dwI0ZzyVSxx5DNdSuyFSeSLk+RV1unuHBEfWNzAJ+ah/iI9uTvI3x5Va1lPOzyqu6V/0RPh4OJd7lmlIJwjYVNvBAdx/Fk1Fy6FscKp61G35cjbj14kEeldKahuRgaVGxb1+iPNhXacXJjFVYUI2WjIvRbhRybmZcO+0af2aD2QPPFdqS5IpwOGblx6i1e3khh0j4wLaItzY7Ivif6Co0oZ2acbi1hqWbnyKAmouLmSQyatnIGCjHkGHcuOR5VsbSVkfNrM5cebvf6DiMJkDPtY2Jj3z4ZB3qmx6cGnJK+456RcNGIwnVxgCQbkIMumBj31VB8zZi6LcUo6eYvm4Ywc4uIsxsChL7gKpCh/eQD41POuhmlh55tJry12O1vwNg0OGRwupt2GTlw2oZVs+7HMb1xzV9icMLNOLz8n89SL+qiFI66J0VNJXrQNLsysQSQRpJUnDDvxyqSmr7EHhpqKTlpb6jFeEscZkjwYtRVTgGQIUDD7Gk+mQKg5eRoWGldXlpbX12X0Dgtj1UiO8yMBGUTt/RJXT675GfSk5X2Qw9KVNpykP2uY8hS6ZJwFLDJPhjvNVWN2eL0bPP+l1y93dJa9TcizibMpjgciVhghAQukKPHOOflXDPUvOWW2iLGvFrgLot+HyKFGlOseOJQBsMAMxwPAgULlN7KJIuete3WRlCXEOHKgg7qO0oPeGXIHqKnBq9mV4iMnHPzWon43IIbq3vE/ZygByO8Ec/wC6c/y1dT1g4s8vFPhYiGJjs9GXVWzWbme6ndXRtQ6FAFAFAFAFAFAQON3fVQSyd6ocevd99SgrtIz4qpw6MpdEVXgtsUsEXk91IFJ78McE/wDhgmr6j7/oeVhYOOFilvN6+j/0d+ltxcCaBLSFZzb/ADzxltOxBRBz5+2QD9XPdWY9Wd00oLY5Wn6RoQdF5DNZvyxIhK+5sbjzwKHFXX4tC0cN4pFcKXhcSIDjWu6k43we/FdRdGSd2QIePHUzNGBErFSynUylTjLrjYHxqbgZY4puTutBknFISMiWPHjrX+tRyS6FyxNH8y9xLxvjMckbKjAx/vJPo470U8nZuWBnAOashBpmPE4uE4OMdVzfl0XU5cDnZbdArKid8rgDdt9Ma4GrBONR+BpU8RzCO1JZXp1Y7jto4gZG3IG8jnJx37nl6DAqrd2N2WEFmfuxDZWfyuZpJB2FYEjxI9lPRc6iPrN5VdJ5FZHnU6XxM+JLZP38v3LYKoZ66PNek958ovdGSUj7IAzuRnUdge/bkeVb6UckLnymPrKvisj2RnqcNlRvybsOQy96sFhXPqeVcOxjFO0f0OcF2qyBJMqowW1ndcn2SQpLeIOR8aOOmghXSqKMtvPl5Fn4lcwXJRSZCqk6gIpN9SkYyBtWdRlHU9erUpYjLG79jY9Gj2xrADOGGNWQAwONzj34oqpyeAunru0ap0eKGNjMF6tQi7YGnBDbk5y2SefcOeKcS/Il8HkkpZrWNYuAM66euTQAoHVjHsZ357Nv6U4tnqiCwcpQsp6aHWLo26lSJANCCMALtp04YbnO5JPuFHV3JrAyTvm8l6Glt0U07F8roZFGPZDYIx6PqPvHhR1bnIdn23lyaO0PAHVoWDrqTeR8buSdTbZxgn3jurjqXJxwcoZXmvb6kjpNxr5HF1xjeRQwUqmC3a2GASPpYHvqo21JuKvYqt90m4lIqtHbJZxO6oJbg5btnAJXYrvgbjvFCh1Kktlb1JvREvFdTQy3Yu5JIxJIQABGVOkLse8Hy9kbb0O0lq05XOnE7TXZ3MPfbuSn8PtL/uEj3Vog7STPOxNPPhqlP8j/ANjzovd9baxMdzpAPquxqurG02jdgKvEw8JDYVWbDNAFAFAFAFAFAVf9IM2LXSOcjqv4t+VX0FeR5Xa88tCy/E0iQkOJrWHuiiZyPMBUH+I1GTvdlsIZZ04dEQrLjECXk/Wa4ZJGCK0gxHL1eQvVsds+0NOeeTjeqjZdJ6llurVJVKyIrqeYYBgfca6daUtyNw3h0VrF1cYCRqWbHhqYsfcM49AKWuc7sYvTYqRaW5LzQCZS4KAoEVSATjUWOpj5ry5VpjljpI8OTqYlyqUrq+mlrfXUUWKTNIBKShXOG+TrKx0nBAOnJwds5NWyypXSuYqKr58s5WXLRMdzRBI3dy5UDtSTDSW/2cSYGkNyJwNvHupvmeh6ErU6blJ6dXz8kiXb3JZUk9kkDDuupt/owRjkv2jz86jJWdjRCeaMZLpz/ZEW/USyCMCQuSN5SNyQSoCjYADLkYHsjxqUUkszKK32ssiT+f0LhYWixIqLyUfHxJ8yd6zylc9ilTVOOVEg1wsZ49Cmm5cMMkO+2O/J8VP4V6X/AOaPiYxaxTv1Y5jZD9FcZ71z/wDj1Q2uh6cW91JFlteBK8R1Fdeey64bAxyPYXI55UiqnUs9D0aeEU4d93fUrkwktGKr2cdwKqVH1gdJLxk9+ds4NXJqZ5so1cO8sWW3o5el00u2XG5yytz8NPd7qz1I22PYwdWU42k7sh8ds1nnMcgLfMMYh3as4JG4BYdnHqa7CWXUpxNKNapw5dGIOBX72LSLJDOYzg50DYjmdiVx6Huq6paor8zzMJWlg3KE4touHCePQ3A+bff6p2Pw7/dWeVOUdWe1QxtKt4Xr0GdQNe5zedRsWA9Tiu5WVupCOlyNxS0E0ToTjUNmG+CN1YeOGAPurl2iT70dyl3lvcXEsZvrm0S0iYOVVh88V3GrWdlzgkevqBnalLxNWGFhxrhVs4S1a3DzOiYhwclmA3K7YGSefjQnGdOLtHccNGBdyL3TQjPqhI/BhViehRKP20o/mj9Rb+jyT5mWM/u5SMeRx+efhU8Rvcy9kNqEodGy2CqD2DNAFAFAFAFAFAU/p5u1pH3NMM/ED/NWihtJni9raypx8xvCc3sv2YYwP5mcn/CKrfgNsJL4iV+kf3EXGOnPDipifNwTkNEsZc5HMEEYznaq+RZKrTtZoXdHr6/60fJrOVLQ/RupACu/7vILqMZ2OoelCNOdRvurQu/GC/UuEQuxBGkNpO45g+PvHrUo2zIsxDnwnlWthH0bvmFg4VfnYFdSvLdckZFW1I99HnYSs1hHZWlFNexTeF8RbOgyMhYkpIGxoZuefsMcZHoa1zppJM8HD4qTbhKTV9n0f8MY8NUtNm9YsEbSwk1MF2O/LTvtg5qubVu6rGyhGUpXxLvbqPuH38Crp1qZYcImhhmVR+zGR7QwRkZxnNUSi279T1KeIou6v3o6ac+nyENvclp8h1BTOTrKl3f22XCsWAPZGBsAPGrnZQszzqdTPXbT287avf1LIb67YZXI9Lcn/HKpPwqlRh/WenxcRLw/+P8AsecNWXR86wcncEJowMciNR399UztyN1HPbvu79LFN6V8PMNyJ1GUl7LAZ2Y7dwPPbHnWqjNShY8LtDD8OuqqV09/UAkg2MT/ANzP/kmjbfM7lsleDLXwZXCgGOONSMgLkHJ56gVGDWee57VDMo+Gx24lw5ZlwdmG6tjdT+Y8QedcjNxO1qEaq1Kta9ZayEdlBtrUgsoUH24wDkIc7j6PmN6ufeVzy6cXhqlvf+UOOlNhLNGnUFQwbOrJUgYOdJHwx/SoUpKMrs1Y+jUrU1wt+pUo/ldnmTtPGT21bJB8Sc7qfPA51qbhUPGXxGE70m2uZL4hwkPdpJFIsPXIJIzy0kaQQAMZJ5/GoQqNRakr2L6uEUsQp05ZcyuiTZ8eupGaJmijEY+dn5gDxG+nV5eIqEqSik1zLaONr1JOnJpW3lv/AFnWKwExLR2qyA/v7kklvMLgnHwqLdt3qXRp8R2ULrrLc16K3Esd1LauwKqCQBuF5Hs53xg8jU60U4qaK+z6lWFedCXIg9Geg9hIJGkjEkomlDgudisjAbAjHZArLY9KFGF9UWePorZIOzbQqdu0EUMMbghsZBB3znahcqUFsje/H+l2zeKyr8Qrf5ash4JGeqrV6b63Qq6IjTd3yf7TP+85/OrKy7kWYuzU4160fMtwrOeyFAFAFAFAFAFAU7pqf9Isv+1H+NK0UPBI8XtP76n6ocWv+tXP8EX4NVcvAjdS+/n6L9yN0Oto/k6SLbxwM+SdJDMdyNTNoUljzNQL6a0vYfSSBRljgeJ864WkTis5SMsHVNxuVLe7AIOTUopNlFeTjBso3RbiBivHR9hOcH2sajkr7W/eRv41rqwThdHz+Br8PFOMtpfqQOl3BTbykr+zkJK+Xivu7vKrKFTMrMy9o4N0KrkvC9idwyTUkMj4LKdOQW7SrzVsEHWi9oeK551VKybsa8LLNCFSWrX1X8omdJOIxftYlj70icAZLMMM4P1VU49SfCuUoPZluOxNNLiQSvsn5nboDCVhkcMGOT83gZyBtlueDj03piHeVizsik4U3Pm+RWL3pFcyNqMrp4KjFQPLAO/vq+FGNtUeNX7RxE5vvW8kOOivE7yZzGs47I1fODVnflnnVVWFOOtjf2dicTWk45/PUZW3SqKdXhuoivMNjLrt6DI39fWq3RcdYmun2lTr3o1lZ+Wwtnteqx1QFzG28bIqMw8m2JOPGpJ35GepT4bSTcl5bk7h3H2jZUOFUc4ypUjPftHUZUr6ovo9oZJZZP33Lfa3iSLqQ5HwPvB3FZ2rbntQqRqK8HcjcZto3jJkOjRkiTkV25j+nI12LdyqvThKN5e5TZL2dFKxM66Vy0OMEpn9pFndVPeBuua1RjF7niSr14RkovVcvLqhDBxN9ZKRoS5GkEa8HkNOoncnvPfV3Chbc8uGMnm7q1fW7G88q20ge6LXFxjPV5wseRtv4+g2zVSTmrLRG6dSNCSlW71TpyRK4F0ceeQzyr1UZYMIhntY8cnONu/c5NcnVUFliW4TAyrT4s+6m72RbOO8XjtY9Tbk7Io5k/0rNTg5ux7OLxUMNC7+SK30BRpZZ7lzlmOn3nc+72RWjE2SUUeX2QnUnOvPmcR0evJJZmi4m0KmaQiMRhyuWJwTqHjkDwIrIes41L6SCboXfsG1cWlbIPZ6vSD5HEnLu2od4dS+six8SXE1ln67/wD2XqyHgkVYj76l6v8ARiro7/8AEbz/AK7xVtX7uJiwL/8AmVS4Csx7RmgCgCgCgCgA0DKf042ls28Jh/iU1ooeGR4vauk6T8xva7Xs48Yoj8DID+VVy8C9TbT/APsz/wClfuU/g/RKa4j1/rG7iXrJVEcbFQuiV1wMNuNqr5klRcl4id/7vMFXN9dyFGVwJJNSEoQRqBG4yN6Elh2nfMXK7QsjAcypA949R+NSWhbUi5RaTPLukVu0ciEkBwBkAjIK4wSAzY+Nb6XeVj5HHxlCopPfyL5bhL+zXWPaG/irLzI9/wBxrFK9KofRQyY7CrNz/UqQhnt2a1ZV0OSVlJIxjPzinOAwHdz2FaW4z1R4zjWw7dC3dez6eYsvR1q9amOriwnV96oOTHfcHvPjmrItx7rMlZcbvxekdLdPP5jKK96tusiddYXxDagB7J+fJwPTnUJQusvM1QrQpviQnrbaxD6SS2z6JIGy5/agKVGcDtYOwOe4Gp0uItGZ+0JYeVpUvE9xj+juPFwxI/dZB8iR+P5VDE2y6GnsWnaq79BbAdM8rq7xsJXHZi14Go9/ce7lUnrFGaKtWcotrXkrj/hd7Gtz1qpJKzR4YrDpIIO5wAM5zg9+wqicXbU9WjUhGsppOTa5Izx60+VTK37GQJhI5l09ZueTBu7PLnSlLIiOMpRxNRS8LttJWv8AM2seGiMFYmnlY+0sD6EQ+GonmPXPlXJzzFlHDKkrQu79HZIfQRySxtFPEEQrjPW6yfXsjB781VzPQhmnFqpGy9blK6R3YDIRJm5ibQXT6a4JVsjbO+CPM1qpxdr8j57H1FmWR3munQ2sej1xcsZDGsAYhtWCpGOZUZyM8+7flXZVIR0O0sBXxDTccq6/wW3hvRiCJtbAyycy8h1HPjvtWaVab05HuUez6VOWZq8urOXG+lMcOUjHWy45LyX+Ij8KU6N9WV4ntKFLuU9ZfQpXEzM6tPcYJk7MQbPvKAHYAd58a1wyp2R4GI4s4urX56JFu/R8jC2OQwy5IJ5EHG6+VZ8S7zPa7GTVDY145wPh8KyXFyqjLMzyFmDEsSQBpIJOMKAN8AVQelJQis0itcB4Zc3komge4srNfZzNIzTDxCsxVR54PPvrhTBTm83IvPEB/pFovMgyN8E05/3vvq2HgkK2tan6v9BV0W7V9et4Np+BI/y1Or4ImHs/vYms/MtorOe0ZoAoAoAoAoAoCp/pFjPURuPoSqc+GQR+OKvw71aPH7Zj9nGXRoYrJ/pcTjlLAw96lWH3E1B7WNal9tF9UV2Tit5FPPb2XDo2VJN5Q4jQmQK+SuBlsNuQdzk1WTc6idooLnh/GbhWV57e2DAjEYLHB5793uNDuWtLnYutmrCNA/taQGx443pcvS0PPulPDsa9ITCHPZXtY8Ccd3v9a20JnzXaWHtd6GOgnGVicxu2EkxgnkG/LI/AV3E009SPY+KdKTpz8L26F/vbKOZCkih1Pj+I8D51jUnF6H0dSlCrHLJXRTr3obLE5e1kyCCCrHBweYzjDDyNaY4iL0mjw63ZNSm3LDy35CiCxeFSs1t38zGG/uyJ2lIPrVjal4WZKdGdGNqkL/X9CDfXKTNl3ZGAxhlDDHqMMfeuanFOPIzVpwqu8m0/T+BlwHpMIptcuph1egY3Iwc95yedQqUm0acH2jGnPvLlYVW98xkbEpiV2LHtsvM5+jnfzIqdrRsZIVJSqSa0TY3t3jz27xj5fKJcfdGPxquTf5T0KdOEXeVR/Ua/K7IjAhluW7iyO59zPuB6Yqq0+tjZxcLyi5P0f7kuK7vWAWC0SBMbF2G3uG4+BqNoLdlqq4x6U6aivM3/APZmWU5ubqR/sJ2F/wCfwrnFS8KOrs+pUd6s36LRDKy4PbWw1Kqrj6bbn4moupOZqp4XD4dXSS8yFxLpdHGpZEeQcgwBCZ/i8PSuxo5nZmet2nThFygm/wBCl8S6SXNwdOoqD9BMj3E8z8cVsVGMDwK/aWIrvLsuiO/D4Rbo0r6ZAN+rGApPdqY+2Bz0rkZG9Rn33YtoRjhocSbzdEdrO0ub6VZZEDINhk6F92Nz7ueOYrjlGnGy3J0qVfGTU6kdP2L/AAqsMQBKqsa7kDSoCjwycD3msTeZn08IxpwUdkUjiPRe8luRPcLDeKpzFAZWijTzx1bazjx9/lwpdOTnmlqh4/G7pCiNYOisyJ1iyxui6mC5IBD4Gfq0LXNp7E+Xe8U/2ULHP/aMB+CVNbFE9cR6RuKegA1fKZfryn8z/mq3EfhRi7JV3Un1ky3Cs57K2M0AUAUAUAUAUAn6WWvWWkq94XUP5d/yqdJ2kYu0afEw8kJuHXeq0tJ++KQK/oSUJPluGqyUe80ZKFXNQhUXJ2f6Evi/GVtLrXcy6Ld4joyNhIhGobDLMUIx/CaoZ6Tnlk29rCmTp5LOdPDrOSf/AGsnzcY898Z+IoV8e+kFce9E47tY3F4E6wuzAo2RhznHLbByPhvQtp5rd8x0g4fC2XmkWNSNJJVc+GxIJzvVtNvkjJjKNOSvOSSYp4ZxGBYmt3iLouQHCgB15hu1p7Xp31OUZN3MlCtRhB0XG6XOxpbkLtbXM6eEciNKo8hgEgehpdc0RhKz+ynJeTV0MrfiF6M/NxTgbHQTE3wfao2gaY1MUuSkvWx3/X7L+0tZ1PkA4+IOK5w09mW/GNO0qb9jnJ0ns/3mV8nib/hNFCfUjLGYb8S90Zj4tw5t9UHvUD8RTLU5HFicE+cfYy3FeH/Xg28gfyruSqd+JwXWJo3SWwU+2v8ALGx/Ba7wqpCWOwUdbr5IwemltyTW58FQ/niuOhLmc/y2H/Dd/IiP0ycjMVq7DSWBJxlRsWGAcjJFSVCPNlUu1KjV6dO/Mr970zuZPZZYx9kb/E5q+OHgjya/a+Ik2lp6C6C1nuXXUXYMwGp2yOfdqO/oKscoQTdiiFPEYmSTbd+bL9wKy0LLZysJAgBGR9CTO394N91Ypyu1NH0uGouMZUKjv/DKZxHhcltK6rFrB/ZuUL7Hw7s+orVGcZLVngVsNUw1RqEb+e5i06OXM79sFDjUWk8OW3fXZVYrY5T7PxNWWunqb8FtJZpUQyuUVgpVWY9lTvyICrjbPwzUakoqN7FuEp151crns+pb+mCh44rTUUFy4iZhjITBLc+9sBBz3cbGsHM+olHRRK5Pwe+spY4rK9MwfVpguO1pVBknV3DkuwG7ChS4zpu0JXHvRrjt3NO0FzaiBo0DOwfUG1EhdI3xkhjzPs0LKc3J2ktje5utMd7cefVof4BpH++zVcldpGGrVyU6tb5L++pJ6EWui0j+3lv73L7sVyu7zJ9lU8mHXnqWAVUekFAFAFAFAFAFGDRlyMHvpexxq6afMpPRyELJd2L7A5KehHMe4qa1VdUpHg4KOWpVwz82iZxS3NzZxsYhLLbyKxjIB1NG2l1wdu0urBPiDWeasz1KcuJTTtquQ+mvEigaRhoWNC7LsNIVcnODgbComhvLEqHAuN309u18zRCEamW30blEJ1dvOzbHGxG1NyqE5yjmewx6TcFa8WOaF/oZVTkA6twR4HFX0akY6Mw9o4GWJSnB2sVy7biMAy7SBeQOVcfn99aFwpHjVfj6Cu9vkQ5+PT8pFjJH14lz94qXChyRVLtGvz+qOkPSV1x83Ht9XXH/AIWA+6joR6kodqyW8V9R1wvpgitmTrAMfWLjPoeXxNVSwz5HoUO14X7zH8XSizf96o/iUr/iAqjhVEejHH4So7J/Q58d4dE7REohRtSE4HZMgGltvMAe+uwlNEcVQo1MrdtdPcT2/BoSAvVqrSKYiSM6JY+/yDbn3DxqziSM0cJRe0dXp80aW8US9sQrlcy6dIyVxoljx3mNsnHpRyfUjClSh4YrTV/uvkMYYxHvGoLQbgKP2kL77eJGMfyedVty2vuaIwjHVLWP1TOrQ7hY2AB+ctG7uWWiP2Tzx4fw1y/Mnl/CtnrH+Cuce4ZH2blFKxsxWaPGerYc9gRtnzx8a0U6j8LPJxmFgmq8FpzXQj2vGOrKmJC7clZgFHp3sfQsBU3SunfYqhjY02uEtfPYsfRLjBaaVJyvWvhhgqRgDGnskjI54z3ms9WnaKa2PUwGKcqsoVGsz1Xp0H3FuMQ265kcDwUbsfQVVGEpbHo4jFUqMbzZSLu4ueITfMqyRgFc5IGDjOoj2s49kVqSjTWp4FWdbHVFw7qPsXDo/wAG+TJjVkkbgDC+viT5k/Cs1SpmZ7uDwvw8bJkXjPAZXl+UQTukyjAVu1EyjfQy9wzvqG+T31AulBvU58H4rFJPpniWC+C4IODrXxjcftE25cx3gVw5CpG9uZKeH5MlxMXMskjDTkAHOAqIMDGM+X0jUoq7OVZcOLlzEXSaMiO2slOWcgv+Z97ZPuq+kt5HkY/www65vUusEQVQo5KAB7hWZu7PbhFRioo6ChMzQBQBQBQBQBQBQFP6ZW7QyxXkY9ghZMd47vuyPeK0UXdODPF7ThKlOGIhydn6DKK5VZVmU/NXIAJ7g+MKfLUOyfMCq2ns+RtjKKmpx8Mt/UScd4ddJBcWtvB1wuS+JjIq6BNs3WBjqOkEgFc7ADu3rLpqbWVe5NMENjYQ28g646RGkQG8zncqB3gtknOwHPah2NqcFE5fo+4nPN8s+UEao7goFX2UCqo0r5A5378n0AjQlJ3TLPdW0cow6q4HiAcH+tdTsWTpwnpIVXnRO3kxkMMDAw7begJIFWQryRirdl0Km6fuLz0FiHsuT/Gob71KmrPiZGV9i0tkyDJ0IYA4VCe4rIyf4lepfEFEuxrbK/zsQ5eiLj9zMfNZIm/HSaksQUy7IktbNempwk6OuBt8qHfjq+8cuT4z50zp/wDsjLAzS/F7Dq31SjfKPKNDZGCk8I1Bj/EuPgPGq2rfL9DfTcpK7dm9P+5a3+ehv1h1CRB2mzKq/bTszxe8b+o8q5/f4LFupR33+a3R1ifQQUOeqHWRY+nA/tL5lDyHkvjXLXJU7xl6arzT/gkm3G8KthW+dtn+qRuVHkCcgfVYjuqPmyzKsuRPzizLSAr15UaHGi6j8COyW89J2Piu/cKJvb2Ou2XO1o9JIpPFeDLFcGPrUCe0CW5DwP2vxArZCrmjtqfOV8HGnXyZk48tR50e4NbTggOx6s7FOzv46tAJPvxVNWrJbno4LB0q19dtmtBrY9C4EbU5aY/bIx8AN/fVbrya0NlLsqjGWao3J+ZYgFjXuRVHkAAPuAqm7e56ijGC0KzxXiE10jLZPJA+NUUkkfYmHgpOSvqRvnIBFcK5uUvC7Fc4X0f+VuYry/vROoy9uWEe3ioGVkX7S/dQpjScn3n8iycP6AWERDCIsykEM7sxBHIjfahcqEE7DGeUSTEk4itssx7i+P8AIu58yPCrEtPUpnLPO78Md/X/AEJ+iyG5uZbxx2QdMX/Xp95NW1XkioIwYBfE15Yh7bIudZj2woAoAoAoAoAoAoAoCPeWyyIyOMqwwR611OzTK6tNVIuDKbwZ+okewuN0f9kx+14Huz3eBFaane76PEwsuBN4Wpz2ZZOH3DAmGQ/OKOyxHtr3P6+I8fWs8lzR69Ko/u3v+pD4Nwd/lElxcsHmyUi0jCJH9gEkgt9Ik8x4VFO5Yod67Kv0Z4ultJxVmBJ+WEIijLOzFgqqPEnb7+VCim8rkWDhdvNbxT3VzJ23BleLIEcYVdlBxnIUAFu810timk3LcZ9G+OpeQrNGrqD3OpHwPJh5g1wlCWdXG1CYYodMGgKnf207yMwg58s4/FZxV8XFbs8mtCrKVlBNCT5cIy6kBNWHTSpOJYztsHc9oYUnvq1xzeE8/wCI4UpRmrX6X3X8kyXjkWpjHq1ErKgCsdMvJ4+W2pfxNcVGRc8fSTut91pz5nKXpGkYGhHykrGMnA7B9tTvnmSAPJfCuqhIrl2jTgtE9Hp6dBenSZtCRqoXq3LRsBqI56UxsMYOn02qbw/UzLtWTioxjs7o6WqXk7kKjkOcyiTKITjGdgpxgDYE57643TSsztOOMrt912e99iVbdDJ8ASaTg5XS4GPHnGc0liI/hRfHsio0lN29C68K4esKBRuQN2IAJ+AG1Y5ycnc96hR4cLGOLcTWALlWdnbTGiDLM2CcDuAwCSSQBUS1sp0/F57qW84fMi20jw5thnUG23LMOedgQO7UN8ZrpTxG5OLNU6U8UjAR+Fl2UYLJJhT5gBW299CCq1F+EcQ9TxS3JeN4pY2K79mSGRe9WG47j51wtSVWN2tSeS0MaQI5knYbu+5+1I/h5DxwBUorS7I1J2WSO7EPHZSxTh9vuT+2b7zq/wARPoO+tFNKPffyPIxU3UawlJ6/iZb+GWSwxpGnJRj18SfMnes8pXlc9mhSjSpqEeRLqJcFAFAFAFAFAFAFAFAYNAJek3Ahcx7dmRd0bz8D5VbRqZHqYMdg1iIaeLkxNwniJmxbXJMdzGew/eSO/wAzjmOTCrJ07d5bGPDYniPg1dJrYsNlfHV1Uo0y931XA71/McxVLjzR6lOq08s9xZwfookV3PdOdckrlkHdGCMbD6xA3PhtUEdhRtJyFPT64a5mh4ZCcdcddww+jGu+Pfj7h40ZXWlnlw0W55YbSAFmWKGJQMk4CgYA/IUNCSirEvWMZztzzQ7fS4l6KdIVvY5HUABJnj9Qp7J9ShB99CEJ5thjLxCNZUhLfOSBmVfJMZPkN6E7rNYL/iUMIBlkSMHlqYDPpnnQ45JPcWyPZXhwJI3ccirgOvftg5FSjJx2KKtGjV8SI/8A7H2jZ9tjntHrCTnnvvz3z76s48jI+ysO+vuzoOilmmMxjc4GpjuT3c9zXHWmTXZmGS29zlLDw63lRW6pJSRoUntEk7YHfvXHVm+ZZHB4alJWirjW94okcscRDs8udAVc7LzJJIAAHiarNeZJ2Fg6Rt+sBZGHRlDIJC2Qyj6oHfnPPwPlQhxHnyMshNC0iWtzFcIksTrIm5R1OobZUkEe8fGhHRlG6Y8LvJVF4Ejils2LRKpLNIqntZOwClQSEwTvz3xQzVou2ZcixcP40b21WWzkjWQ41CRS6qfpI4BByN8YI5DuO4uhPPHNE6QDqAY0PXXMpLueW521Nj2UAAAHPCgbnJqSjzK5TcdFrJizivE/k2YoiZbub2m54J5bd2O5e7mfO+EMzu9EebisTwO7DWpIZ9FeA/J0LP2pn3dueO/A9/M95qFWpmdlsasBg+DHNLxvdj2qT0PI2odCgCgCgCgCgCgCgCgCgMGuNXAj6R9HkuVznTKvsOPwPln4VbTqOOjMGNwMcRHu6SWzEUHFyh+TcQUg/Ql9OTZHf9oe/FXOCl3qZ58MU6b4OK06SH8dxJEMtmeHukXdwPtAbOPNd/KqWr+TPTjKdNfmj1I/A+C2yTy3UDFjMMPli+6nOxJyvgV8hyxvW1YupZG80OY+lhVlwwDA8wQCD8aFrQm6YXJS2McZxJOywx+RkOCR/CuW91CFXw2RU+C3MfDL2+gIIjZY5YUXmxICaVHezMQKFFP7Obj5G3A7aX9d6p21Sm0LOB7MepxiNfJV7+85PfXQk+N8jv8Ao0PyuS7vpRqlMxijzv1aKqsFXw9rB8cVwlQea7fUuV5wqOSSKVgNcLFlbAzurKRnw3z6gUL7IovAeNPDxSYSfsLyV1jbwkgPVkeWdOP7tDLGo1U12Zn9IHFXF1bMh+ZtriISn7cgO38se/8AOKHa8mpK21y29Kujsd7AY37LDeOQe0jDkQfxoX1IKauVX9HfGPlE8nylwbqOMRpjZWiByZEz7WtsEkdwWhTQnn0luiT0/bqLvh13yAm6lz5SDv8AIAMfdQ7WdpRkXaSdQVUnBc4UeJAJx8ATQ0XTMwQKihUUKo5BQAB7hy3oEhVxuwRzrlmdIgO3GH0o++Rqx2vEEAgHO+aJMrqSjFXkzSKRmQLAoghUY1lQvZH9mv0Rjvb4GrEktyjiymu5oubElzxnBNvYKXkb25Tvvy1ZPM/aO3hVypvxz2PNq4pN8DC6vr/scdHOji2+ZHOuZvaY74zzx/XmaqqVL7bG3BYCNHvS1l1H61UeiZoAoAoAoAoAoAoAoAoAoAoAoDGKAi8R4dHMhSRQw+8eYPca6puOxVWoQrRcZq5VG4PdWZLWj9bFzMTc/cNviMH1rQqkKni3PHeExOF1oO8ejMW3HbaV/nA1rONiw7O/gT3/AM4rsqUo6rVCnjaM5ZZrJIfRzXCjIMdwncQdDY/wMfhVPdfkeip1VqrSX1Il7PavJHJcK8UkRzGX1IFJ22IOg5BI58jXOG+R14mF+/dPzJP6qtprmO8Gl5I0KIQQQMnOfXcjPmai01yLVkk83MhxcGlTiT3fYaOSJY8ZIZdON8EYIPqK4FB8TNyF9nwa4sLmV7ZBPbTsXeIMFeNj3pnCsvlkHl4U0Ixg6beXVMe2/FpXf/VpY41UszOEyT3KoV2yeZz5DxpoW3l0Ku/RyS44XoKNFcpI8yauyVkZ2fAPI51Yz4+lLFM6blTsdekPRiWThL24HWXLkSudhqkZwzeXLIHgAB3UOzpS4dhxxo3U1oI44mSSUBJSzKvVqdpCNzlsZxgY8cUJyvlsR+knRLrvk8ls4t57cgRvpyNAHsEDmP8An40I1KV7SW5M6QcHS5t1jvJAqhgzlOwGK8sFiSo+/wA6bnamVxtUZFsFs4nDQiS4lUEK4MkzDPMBmJVfiKnklu9ClYilfuXb8hm89y4JwluneznW2PQdke8n0ruWPJ3OudZ6u0V15+wiu+N2sLggvdT57JJ1YPl9Ff5RVsaU5b6I8+rjcPTlpecjX9WXl7vcN1MP9mvM/wDXi3wruaFPw6s58PisU71O7HoWnhXC4oE0xrgd57z6nvrPKbk9T1MPhqdCOWCJuKiaDNAFAFAFAFAFAFAFAFAFAFAFAFAFAYoAxQ4QeI8JinGJUDeB5EehG4qUZyjsyithadZWmrlek6HPES1pO0Z+qx2+78wa0fEZtJq55r7KlT1oTaNfl3EoRiSFJ18V5n4f8Ncy0pbOxHi46ku/FSXkQpOPWZYdfaNE/iFwfXOVb4V3hS5Mh8bQv9pTaZKt+JWZHYu54vV2/wA4NRdKa3RZDE4V6Qqtf3zJyT59jiK4+0Iz+QqOXrE0qovw1U/Ukq8x9m7gb+QH8Hrmn5SeafKpH+/MP9L/APmLb/w2/wD20yw/Kzmav/xI+3+wZph7V3AP5APxellyixmq/iqR/vzI7z49viKgfZEY/rXbf8pFz/NV9rEGfiFmP2l5NJ5Bz/5aipKnN7IzzxWGXjqN/wB8iGvHbIN8zatM/iV1E/ElvuqfCnbV2KFjcMn9nTcn1sTl4jxGbaKBYV7i/MfH+hqOWktW7l3Hx1TSnBRXmbL0QlmIN3cM/wBleX37fdR1orwI6uzKlV3xFRvyQ/4bwWGD9lGqnx5n4neqZ1JT3Z6NDC0qK7iJ4FQNBmh0zQBQBQBQBQBQBQBQBQBQBQBQBQBQBQBQBQBQBQGpFAavGCMEAjwIrqbIuEXuiBPwG2f2oYz/ACgfhUlUmuZnng8PLeKIUnQ6zb91j0Zh+dTVeojM+ysK+RwfoNaHucfzn8678RMj/iMN0+rOR6A2uc5k9NQ/4c134iZz/D0PP3Oo6DWng5/nNc+Imd/w+H539ztH0Osx+6J9XY/nXPiJ9SS7Jwq1t9WTYOAWy+zDH/dBqHEkzRDBUIeGKGEcSqMKAB4AAVFtmhRitkbCuWJm1AFAFAFAFAFAFAFAFAFAFAFAFAFAFAFAFAFAFAFAFAFAFAFAFAFcsgFdAUAUAUAUAUAUAUAUAUAUAUAUAUAUAUAUAUAUAU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2815660" y="1412776"/>
            <a:ext cx="424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i="1" dirty="0">
                <a:solidFill>
                  <a:schemeClr val="bg1"/>
                </a:solidFill>
              </a:rPr>
              <a:t>A brief history of cosmology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33947" y="7095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 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6333" y="212834"/>
            <a:ext cx="5143979" cy="1143000"/>
          </a:xfrm>
        </p:spPr>
        <p:txBody>
          <a:bodyPr/>
          <a:lstStyle/>
          <a:p>
            <a:r>
              <a:rPr lang="en-US" dirty="0" smtClean="0"/>
              <a:t>Useful Texts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55575" y="1556792"/>
            <a:ext cx="7245573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 </a:t>
            </a:r>
            <a:r>
              <a:rPr lang="en-US" b="1" dirty="0" smtClean="0"/>
              <a:t>Very Short Introduction </a:t>
            </a:r>
            <a:r>
              <a:rPr lang="en-US" b="1" dirty="0"/>
              <a:t>to Cosmology</a:t>
            </a:r>
          </a:p>
          <a:p>
            <a:r>
              <a:rPr lang="en-US" sz="2000" i="1" dirty="0"/>
              <a:t>      Peter Coles (OUP)</a:t>
            </a:r>
          </a:p>
          <a:p>
            <a:endParaRPr lang="en-US" b="1" u="sng" dirty="0"/>
          </a:p>
          <a:p>
            <a:endParaRPr lang="en-US" sz="20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The Big Bang</a:t>
            </a:r>
          </a:p>
          <a:p>
            <a:r>
              <a:rPr lang="en-US" i="1" dirty="0"/>
              <a:t>      Simon Singh</a:t>
            </a:r>
          </a:p>
          <a:p>
            <a:endParaRPr lang="en-US" sz="20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Cosmology</a:t>
            </a:r>
          </a:p>
          <a:p>
            <a:r>
              <a:rPr lang="en-US" sz="2000" i="1" dirty="0" smtClean="0"/>
              <a:t>      </a:t>
            </a:r>
            <a:r>
              <a:rPr lang="en-US" sz="2000" i="1" dirty="0"/>
              <a:t>Edward Harrison (CUP</a:t>
            </a:r>
            <a:r>
              <a:rPr lang="en-US" sz="2000" i="1" dirty="0" smtClean="0"/>
              <a:t>)</a:t>
            </a:r>
          </a:p>
          <a:p>
            <a:endParaRPr lang="en-US" sz="2000" i="1" dirty="0" smtClean="0"/>
          </a:p>
          <a:p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The Cambridge Illustrated History of Astronomy</a:t>
            </a:r>
            <a:r>
              <a:rPr lang="en-US" sz="2000" b="1" dirty="0"/>
              <a:t> </a:t>
            </a:r>
          </a:p>
          <a:p>
            <a:r>
              <a:rPr lang="en-US" sz="1800" i="1" dirty="0"/>
              <a:t>      Michael </a:t>
            </a:r>
            <a:r>
              <a:rPr lang="en-US" sz="1800" i="1" dirty="0" err="1"/>
              <a:t>Hoskin</a:t>
            </a:r>
            <a:r>
              <a:rPr lang="en-US" sz="1800" i="1" dirty="0"/>
              <a:t> (CUP)</a:t>
            </a:r>
          </a:p>
          <a:p>
            <a:endParaRPr lang="en-US" sz="2000" i="1" dirty="0"/>
          </a:p>
          <a:p>
            <a:endParaRPr lang="en-US" sz="20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i="1" dirty="0"/>
          </a:p>
        </p:txBody>
      </p:sp>
      <p:sp>
        <p:nvSpPr>
          <p:cNvPr id="4" name="AutoShape 2" descr="Image result for a very short introduction to cosmolog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a very short introduction to cosmolog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34502" name="Picture 6" descr="Image result for a very short introduction to cosm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26" y="125169"/>
            <a:ext cx="1935029" cy="301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04" name="Picture 8" descr="Image result for the big bang simon sin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579" y="3517725"/>
            <a:ext cx="2066925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85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64704"/>
            <a:ext cx="7352084" cy="685800"/>
          </a:xfrm>
        </p:spPr>
        <p:txBody>
          <a:bodyPr/>
          <a:lstStyle/>
          <a:p>
            <a:pPr eaLnBrk="1" hangingPunct="1"/>
            <a:r>
              <a:rPr lang="en-IE" sz="3600" dirty="0"/>
              <a:t>Cosmology: the study of the universe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2060848"/>
            <a:ext cx="4357029" cy="46805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</a:t>
            </a:r>
            <a:r>
              <a:rPr lang="en-US" sz="2400" b="1" dirty="0" smtClean="0"/>
              <a:t>the universe</a:t>
            </a:r>
            <a:r>
              <a:rPr lang="en-US" sz="2400" b="1" dirty="0" smtClean="0"/>
              <a:t> </a:t>
            </a:r>
            <a:r>
              <a:rPr lang="en-US" sz="2400" b="1" dirty="0" smtClean="0"/>
              <a:t>finite?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</a:t>
            </a:r>
            <a:r>
              <a:rPr lang="en-US" sz="2000" i="1" dirty="0" smtClean="0"/>
              <a:t>How big is it?</a:t>
            </a:r>
          </a:p>
          <a:p>
            <a:pPr eaLnBrk="1" hangingPunct="1">
              <a:lnSpc>
                <a:spcPct val="90000"/>
              </a:lnSpc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</a:t>
            </a:r>
            <a:r>
              <a:rPr lang="en-US" sz="2400" b="1" dirty="0" smtClean="0"/>
              <a:t>the universe</a:t>
            </a:r>
            <a:r>
              <a:rPr lang="en-US" sz="2400" b="1" dirty="0" smtClean="0"/>
              <a:t> </a:t>
            </a:r>
            <a:r>
              <a:rPr lang="en-US" sz="2400" b="1" dirty="0" smtClean="0"/>
              <a:t>eternal?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</a:t>
            </a:r>
            <a:r>
              <a:rPr lang="en-US" sz="2000" i="1" dirty="0" smtClean="0"/>
              <a:t>How old is 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How did </a:t>
            </a:r>
            <a:r>
              <a:rPr lang="en-US" sz="2400" b="1" dirty="0" smtClean="0"/>
              <a:t>the universe</a:t>
            </a:r>
            <a:r>
              <a:rPr lang="en-US" sz="2400" b="1" dirty="0" smtClean="0"/>
              <a:t> </a:t>
            </a:r>
            <a:r>
              <a:rPr lang="en-US" sz="2400" b="1" dirty="0" smtClean="0"/>
              <a:t>begin</a:t>
            </a:r>
            <a:r>
              <a:rPr lang="en-US" sz="2400" b="1" dirty="0" smtClean="0"/>
              <a:t>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</a:t>
            </a:r>
            <a:r>
              <a:rPr lang="en-US" sz="2000" i="1" dirty="0" smtClean="0"/>
              <a:t>How </a:t>
            </a:r>
            <a:r>
              <a:rPr lang="en-US" sz="2000" i="1" dirty="0"/>
              <a:t>will it end?</a:t>
            </a:r>
            <a:endParaRPr lang="en-US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What is the nature of time?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</a:t>
            </a:r>
            <a:r>
              <a:rPr lang="en-US" sz="2000" i="1" dirty="0" smtClean="0"/>
              <a:t>What is the nature of space?</a:t>
            </a:r>
            <a:endParaRPr lang="en-US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1" dirty="0"/>
          </a:p>
          <a:p>
            <a:pPr eaLnBrk="1" hangingPunct="1">
              <a:lnSpc>
                <a:spcPct val="90000"/>
              </a:lnSpc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</a:t>
            </a:r>
            <a:endParaRPr lang="en-US" dirty="0" smtClean="0"/>
          </a:p>
        </p:txBody>
      </p:sp>
      <p:pic>
        <p:nvPicPr>
          <p:cNvPr id="13316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50578"/>
            <a:ext cx="374441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6084168" y="6093296"/>
            <a:ext cx="25747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/>
              <a:t>S</a:t>
            </a:r>
            <a:r>
              <a:rPr lang="en-GB" sz="2000" i="1" dirty="0" smtClean="0"/>
              <a:t>cience or philosophy?</a:t>
            </a:r>
            <a:endParaRPr lang="en-GB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33947" y="7095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 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912" y="230932"/>
            <a:ext cx="4765683" cy="1143000"/>
          </a:xfrm>
        </p:spPr>
        <p:txBody>
          <a:bodyPr/>
          <a:lstStyle/>
          <a:p>
            <a:r>
              <a:rPr lang="en-US" dirty="0" smtClean="0"/>
              <a:t>Earliest cosmology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05807" y="1355834"/>
            <a:ext cx="602143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/>
              <a:t>The age of magic </a:t>
            </a:r>
          </a:p>
          <a:p>
            <a:r>
              <a:rPr lang="en-US" sz="2000" i="1" dirty="0" smtClean="0"/>
              <a:t>      Every </a:t>
            </a:r>
            <a:r>
              <a:rPr lang="en-US" sz="2000" i="1" dirty="0"/>
              <a:t>that happened due to spirits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The anthropomorphic universe</a:t>
            </a:r>
          </a:p>
          <a:p>
            <a:r>
              <a:rPr lang="en-US" sz="2000" i="1" dirty="0" smtClean="0"/>
              <a:t>      Fashioned in the image of mankind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/>
              <a:t>The age of </a:t>
            </a:r>
            <a:r>
              <a:rPr lang="en-US" b="1" u="sng" dirty="0" smtClean="0"/>
              <a:t>mythology</a:t>
            </a:r>
            <a:endParaRPr lang="en-US" u="sng" dirty="0"/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sz="2000" i="1" dirty="0" smtClean="0"/>
              <a:t>Creation </a:t>
            </a:r>
            <a:r>
              <a:rPr lang="en-US" sz="2000" i="1" dirty="0"/>
              <a:t>myths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 smtClean="0"/>
              <a:t>The anthropocentric universe</a:t>
            </a:r>
          </a:p>
          <a:p>
            <a:r>
              <a:rPr lang="en-US" sz="2000" i="1" dirty="0" smtClean="0"/>
              <a:t>      Spirits become remote Gods and Goddesses</a:t>
            </a:r>
          </a:p>
        </p:txBody>
      </p:sp>
      <p:pic>
        <p:nvPicPr>
          <p:cNvPr id="235524" name="Picture 4" descr="Image result for the age of myth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76" y="3883906"/>
            <a:ext cx="1906424" cy="296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6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140" y="620688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9864" y="6139914"/>
            <a:ext cx="4947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Sumerians, Assyrians, Babylonians, Minoans, </a:t>
            </a:r>
          </a:p>
          <a:p>
            <a:r>
              <a:rPr lang="en-US" sz="2000" i="1" dirty="0"/>
              <a:t>Greek, Jews, Chinese, Norse, Celts,  </a:t>
            </a:r>
            <a:r>
              <a:rPr lang="en-US" sz="2000" i="1" dirty="0" smtClean="0"/>
              <a:t>Mayans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25339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33947" y="7095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 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6333" y="212834"/>
            <a:ext cx="4765683" cy="1143000"/>
          </a:xfrm>
        </p:spPr>
        <p:txBody>
          <a:bodyPr/>
          <a:lstStyle/>
          <a:p>
            <a:r>
              <a:rPr lang="en-US" dirty="0"/>
              <a:t>Early </a:t>
            </a:r>
            <a:r>
              <a:rPr lang="en-US" dirty="0" smtClean="0"/>
              <a:t>mythology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78754" y="1556792"/>
            <a:ext cx="78936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 smtClean="0"/>
              <a:t>        Babylonians</a:t>
            </a:r>
            <a:r>
              <a:rPr lang="en-US" b="1" dirty="0"/>
              <a:t>, Egyptians and Hebrews (6000 BC) </a:t>
            </a:r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Earth in the center of an oyster, covered by </a:t>
            </a:r>
            <a:r>
              <a:rPr lang="en-US" dirty="0" smtClean="0"/>
              <a:t>dome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Water underneath and overhead, closed in on all </a:t>
            </a:r>
            <a:r>
              <a:rPr lang="en-US" dirty="0" smtClean="0"/>
              <a:t>sides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Moderate </a:t>
            </a:r>
            <a:r>
              <a:rPr lang="en-US" dirty="0" smtClean="0"/>
              <a:t>dimensions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Sun, moon and stars progress across </a:t>
            </a:r>
            <a:r>
              <a:rPr lang="en-US" dirty="0" smtClean="0"/>
              <a:t>dome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Universe guided by deity, explained by myth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9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33947" y="7095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  </a:t>
            </a:r>
            <a:endParaRPr lang="en-GB" sz="3600" dirty="0"/>
          </a:p>
        </p:txBody>
      </p:sp>
      <p:pic>
        <p:nvPicPr>
          <p:cNvPr id="2375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2"/>
            <a:ext cx="4320480" cy="422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5705792"/>
            <a:ext cx="3360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Babylonian universe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629343" y="5727352"/>
            <a:ext cx="2832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Hebrew universe</a:t>
            </a:r>
            <a:endParaRPr lang="en-GB" dirty="0"/>
          </a:p>
        </p:txBody>
      </p:sp>
      <p:pic>
        <p:nvPicPr>
          <p:cNvPr id="237572" name="Picture 4" descr="Image result for the babylonian univer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94" y="836712"/>
            <a:ext cx="4259197" cy="413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38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843808" y="548680"/>
            <a:ext cx="3312368" cy="864096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                                          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60779"/>
            <a:ext cx="8604448" cy="49205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		</a:t>
            </a:r>
            <a:r>
              <a:rPr lang="en-US" sz="2400" b="1" u="sng" dirty="0" smtClean="0"/>
              <a:t>Chaldean </a:t>
            </a:r>
            <a:r>
              <a:rPr lang="en-US" sz="2400" b="1" u="sng" dirty="0"/>
              <a:t>priests (3800 BC) </a:t>
            </a:r>
            <a:endParaRPr lang="en-GB" sz="2400" u="sng" dirty="0"/>
          </a:p>
          <a:p>
            <a:pPr marL="0" indent="0">
              <a:buNone/>
            </a:pPr>
            <a:r>
              <a:rPr lang="en-US" sz="1800" dirty="0"/>
              <a:t>	</a:t>
            </a:r>
            <a:endParaRPr lang="en-GB" sz="1800" dirty="0"/>
          </a:p>
          <a:p>
            <a:r>
              <a:rPr lang="en-US" sz="2400" dirty="0" smtClean="0"/>
              <a:t>Timetables </a:t>
            </a:r>
            <a:r>
              <a:rPr lang="en-US" sz="2400" dirty="0"/>
              <a:t>of the motion of the stars and the </a:t>
            </a:r>
            <a:r>
              <a:rPr lang="en-US" sz="2400" dirty="0" smtClean="0"/>
              <a:t>planets</a:t>
            </a:r>
          </a:p>
          <a:p>
            <a:endParaRPr lang="en-GB" sz="2400" dirty="0"/>
          </a:p>
          <a:p>
            <a:r>
              <a:rPr lang="en-US" sz="2400" dirty="0" smtClean="0"/>
              <a:t>Stars </a:t>
            </a:r>
            <a:r>
              <a:rPr lang="en-US" sz="2400" dirty="0"/>
              <a:t>stationary, planets move across a lane in the sky (zodiac)	</a:t>
            </a:r>
            <a:endParaRPr lang="en-US" sz="2400" dirty="0" smtClean="0"/>
          </a:p>
          <a:p>
            <a:endParaRPr lang="en-GB" sz="2400" dirty="0"/>
          </a:p>
          <a:p>
            <a:r>
              <a:rPr lang="en-US" sz="2400" dirty="0"/>
              <a:t> L</a:t>
            </a:r>
            <a:r>
              <a:rPr lang="en-US" sz="2400" dirty="0" smtClean="0"/>
              <a:t>ength </a:t>
            </a:r>
            <a:r>
              <a:rPr lang="en-US" sz="2400" dirty="0"/>
              <a:t>of the </a:t>
            </a:r>
            <a:r>
              <a:rPr lang="en-US" sz="2400" dirty="0" smtClean="0"/>
              <a:t>year</a:t>
            </a:r>
          </a:p>
          <a:p>
            <a:endParaRPr lang="en-GB" sz="2400" dirty="0"/>
          </a:p>
          <a:p>
            <a:r>
              <a:rPr lang="en-US" sz="2400" dirty="0" smtClean="0"/>
              <a:t>Astronomy </a:t>
            </a:r>
            <a:r>
              <a:rPr lang="en-US" sz="2400" dirty="0"/>
              <a:t>and astrology</a:t>
            </a:r>
            <a:r>
              <a:rPr lang="en-US" sz="2400" dirty="0" smtClean="0"/>
              <a:t>, calendars</a:t>
            </a:r>
          </a:p>
          <a:p>
            <a:endParaRPr lang="en-GB" sz="2400" dirty="0"/>
          </a:p>
          <a:p>
            <a:r>
              <a:rPr lang="en-US" sz="2400" dirty="0" smtClean="0"/>
              <a:t>Predicted </a:t>
            </a:r>
            <a:r>
              <a:rPr lang="en-US" sz="2400" dirty="0"/>
              <a:t>astronomical events</a:t>
            </a:r>
            <a:endParaRPr lang="en-GB" sz="2400" dirty="0"/>
          </a:p>
          <a:p>
            <a:pPr marL="0" indent="0" eaLnBrk="1" hangingPunct="1">
              <a:buNone/>
            </a:pPr>
            <a:endParaRPr lang="en-IE" sz="1800" i="1" dirty="0" smtClean="0"/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 descr="Einstein 1921 by F Schmutzer - restoration.jpg"/>
          <p:cNvPicPr/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750" y="64324"/>
            <a:ext cx="1186467" cy="13964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47664" y="761863"/>
            <a:ext cx="5565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Earliest observations: astronomy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051720" y="6351711"/>
            <a:ext cx="4338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/>
              <a:t>Observation without </a:t>
            </a:r>
            <a:r>
              <a:rPr lang="en-US" b="1" i="1" u="sng" dirty="0" smtClean="0"/>
              <a:t>explanation</a:t>
            </a:r>
            <a:endParaRPr lang="en-IE" sz="1800" b="1" i="1" dirty="0"/>
          </a:p>
        </p:txBody>
      </p:sp>
      <p:pic>
        <p:nvPicPr>
          <p:cNvPr id="238594" name="Picture 2" descr="Image result for chaldean priests of antiqu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619" y="3679254"/>
            <a:ext cx="1601885" cy="313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3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33947" y="7095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 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6333" y="212834"/>
            <a:ext cx="4765683" cy="1143000"/>
          </a:xfrm>
        </p:spPr>
        <p:txBody>
          <a:bodyPr/>
          <a:lstStyle/>
          <a:p>
            <a:r>
              <a:rPr lang="en-US" dirty="0" smtClean="0"/>
              <a:t>The Babylonians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48657" y="1355834"/>
            <a:ext cx="842233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Observations of the stars</a:t>
            </a:r>
          </a:p>
          <a:p>
            <a:r>
              <a:rPr lang="en-US" sz="2000" i="1" dirty="0"/>
              <a:t>     </a:t>
            </a:r>
            <a:r>
              <a:rPr lang="en-US" sz="2000" i="1" dirty="0" err="1"/>
              <a:t>Nabonassar</a:t>
            </a:r>
            <a:r>
              <a:rPr lang="en-US" sz="2000" i="1" dirty="0"/>
              <a:t> (747 BC</a:t>
            </a:r>
            <a:r>
              <a:rPr lang="en-US" sz="2000" i="1" dirty="0" smtClean="0"/>
              <a:t>)</a:t>
            </a:r>
          </a:p>
          <a:p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Calendar</a:t>
            </a:r>
          </a:p>
          <a:p>
            <a:r>
              <a:rPr lang="en-US" dirty="0"/>
              <a:t>     </a:t>
            </a:r>
            <a:r>
              <a:rPr lang="en-US" sz="2000" i="1" dirty="0"/>
              <a:t>360 days = 1 year</a:t>
            </a:r>
          </a:p>
          <a:p>
            <a:r>
              <a:rPr lang="en-US" sz="2000" i="1" dirty="0"/>
              <a:t>      Lunar months: varied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Measuring time </a:t>
            </a:r>
          </a:p>
          <a:p>
            <a:r>
              <a:rPr lang="en-US" dirty="0" smtClean="0"/>
              <a:t>     </a:t>
            </a:r>
            <a:r>
              <a:rPr lang="en-US" sz="2000" i="1" dirty="0" smtClean="0"/>
              <a:t>The gnomon (sundial); 12 parts of the day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  1 hour = 60 minutes: 1 minute = 60 </a:t>
            </a:r>
            <a:r>
              <a:rPr lang="en-US" sz="2000" i="1" dirty="0" err="1" smtClean="0"/>
              <a:t>sconds</a:t>
            </a:r>
            <a:endParaRPr lang="en-US" sz="2000" i="1" dirty="0" smtClean="0"/>
          </a:p>
          <a:p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Observations of the planets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The Zodiac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Circle on which the planets moved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39622" name="Picture 6" descr="Image result for babylonian gnom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562" y="1556153"/>
            <a:ext cx="4114926" cy="273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24" name="Picture 8" descr="Image result for babylonian gnom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266" y="5013174"/>
            <a:ext cx="3819734" cy="18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17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548680"/>
            <a:ext cx="5720613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The cosmology of ancient </a:t>
            </a:r>
            <a:r>
              <a:rPr lang="en-IE" sz="3200" dirty="0"/>
              <a:t>G</a:t>
            </a:r>
            <a:r>
              <a:rPr lang="en-IE" sz="3200" dirty="0" smtClean="0"/>
              <a:t>reece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7056784" cy="5924549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/>
            </a:r>
            <a:br>
              <a:rPr lang="en-GB" sz="1800" dirty="0"/>
            </a:br>
            <a:r>
              <a:rPr lang="en-US" sz="1800" b="1" dirty="0"/>
              <a:t> </a:t>
            </a:r>
            <a:r>
              <a:rPr lang="en-US" sz="1800" b="1" dirty="0" smtClean="0"/>
              <a:t>        		</a:t>
            </a:r>
            <a:r>
              <a:rPr lang="en-US" sz="2000" b="1" u="sng" dirty="0" smtClean="0"/>
              <a:t>Ionian </a:t>
            </a:r>
            <a:r>
              <a:rPr lang="en-US" sz="2000" b="1" u="sng" dirty="0"/>
              <a:t>philosophers (6th cent  BC</a:t>
            </a:r>
            <a:r>
              <a:rPr lang="en-US" sz="2000" b="1" u="sng" dirty="0" smtClean="0"/>
              <a:t>)</a:t>
            </a:r>
            <a:endParaRPr lang="en-GB" sz="1800" dirty="0"/>
          </a:p>
          <a:p>
            <a:pPr marL="0" indent="0">
              <a:buNone/>
            </a:pPr>
            <a:r>
              <a:rPr lang="en-US" sz="1800" i="1" dirty="0" smtClean="0"/>
              <a:t>         	             Natural </a:t>
            </a:r>
            <a:r>
              <a:rPr lang="en-US" sz="1800" i="1" dirty="0"/>
              <a:t>causes: not concerned with </a:t>
            </a:r>
            <a:r>
              <a:rPr lang="en-US" sz="1800" i="1" dirty="0" smtClean="0"/>
              <a:t>deities</a:t>
            </a:r>
          </a:p>
          <a:p>
            <a:pPr marL="0" indent="0">
              <a:buNone/>
            </a:pPr>
            <a:endParaRPr lang="en-GB" sz="1800" b="1" dirty="0"/>
          </a:p>
          <a:p>
            <a:r>
              <a:rPr lang="en-US" sz="2000" b="1" i="1" dirty="0"/>
              <a:t>Thales of </a:t>
            </a:r>
            <a:r>
              <a:rPr lang="en-US" sz="2000" b="1" i="1" dirty="0" err="1" smtClean="0"/>
              <a:t>Miletos</a:t>
            </a:r>
            <a:r>
              <a:rPr lang="en-US" sz="2000" b="1" i="1" dirty="0" smtClean="0"/>
              <a:t> </a:t>
            </a:r>
            <a:r>
              <a:rPr lang="en-US" sz="1800" dirty="0" smtClean="0"/>
              <a:t>(625-547 BC)</a:t>
            </a:r>
            <a:r>
              <a:rPr lang="en-US" sz="1800" dirty="0"/>
              <a:t>	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i="1" dirty="0" smtClean="0"/>
              <a:t>      What </a:t>
            </a:r>
            <a:r>
              <a:rPr lang="en-US" sz="1800" i="1" dirty="0"/>
              <a:t>is the basic material of the Universe? </a:t>
            </a:r>
            <a:r>
              <a:rPr lang="en-US" sz="1800" i="1" dirty="0" smtClean="0"/>
              <a:t>Water</a:t>
            </a:r>
          </a:p>
          <a:p>
            <a:pPr marL="0" indent="0">
              <a:buNone/>
            </a:pPr>
            <a:r>
              <a:rPr lang="en-US" sz="1800" i="1" dirty="0" smtClean="0"/>
              <a:t>      Earth floats on water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US" sz="2000" b="1" i="1" dirty="0" smtClean="0"/>
              <a:t>Anaximander of </a:t>
            </a:r>
            <a:r>
              <a:rPr lang="en-US" sz="2000" b="1" i="1" dirty="0" err="1" smtClean="0"/>
              <a:t>Miletos</a:t>
            </a:r>
            <a:r>
              <a:rPr lang="en-US" sz="2000" b="1" i="1" dirty="0" smtClean="0"/>
              <a:t> </a:t>
            </a:r>
            <a:r>
              <a:rPr lang="en-US" sz="1800" dirty="0" smtClean="0"/>
              <a:t>(610-545 BC)</a:t>
            </a:r>
          </a:p>
          <a:p>
            <a:pPr marL="0" indent="0">
              <a:buNone/>
            </a:pPr>
            <a:r>
              <a:rPr lang="en-US" sz="1800" b="1" i="1" dirty="0"/>
              <a:t> </a:t>
            </a:r>
            <a:r>
              <a:rPr lang="en-US" sz="1800" b="1" i="1" dirty="0" smtClean="0"/>
              <a:t>     </a:t>
            </a:r>
            <a:r>
              <a:rPr lang="en-US" sz="1800" i="1" dirty="0" smtClean="0"/>
              <a:t>Raw material of universe: undefined </a:t>
            </a:r>
            <a:r>
              <a:rPr lang="en-US" sz="1800" i="1" dirty="0" err="1" smtClean="0"/>
              <a:t>apeiron</a:t>
            </a:r>
            <a:r>
              <a:rPr lang="en-US" sz="1800" i="1" dirty="0" smtClean="0"/>
              <a:t> </a:t>
            </a:r>
          </a:p>
          <a:p>
            <a:pPr marL="0" indent="0">
              <a:buNone/>
            </a:pPr>
            <a:r>
              <a:rPr lang="en-US" sz="1800" i="1" dirty="0"/>
              <a:t> </a:t>
            </a:r>
            <a:r>
              <a:rPr lang="en-US" sz="1800" i="1" dirty="0" smtClean="0"/>
              <a:t>     Earth floats in universe infinite in time and space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/>
              <a:t> </a:t>
            </a:r>
            <a:r>
              <a:rPr lang="en-US" sz="1800" i="1" dirty="0" smtClean="0"/>
              <a:t>     Mechanical </a:t>
            </a:r>
            <a:r>
              <a:rPr lang="en-US" sz="1800" i="1" dirty="0"/>
              <a:t>model of the universe </a:t>
            </a:r>
            <a:endParaRPr lang="en-US" sz="1800" i="1" dirty="0" smtClean="0"/>
          </a:p>
          <a:p>
            <a:pPr marL="0" indent="0">
              <a:buNone/>
            </a:pPr>
            <a:r>
              <a:rPr lang="en-US" sz="1800" i="1" dirty="0" smtClean="0"/>
              <a:t>      Estimated sizes and distances to sun and moon</a:t>
            </a:r>
          </a:p>
          <a:p>
            <a:pPr marL="0" indent="0">
              <a:buNone/>
            </a:pPr>
            <a:endParaRPr lang="en-GB" sz="1800" i="1" dirty="0"/>
          </a:p>
          <a:p>
            <a:r>
              <a:rPr lang="en-US" sz="2000" b="1" i="1" dirty="0" smtClean="0"/>
              <a:t>Anaximenes  of </a:t>
            </a:r>
            <a:r>
              <a:rPr lang="en-US" sz="2000" b="1" i="1" dirty="0" err="1" smtClean="0"/>
              <a:t>Miletos</a:t>
            </a:r>
            <a:r>
              <a:rPr lang="en-US" sz="1800" dirty="0"/>
              <a:t> </a:t>
            </a:r>
            <a:r>
              <a:rPr lang="en-US" sz="1800" dirty="0" smtClean="0"/>
              <a:t>(585-528 BC)</a:t>
            </a:r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i="1" dirty="0" smtClean="0"/>
              <a:t>Raw material: air. Earth floats on air</a:t>
            </a:r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i="1" dirty="0" smtClean="0"/>
              <a:t>Stars evolved from earth ; float on sphere above</a:t>
            </a:r>
            <a:endParaRPr lang="en-GB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i="1" dirty="0"/>
          </a:p>
        </p:txBody>
      </p:sp>
      <p:pic>
        <p:nvPicPr>
          <p:cNvPr id="234498" name="Picture 2" descr="Image result for th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460" y="260648"/>
            <a:ext cx="160097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00" name="Picture 4" descr="https://upload.wikimedia.org/wikipedia/commons/thumb/c/c5/Anaximander_cosmology-en.svg/328px-Anaximander_cosmology-en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541635"/>
            <a:ext cx="2386669" cy="236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04" name="Picture 8" descr="Image result for anaximan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07" y="4906475"/>
            <a:ext cx="1951484" cy="195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0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620688"/>
            <a:ext cx="7416824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 Pythagoras of Samos   (570-495 BC)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9962" y="1453069"/>
            <a:ext cx="6500495" cy="3776131"/>
          </a:xfrm>
        </p:spPr>
        <p:txBody>
          <a:bodyPr/>
          <a:lstStyle/>
          <a:p>
            <a:pPr marL="0" indent="0">
              <a:buNone/>
            </a:pPr>
            <a:endParaRPr lang="en-GB" sz="1800" dirty="0"/>
          </a:p>
          <a:p>
            <a:r>
              <a:rPr lang="en-US" sz="1800" i="1" dirty="0"/>
              <a:t>Founder of science</a:t>
            </a:r>
            <a:endParaRPr lang="en-GB" sz="1800" i="1" dirty="0"/>
          </a:p>
          <a:p>
            <a:r>
              <a:rPr lang="en-US" sz="1800" i="1" dirty="0" err="1"/>
              <a:t>Mathematization</a:t>
            </a:r>
            <a:r>
              <a:rPr lang="en-US" sz="1800" i="1" dirty="0"/>
              <a:t> of experience: numbers sacred and eternal </a:t>
            </a:r>
            <a:endParaRPr lang="en-GB" sz="1800" i="1" dirty="0"/>
          </a:p>
          <a:p>
            <a:r>
              <a:rPr lang="en-US" sz="1800" i="1" dirty="0"/>
              <a:t>Highest form of philosophy</a:t>
            </a:r>
            <a:endParaRPr lang="en-GB" sz="1800" i="1" dirty="0"/>
          </a:p>
          <a:p>
            <a:r>
              <a:rPr lang="en-US" sz="1800" i="1" dirty="0" smtClean="0"/>
              <a:t>All </a:t>
            </a:r>
            <a:r>
              <a:rPr lang="en-US" sz="1800" i="1" dirty="0"/>
              <a:t>things have form, all form defined by </a:t>
            </a:r>
            <a:r>
              <a:rPr lang="en-US" sz="1800" i="1" dirty="0" smtClean="0"/>
              <a:t>numbers</a:t>
            </a:r>
          </a:p>
          <a:p>
            <a:endParaRPr lang="en-GB" sz="1800" i="1" dirty="0"/>
          </a:p>
          <a:p>
            <a:r>
              <a:rPr lang="en-US" sz="1800" i="1" dirty="0"/>
              <a:t> Pitch of a note depends on the length of string that produces it</a:t>
            </a:r>
            <a:endParaRPr lang="en-GB" sz="1800" i="1" dirty="0"/>
          </a:p>
          <a:p>
            <a:r>
              <a:rPr lang="en-US" sz="1800" i="1" dirty="0" smtClean="0"/>
              <a:t>Intervals </a:t>
            </a:r>
            <a:r>
              <a:rPr lang="en-US" sz="1800" i="1" dirty="0"/>
              <a:t>in the scale produced by simple numeric ratios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/>
              <a:t> </a:t>
            </a:r>
            <a:endParaRPr lang="en-GB" sz="1800" i="1" dirty="0"/>
          </a:p>
          <a:p>
            <a:r>
              <a:rPr lang="en-US" sz="1800" i="1" u="sng" dirty="0" smtClean="0"/>
              <a:t>Reality </a:t>
            </a:r>
            <a:r>
              <a:rPr lang="en-US" sz="1800" i="1" u="sng" dirty="0"/>
              <a:t>could be reduced to number series and number ratios </a:t>
            </a:r>
            <a:endParaRPr lang="en-GB" sz="1800" dirty="0"/>
          </a:p>
          <a:p>
            <a:pPr marL="0" indent="0">
              <a:buNone/>
            </a:pPr>
            <a:endParaRPr lang="en-US" sz="1800" b="1" dirty="0" smtClean="0"/>
          </a:p>
        </p:txBody>
      </p:sp>
      <p:sp>
        <p:nvSpPr>
          <p:cNvPr id="2" name="AutoShape 5" descr="https://qph.is.quoracdn.net/main-qimg-3fcbc8d5b1daf315be92c3d0f76d3c88?convert_to_webp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235522" name="Picture 2" descr="https://upload.wikimedia.org/wikipedia/commons/1/1a/Kapitolinischer_Pythagoras_adjus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62936"/>
            <a:ext cx="1728192" cy="230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04" y="5805264"/>
            <a:ext cx="66768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b="1" dirty="0"/>
              <a:t>Theorem:  </a:t>
            </a:r>
            <a:r>
              <a:rPr lang="en-US" sz="2000" b="1" i="1" dirty="0"/>
              <a:t>Areas of the two smaller squares of the sides of </a:t>
            </a:r>
            <a:endParaRPr lang="en-GB" sz="2000" dirty="0"/>
          </a:p>
          <a:p>
            <a:pPr marL="0" indent="0">
              <a:buNone/>
            </a:pPr>
            <a:r>
              <a:rPr lang="en-US" sz="2000" b="1" i="1" dirty="0"/>
              <a:t>  right-angled triangle will equal the area of the larger </a:t>
            </a:r>
            <a:r>
              <a:rPr lang="en-US" sz="2000" b="1" i="1" dirty="0" smtClean="0"/>
              <a:t>square</a:t>
            </a:r>
            <a:endParaRPr lang="en-GB" sz="2000" dirty="0"/>
          </a:p>
        </p:txBody>
      </p:sp>
      <p:sp>
        <p:nvSpPr>
          <p:cNvPr id="3" name="AutoShape 2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Related 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https://img1.steemit.com/0x0/http:/i.imgur.com/wLqVNZF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35528" name="Picture 8" descr="Image result for pythagoras theor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10" y="4380552"/>
            <a:ext cx="2287142" cy="210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16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553200" cy="1143000"/>
          </a:xfrm>
        </p:spPr>
        <p:txBody>
          <a:bodyPr/>
          <a:lstStyle/>
          <a:p>
            <a:r>
              <a:rPr lang="en-GB" sz="3600" dirty="0" smtClean="0"/>
              <a:t>The </a:t>
            </a:r>
            <a:r>
              <a:rPr lang="en-GB" sz="3600" dirty="0" err="1" smtClean="0"/>
              <a:t>Pythagoran</a:t>
            </a:r>
            <a:r>
              <a:rPr lang="en-GB" sz="3600" dirty="0" smtClean="0"/>
              <a:t> universe</a:t>
            </a:r>
            <a:endParaRPr lang="en-GB" sz="3600" dirty="0"/>
          </a:p>
        </p:txBody>
      </p:sp>
      <p:sp>
        <p:nvSpPr>
          <p:cNvPr id="6" name="Rectangle 5"/>
          <p:cNvSpPr/>
          <p:nvPr/>
        </p:nvSpPr>
        <p:spPr>
          <a:xfrm>
            <a:off x="107505" y="1484784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E</a:t>
            </a:r>
            <a:r>
              <a:rPr lang="en-US" sz="2000" b="1" dirty="0" smtClean="0"/>
              <a:t>arth </a:t>
            </a:r>
            <a:r>
              <a:rPr lang="en-US" sz="2000" b="1" dirty="0"/>
              <a:t>is a sphere   </a:t>
            </a:r>
            <a:endParaRPr lang="en-US" sz="2000" b="1" dirty="0" smtClean="0"/>
          </a:p>
          <a:p>
            <a:r>
              <a:rPr lang="en-US" sz="1800" i="1" dirty="0" smtClean="0"/>
              <a:t>       Ships </a:t>
            </a:r>
            <a:r>
              <a:rPr lang="en-US" sz="1800" i="1" dirty="0"/>
              <a:t>on </a:t>
            </a:r>
            <a:r>
              <a:rPr lang="en-US" sz="1800" i="1" dirty="0" smtClean="0"/>
              <a:t>horizon</a:t>
            </a:r>
          </a:p>
          <a:p>
            <a:r>
              <a:rPr lang="en-US" sz="1800" i="1" dirty="0" smtClean="0"/>
              <a:t>       Lunar eclipses</a:t>
            </a:r>
          </a:p>
          <a:p>
            <a:r>
              <a:rPr lang="en-US" sz="1800" i="1" dirty="0"/>
              <a:t> </a:t>
            </a:r>
            <a:r>
              <a:rPr lang="en-US" sz="1800" i="1" dirty="0" smtClean="0"/>
              <a:t>     Shape </a:t>
            </a:r>
            <a:r>
              <a:rPr lang="en-US" sz="1800" i="1" dirty="0"/>
              <a:t>of moon and </a:t>
            </a:r>
            <a:r>
              <a:rPr lang="en-US" sz="1800" i="1" dirty="0" smtClean="0"/>
              <a:t>sun</a:t>
            </a:r>
          </a:p>
          <a:p>
            <a:r>
              <a:rPr lang="en-US" sz="1800" i="1" dirty="0" smtClean="0"/>
              <a:t>       </a:t>
            </a:r>
            <a:endParaRPr lang="en-GB" sz="1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O</a:t>
            </a:r>
            <a:r>
              <a:rPr lang="en-US" sz="2000" b="1" dirty="0" smtClean="0"/>
              <a:t>rbits</a:t>
            </a:r>
            <a:endParaRPr lang="en-GB" sz="1800" i="1" dirty="0"/>
          </a:p>
          <a:p>
            <a:r>
              <a:rPr lang="en-US" sz="1800" i="1" dirty="0" smtClean="0"/>
              <a:t>      Sun</a:t>
            </a:r>
            <a:r>
              <a:rPr lang="en-US" sz="1800" i="1" dirty="0"/>
              <a:t>, moon and planets revolve </a:t>
            </a:r>
            <a:r>
              <a:rPr lang="en-US" sz="1800" i="1" dirty="0" smtClean="0"/>
              <a:t>around central fire</a:t>
            </a:r>
            <a:endParaRPr lang="en-GB" sz="1800" i="1" dirty="0"/>
          </a:p>
          <a:p>
            <a:r>
              <a:rPr lang="en-US" sz="1800" i="1" dirty="0" smtClean="0"/>
              <a:t>      Each </a:t>
            </a:r>
            <a:r>
              <a:rPr lang="en-US" sz="1800" i="1" dirty="0"/>
              <a:t>planet hums on a different pitch</a:t>
            </a:r>
            <a:endParaRPr lang="en-GB" sz="1800" i="1" dirty="0"/>
          </a:p>
          <a:p>
            <a:r>
              <a:rPr lang="en-US" sz="1800" i="1" dirty="0" smtClean="0"/>
              <a:t>     Intervals </a:t>
            </a:r>
            <a:r>
              <a:rPr lang="en-US" sz="1800" i="1" dirty="0"/>
              <a:t>between orbits governed </a:t>
            </a:r>
            <a:r>
              <a:rPr lang="en-US" sz="1800" i="1" dirty="0" smtClean="0"/>
              <a:t>by laws </a:t>
            </a:r>
            <a:r>
              <a:rPr lang="en-US" sz="1800" i="1" dirty="0"/>
              <a:t>of </a:t>
            </a:r>
            <a:r>
              <a:rPr lang="en-US" sz="1800" i="1" dirty="0" smtClean="0"/>
              <a:t>harmony</a:t>
            </a:r>
            <a:endParaRPr lang="en-GB" sz="1800" i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sz="2000" b="1" dirty="0" smtClean="0"/>
              <a:t>Major influence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  </a:t>
            </a:r>
            <a:r>
              <a:rPr lang="en-US" sz="1800" i="1" dirty="0" smtClean="0"/>
              <a:t>Plato</a:t>
            </a:r>
          </a:p>
          <a:p>
            <a:r>
              <a:rPr lang="en-US" sz="1800" i="1" dirty="0"/>
              <a:t> </a:t>
            </a:r>
            <a:r>
              <a:rPr lang="en-US" sz="1800" i="1" dirty="0" smtClean="0"/>
              <a:t>     Kepler</a:t>
            </a:r>
            <a:r>
              <a:rPr lang="en-US" dirty="0"/>
              <a:t> </a:t>
            </a:r>
            <a:endParaRPr lang="en-GB" dirty="0"/>
          </a:p>
        </p:txBody>
      </p:sp>
      <p:pic>
        <p:nvPicPr>
          <p:cNvPr id="236546" name="Picture 2" descr="Image result for the pythagorean unive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813" y="3068960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45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72238" y="548680"/>
            <a:ext cx="7635045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US" sz="3200" b="1" dirty="0"/>
              <a:t>Downfall of the </a:t>
            </a:r>
            <a:r>
              <a:rPr lang="en-US" sz="3200" b="1" dirty="0" err="1" smtClean="0"/>
              <a:t>Pythagorans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7050"/>
            <a:ext cx="7462282" cy="4654238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US" sz="2000" b="1" dirty="0"/>
              <a:t>	</a:t>
            </a:r>
            <a:endParaRPr lang="en-GB" sz="2000" dirty="0"/>
          </a:p>
          <a:p>
            <a:r>
              <a:rPr lang="en-US" sz="2000" b="1" dirty="0" smtClean="0"/>
              <a:t>Discovery </a:t>
            </a:r>
            <a:r>
              <a:rPr lang="en-US" sz="2000" b="1" dirty="0"/>
              <a:t>of irrational </a:t>
            </a:r>
            <a:r>
              <a:rPr lang="en-US" sz="2000" b="1" dirty="0" smtClean="0"/>
              <a:t>numbers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i="1" dirty="0" smtClean="0"/>
              <a:t>The </a:t>
            </a:r>
            <a:r>
              <a:rPr lang="en-US" sz="2000" i="1" dirty="0"/>
              <a:t>diagonal of a </a:t>
            </a:r>
            <a:r>
              <a:rPr lang="en-US" sz="2000" i="1" dirty="0" smtClean="0"/>
              <a:t>square</a:t>
            </a:r>
          </a:p>
          <a:p>
            <a:pPr marL="0" indent="0">
              <a:buNone/>
            </a:pPr>
            <a:endParaRPr lang="en-GB" sz="2000" i="1" dirty="0"/>
          </a:p>
          <a:p>
            <a:r>
              <a:rPr lang="en-US" sz="2000" b="1" dirty="0" smtClean="0"/>
              <a:t>Arithmetic </a:t>
            </a:r>
            <a:r>
              <a:rPr lang="en-US" sz="2000" b="1" dirty="0"/>
              <a:t>and geometry</a:t>
            </a:r>
            <a:endParaRPr lang="en-GB" sz="2000" b="1" dirty="0"/>
          </a:p>
          <a:p>
            <a:pPr marL="0" indent="0">
              <a:buNone/>
            </a:pPr>
            <a:r>
              <a:rPr lang="en-US" sz="2000" i="1" dirty="0" smtClean="0"/>
              <a:t>     Breakdown </a:t>
            </a:r>
            <a:r>
              <a:rPr lang="en-US" sz="2000" i="1" dirty="0"/>
              <a:t>in point-to-point correspondence </a:t>
            </a:r>
            <a:r>
              <a:rPr lang="en-US" sz="2000" dirty="0"/>
              <a:t>	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b="1" dirty="0" smtClean="0"/>
              <a:t>Tried </a:t>
            </a:r>
            <a:r>
              <a:rPr lang="en-US" sz="2000" b="1" dirty="0"/>
              <a:t>to keep </a:t>
            </a:r>
            <a:r>
              <a:rPr lang="en-US" sz="2000" b="1" dirty="0" smtClean="0"/>
              <a:t>secret</a:t>
            </a:r>
          </a:p>
          <a:p>
            <a:endParaRPr lang="en-GB" sz="2000" b="1" dirty="0"/>
          </a:p>
          <a:p>
            <a:r>
              <a:rPr lang="en-US" sz="2000" b="1" dirty="0"/>
              <a:t>Dissolution of brotherhood </a:t>
            </a:r>
            <a:endParaRPr lang="en-GB" sz="2000" b="1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i="1" dirty="0" smtClean="0"/>
              <a:t>Also </a:t>
            </a:r>
            <a:r>
              <a:rPr lang="en-US" sz="2000" i="1" dirty="0"/>
              <a:t>due to egalitarian practices, socialist </a:t>
            </a:r>
            <a:r>
              <a:rPr lang="en-US" sz="2000" i="1" dirty="0" smtClean="0"/>
              <a:t>society</a:t>
            </a:r>
            <a:endParaRPr lang="en-GB" sz="20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6253281"/>
            <a:ext cx="6816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b="1" i="1" dirty="0"/>
              <a:t>Pythagoras: founder of European culture, source of </a:t>
            </a:r>
            <a:r>
              <a:rPr lang="en-US" sz="2000" b="1" i="1" dirty="0" smtClean="0"/>
              <a:t>Platonism</a:t>
            </a:r>
            <a:endParaRPr lang="en-GB" sz="2000" b="1" i="1" dirty="0"/>
          </a:p>
        </p:txBody>
      </p:sp>
      <p:pic>
        <p:nvPicPr>
          <p:cNvPr id="237570" name="Picture 2" descr="Image result for discovery of irrational numb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624" y="2420888"/>
            <a:ext cx="295845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0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15" y="608385"/>
            <a:ext cx="7191409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Legacy of </a:t>
            </a:r>
            <a:r>
              <a:rPr lang="en-IE" sz="3200" dirty="0" err="1" smtClean="0"/>
              <a:t>Pythagoran</a:t>
            </a:r>
            <a:r>
              <a:rPr lang="en-IE" sz="3200" dirty="0" smtClean="0"/>
              <a:t> School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065" y="1556792"/>
            <a:ext cx="6500495" cy="5069408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 </a:t>
            </a:r>
            <a:endParaRPr lang="en-GB" sz="1800" dirty="0" smtClean="0"/>
          </a:p>
          <a:p>
            <a:r>
              <a:rPr lang="en-US" sz="1800" b="1" dirty="0" smtClean="0"/>
              <a:t>Spherical earth </a:t>
            </a:r>
            <a:endParaRPr lang="en-GB" sz="1800" b="1" dirty="0" smtClean="0"/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i="1" dirty="0" smtClean="0"/>
              <a:t>Attracts everything to its center</a:t>
            </a:r>
            <a:endParaRPr lang="en-GB" sz="1800" i="1" dirty="0" smtClean="0"/>
          </a:p>
          <a:p>
            <a:pPr marL="0" indent="0">
              <a:buNone/>
            </a:pPr>
            <a:r>
              <a:rPr lang="en-US" sz="1800" b="1" dirty="0" smtClean="0"/>
              <a:t> </a:t>
            </a:r>
            <a:endParaRPr lang="en-GB" sz="1800" dirty="0" smtClean="0"/>
          </a:p>
          <a:p>
            <a:r>
              <a:rPr lang="en-US" sz="1800" b="1" dirty="0" smtClean="0"/>
              <a:t>Aristarchus </a:t>
            </a:r>
            <a:r>
              <a:rPr lang="en-US" sz="1800" b="1" dirty="0"/>
              <a:t>of </a:t>
            </a:r>
            <a:r>
              <a:rPr lang="en-US" sz="1800" b="1" dirty="0" smtClean="0"/>
              <a:t>Samos</a:t>
            </a:r>
            <a:r>
              <a:rPr lang="en-US" sz="1800" dirty="0"/>
              <a:t> </a:t>
            </a:r>
            <a:r>
              <a:rPr lang="en-US" sz="1800" dirty="0" smtClean="0"/>
              <a:t>(310 </a:t>
            </a:r>
            <a:r>
              <a:rPr lang="en-US" sz="1800" dirty="0"/>
              <a:t>BC) </a:t>
            </a:r>
            <a:endParaRPr lang="en-GB" sz="1800" dirty="0"/>
          </a:p>
          <a:p>
            <a:pPr marL="0" indent="0">
              <a:buNone/>
            </a:pPr>
            <a:r>
              <a:rPr lang="en-US" sz="1800" i="1" dirty="0" smtClean="0"/>
              <a:t>     "</a:t>
            </a:r>
            <a:r>
              <a:rPr lang="en-US" sz="1800" i="1" dirty="0"/>
              <a:t>On the sizes and distances of the sun and moon"</a:t>
            </a:r>
            <a:endParaRPr lang="en-GB" sz="1800" i="1" dirty="0"/>
          </a:p>
          <a:p>
            <a:endParaRPr lang="en-US" sz="1800" b="1" i="1" dirty="0" smtClean="0"/>
          </a:p>
          <a:p>
            <a:r>
              <a:rPr lang="en-US" sz="1800" b="1" i="1" dirty="0" smtClean="0"/>
              <a:t>Eratosthenes</a:t>
            </a:r>
            <a:endParaRPr lang="en-GB" sz="1800" dirty="0"/>
          </a:p>
          <a:p>
            <a:pPr marL="0" indent="0">
              <a:buNone/>
            </a:pPr>
            <a:r>
              <a:rPr lang="en-US" sz="1800" i="1" dirty="0" smtClean="0"/>
              <a:t>      Measured </a:t>
            </a:r>
            <a:r>
              <a:rPr lang="en-US" sz="1800" i="1" u="sng" dirty="0"/>
              <a:t>circumference </a:t>
            </a:r>
            <a:r>
              <a:rPr lang="en-US" sz="1800" i="1" dirty="0"/>
              <a:t>of earth from summer solstice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 Deduced </a:t>
            </a:r>
            <a:r>
              <a:rPr lang="en-US" sz="1800" i="1" dirty="0"/>
              <a:t>relative </a:t>
            </a:r>
            <a:r>
              <a:rPr lang="en-US" sz="1800" i="1" u="sng" dirty="0"/>
              <a:t>size of moon</a:t>
            </a:r>
            <a:r>
              <a:rPr lang="en-US" sz="1800" i="1" dirty="0"/>
              <a:t> (from lunar </a:t>
            </a:r>
            <a:r>
              <a:rPr lang="en-US" sz="1800" i="1" dirty="0" smtClean="0"/>
              <a:t>eclipse)</a:t>
            </a:r>
            <a:endParaRPr lang="en-GB" sz="1800" i="1" dirty="0"/>
          </a:p>
          <a:p>
            <a:pPr marL="0" indent="0">
              <a:buNone/>
            </a:pPr>
            <a:r>
              <a:rPr lang="en-GB" sz="1800" i="1" dirty="0"/>
              <a:t> </a:t>
            </a:r>
            <a:r>
              <a:rPr lang="en-GB" sz="1800" i="1" dirty="0" smtClean="0"/>
              <a:t>     </a:t>
            </a:r>
            <a:r>
              <a:rPr lang="en-US" sz="1800" i="1" dirty="0" smtClean="0"/>
              <a:t>Deduced </a:t>
            </a:r>
            <a:r>
              <a:rPr lang="en-US" sz="1800" i="1" u="sng" dirty="0"/>
              <a:t>distance of moon from earth</a:t>
            </a:r>
            <a:r>
              <a:rPr lang="en-US" sz="1800" i="1" dirty="0"/>
              <a:t> (from geometry)</a:t>
            </a:r>
            <a:endParaRPr lang="en-GB" sz="1800" i="1" dirty="0"/>
          </a:p>
          <a:p>
            <a:pPr marL="0" indent="0">
              <a:buNone/>
            </a:pPr>
            <a:r>
              <a:rPr lang="en-US" sz="1800" dirty="0"/>
              <a:t> </a:t>
            </a:r>
            <a:endParaRPr lang="en-GB" sz="1800" dirty="0"/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i="1" dirty="0" smtClean="0"/>
              <a:t>Deduced </a:t>
            </a:r>
            <a:r>
              <a:rPr lang="en-US" sz="1800" i="1" dirty="0"/>
              <a:t>s</a:t>
            </a:r>
            <a:r>
              <a:rPr lang="en-US" sz="1800" i="1" dirty="0" smtClean="0"/>
              <a:t>un-earth/moon-earth </a:t>
            </a:r>
            <a:r>
              <a:rPr lang="en-US" sz="1800" i="1" dirty="0"/>
              <a:t>distance (from </a:t>
            </a:r>
            <a:r>
              <a:rPr lang="en-US" sz="1800" i="1" dirty="0" smtClean="0"/>
              <a:t>half-moon)</a:t>
            </a:r>
            <a:endParaRPr lang="en-GB" sz="1800" i="1" dirty="0"/>
          </a:p>
          <a:p>
            <a:pPr marL="0" indent="0">
              <a:buNone/>
            </a:pPr>
            <a:r>
              <a:rPr lang="en-GB" sz="1800" i="1" dirty="0"/>
              <a:t> </a:t>
            </a:r>
            <a:r>
              <a:rPr lang="en-GB" sz="1800" i="1" dirty="0" smtClean="0"/>
              <a:t>     </a:t>
            </a:r>
            <a:r>
              <a:rPr lang="en-US" sz="1800" i="1" dirty="0" smtClean="0"/>
              <a:t>Deduced </a:t>
            </a:r>
            <a:r>
              <a:rPr lang="en-US" sz="1800" i="1" dirty="0"/>
              <a:t>sun-earth distance  </a:t>
            </a:r>
            <a:endParaRPr lang="en-GB" sz="1800" i="1" dirty="0"/>
          </a:p>
          <a:p>
            <a:pPr marL="0" indent="0">
              <a:buNone/>
            </a:pPr>
            <a:r>
              <a:rPr lang="en-GB" sz="1800" i="1" dirty="0"/>
              <a:t> </a:t>
            </a:r>
            <a:r>
              <a:rPr lang="en-GB" sz="1800" i="1" dirty="0" smtClean="0"/>
              <a:t>    </a:t>
            </a:r>
            <a:r>
              <a:rPr lang="en-US" sz="1800" i="1" dirty="0" smtClean="0"/>
              <a:t>Deduced </a:t>
            </a:r>
            <a:r>
              <a:rPr lang="en-US" sz="1800" i="1" dirty="0"/>
              <a:t>relative size of sun (from solar </a:t>
            </a:r>
            <a:r>
              <a:rPr lang="en-US" sz="1800" i="1" dirty="0" smtClean="0"/>
              <a:t>eclipse)</a:t>
            </a:r>
            <a:r>
              <a:rPr lang="en-US" sz="1800" i="1" dirty="0"/>
              <a:t/>
            </a:r>
            <a:br>
              <a:rPr lang="en-US" sz="1800" i="1" dirty="0"/>
            </a:br>
            <a:endParaRPr lang="en-IE" sz="1800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675744" y="6099899"/>
            <a:ext cx="1729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/>
              <a:t>r</a:t>
            </a:r>
            <a:r>
              <a:rPr lang="en-US" sz="2000" i="1" baseline="-25000" dirty="0" err="1"/>
              <a:t>S</a:t>
            </a:r>
            <a:r>
              <a:rPr lang="en-US" sz="2000" i="1" dirty="0"/>
              <a:t>/ </a:t>
            </a:r>
            <a:r>
              <a:rPr lang="en-US" sz="2000" i="1" dirty="0" err="1"/>
              <a:t>d</a:t>
            </a:r>
            <a:r>
              <a:rPr lang="en-US" sz="2000" i="1" baseline="-25000" dirty="0" err="1"/>
              <a:t>S</a:t>
            </a:r>
            <a:r>
              <a:rPr lang="en-US" sz="2000" i="1" dirty="0"/>
              <a:t>  = </a:t>
            </a:r>
            <a:r>
              <a:rPr lang="en-US" sz="2000" i="1" dirty="0" err="1"/>
              <a:t>r</a:t>
            </a:r>
            <a:r>
              <a:rPr lang="en-US" sz="2000" i="1" baseline="-25000" dirty="0" err="1"/>
              <a:t>M</a:t>
            </a:r>
            <a:r>
              <a:rPr lang="en-US" sz="2000" i="1" dirty="0"/>
              <a:t> /</a:t>
            </a:r>
            <a:r>
              <a:rPr lang="en-US" sz="2000" i="1" dirty="0" err="1" smtClean="0"/>
              <a:t>d</a:t>
            </a:r>
            <a:r>
              <a:rPr lang="en-US" sz="2000" i="1" baseline="-25000" dirty="0" err="1" smtClean="0"/>
              <a:t>M</a:t>
            </a:r>
            <a:endParaRPr lang="en-GB" sz="2000" dirty="0"/>
          </a:p>
        </p:txBody>
      </p:sp>
      <p:pic>
        <p:nvPicPr>
          <p:cNvPr id="238594" name="Picture 2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88840"/>
            <a:ext cx="2732246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79148" y="4790390"/>
            <a:ext cx="2653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/>
              <a:t>Eratosthenes </a:t>
            </a:r>
            <a:r>
              <a:rPr lang="pl-PL" sz="1800" dirty="0" smtClean="0"/>
              <a:t>276</a:t>
            </a:r>
            <a:r>
              <a:rPr lang="pl-PL" sz="1800" dirty="0"/>
              <a:t> </a:t>
            </a:r>
            <a:r>
              <a:rPr lang="pl-PL" sz="1800" dirty="0" smtClean="0"/>
              <a:t>–195</a:t>
            </a:r>
            <a:r>
              <a:rPr lang="en-GB" sz="1800" dirty="0" smtClean="0"/>
              <a:t> </a:t>
            </a:r>
            <a:r>
              <a:rPr lang="pl-PL" sz="1800" dirty="0" smtClean="0"/>
              <a:t>BC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0041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72238" y="404664"/>
            <a:ext cx="7635045" cy="906016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US" sz="3200" b="1" dirty="0" err="1"/>
              <a:t>Philolaus</a:t>
            </a:r>
            <a:r>
              <a:rPr lang="en-US" sz="3200" b="1" dirty="0"/>
              <a:t> and </a:t>
            </a:r>
            <a:r>
              <a:rPr lang="en-US" sz="3200" b="1" dirty="0" smtClean="0"/>
              <a:t>Aristarchus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7050"/>
            <a:ext cx="7462282" cy="465423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1800" i="1" dirty="0"/>
              <a:t>Earth sphere has motion: rotates about its own </a:t>
            </a:r>
            <a:r>
              <a:rPr lang="en-US" sz="1800" i="1" dirty="0" smtClean="0"/>
              <a:t>axis</a:t>
            </a:r>
          </a:p>
          <a:p>
            <a:endParaRPr lang="en-GB" sz="1800" i="1" dirty="0"/>
          </a:p>
          <a:p>
            <a:r>
              <a:rPr lang="en-US" sz="1800" i="1" dirty="0"/>
              <a:t>Daily revolution of the sky caused by earth's own </a:t>
            </a:r>
            <a:r>
              <a:rPr lang="en-US" sz="1800" i="1" dirty="0" smtClean="0"/>
              <a:t>motion</a:t>
            </a:r>
          </a:p>
          <a:p>
            <a:endParaRPr lang="en-GB" sz="1800" i="1" dirty="0"/>
          </a:p>
          <a:p>
            <a:r>
              <a:rPr lang="en-US" sz="1800" i="1" dirty="0"/>
              <a:t>Separated day and night, annual motion of the planets</a:t>
            </a:r>
            <a:endParaRPr lang="en-GB" sz="1800" i="1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1800" i="1" dirty="0"/>
              <a:t>Earth orbits sun</a:t>
            </a:r>
            <a:endParaRPr lang="en-GB" sz="1800" i="1" dirty="0"/>
          </a:p>
          <a:p>
            <a:endParaRPr lang="en-US" sz="1800" i="1" u="sng" dirty="0" smtClean="0"/>
          </a:p>
          <a:p>
            <a:r>
              <a:rPr lang="en-US" sz="1800" i="1" u="sng" dirty="0" smtClean="0"/>
              <a:t>First </a:t>
            </a:r>
            <a:r>
              <a:rPr lang="en-US" sz="1800" i="1" u="sng" dirty="0"/>
              <a:t>suggestion of heliocentric system </a:t>
            </a:r>
            <a:endParaRPr lang="en-GB" sz="1800" i="1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pPr marL="0" indent="0">
              <a:buNone/>
            </a:pPr>
            <a:r>
              <a:rPr lang="en-US" sz="2000" dirty="0" smtClean="0"/>
              <a:t>      Quoted </a:t>
            </a:r>
            <a:r>
              <a:rPr lang="en-US" sz="2000" dirty="0"/>
              <a:t>by </a:t>
            </a:r>
            <a:r>
              <a:rPr lang="en-US" sz="2000" b="1" dirty="0"/>
              <a:t>Archimedes</a:t>
            </a:r>
            <a:r>
              <a:rPr lang="en-US" sz="2000" dirty="0"/>
              <a:t>: yet heliocentric system was </a:t>
            </a:r>
            <a:r>
              <a:rPr lang="en-US" sz="2000" dirty="0" smtClean="0"/>
              <a:t>discarded</a:t>
            </a:r>
            <a:r>
              <a:rPr lang="en-US" sz="2000" dirty="0"/>
              <a:t/>
            </a:r>
            <a:br>
              <a:rPr lang="en-US" sz="2000" dirty="0"/>
            </a:br>
            <a:endParaRPr lang="en-GB" sz="2000" dirty="0"/>
          </a:p>
        </p:txBody>
      </p:sp>
      <p:pic>
        <p:nvPicPr>
          <p:cNvPr id="239620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0808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200" y="4429154"/>
            <a:ext cx="2754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Aristarchus 310-230 BC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372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72239" y="404664"/>
            <a:ext cx="4999962" cy="906016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US" sz="3200" b="1" dirty="0" smtClean="0"/>
              <a:t>Plato and </a:t>
            </a:r>
            <a:r>
              <a:rPr lang="en-US" sz="3200" b="1" dirty="0"/>
              <a:t>A</a:t>
            </a:r>
            <a:r>
              <a:rPr lang="en-US" sz="3200" b="1" dirty="0" smtClean="0"/>
              <a:t>ristotle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844824"/>
            <a:ext cx="7462282" cy="4654238"/>
          </a:xfrm>
        </p:spPr>
        <p:txBody>
          <a:bodyPr/>
          <a:lstStyle/>
          <a:p>
            <a:r>
              <a:rPr lang="en-US" sz="2000" dirty="0"/>
              <a:t> Heroic age followed by decline</a:t>
            </a:r>
            <a:endParaRPr lang="en-GB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1800" i="1" dirty="0" smtClean="0"/>
              <a:t>Should </a:t>
            </a:r>
            <a:r>
              <a:rPr lang="en-US" sz="1800" i="1" dirty="0"/>
              <a:t>have been Aristarchus </a:t>
            </a:r>
            <a:r>
              <a:rPr lang="en-US" sz="1800" i="1" dirty="0" smtClean="0"/>
              <a:t>- Copernicus - Galileo</a:t>
            </a:r>
            <a:endParaRPr lang="en-GB" sz="1800" i="1" dirty="0"/>
          </a:p>
          <a:p>
            <a:pPr marL="0" indent="0">
              <a:buNone/>
            </a:pPr>
            <a:endParaRPr lang="en-GB" sz="2000" dirty="0"/>
          </a:p>
          <a:p>
            <a:r>
              <a:rPr lang="en-US" sz="2000" b="1" dirty="0"/>
              <a:t>Plato</a:t>
            </a:r>
            <a:r>
              <a:rPr lang="en-US" sz="2000" dirty="0"/>
              <a:t>: </a:t>
            </a:r>
            <a:r>
              <a:rPr lang="en-US" sz="2000" dirty="0" smtClean="0"/>
              <a:t>certainty in mathematics, not naturalism</a:t>
            </a:r>
            <a:endParaRPr lang="en-GB" sz="2000" dirty="0"/>
          </a:p>
          <a:p>
            <a:pPr marL="0" indent="0">
              <a:buNone/>
            </a:pPr>
            <a:r>
              <a:rPr lang="en-US" sz="1800" i="1" dirty="0" smtClean="0"/>
              <a:t>       Shape </a:t>
            </a:r>
            <a:r>
              <a:rPr lang="en-US" sz="1800" i="1" dirty="0"/>
              <a:t>of the world must be a perfect sphere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  All </a:t>
            </a:r>
            <a:r>
              <a:rPr lang="en-US" sz="1800" i="1" dirty="0"/>
              <a:t>motion perfect circles at uniform speed</a:t>
            </a:r>
            <a:endParaRPr lang="en-GB" sz="1800" i="1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Science dominated by </a:t>
            </a:r>
            <a:r>
              <a:rPr lang="en-US" sz="2000" b="1" dirty="0"/>
              <a:t>Aristotle</a:t>
            </a:r>
            <a:r>
              <a:rPr lang="en-US" sz="2000" dirty="0"/>
              <a:t> (</a:t>
            </a:r>
            <a:r>
              <a:rPr lang="en-US" sz="2000" dirty="0" smtClean="0"/>
              <a:t>logic and empiricism)</a:t>
            </a:r>
            <a:endParaRPr lang="en-GB" sz="2000" dirty="0"/>
          </a:p>
          <a:p>
            <a:pPr marL="0" indent="0">
              <a:buNone/>
            </a:pPr>
            <a:r>
              <a:rPr lang="en-US" sz="1800" b="1" i="1" dirty="0"/>
              <a:t> </a:t>
            </a:r>
            <a:r>
              <a:rPr lang="en-US" sz="1800" b="1" i="1" dirty="0" smtClean="0"/>
              <a:t>      </a:t>
            </a:r>
            <a:r>
              <a:rPr lang="en-US" sz="1800" i="1" dirty="0" smtClean="0"/>
              <a:t>God </a:t>
            </a:r>
            <a:r>
              <a:rPr lang="en-US" sz="1800" i="1" dirty="0"/>
              <a:t>spins the world from outside it, not from center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  Earth </a:t>
            </a:r>
            <a:r>
              <a:rPr lang="en-US" sz="1800" i="1" dirty="0"/>
              <a:t>and moon space subject to change: nowhere else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 All </a:t>
            </a:r>
            <a:r>
              <a:rPr lang="en-US" sz="1800" i="1" dirty="0"/>
              <a:t>celestial bodies orbit earth in perfect circles</a:t>
            </a:r>
            <a:endParaRPr lang="en-GB" sz="1800" i="1" dirty="0"/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GB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79512" y="6093293"/>
            <a:ext cx="5997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Spherical universe rotates about spherical earth</a:t>
            </a:r>
            <a:endParaRPr lang="en-GB" u="sng" dirty="0"/>
          </a:p>
        </p:txBody>
      </p:sp>
      <p:sp>
        <p:nvSpPr>
          <p:cNvPr id="3" name="Rectangle 2"/>
          <p:cNvSpPr/>
          <p:nvPr/>
        </p:nvSpPr>
        <p:spPr>
          <a:xfrm>
            <a:off x="6675040" y="2893586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/>
              <a:t>Plato 424</a:t>
            </a:r>
            <a:r>
              <a:rPr lang="en-GB" sz="1800" dirty="0"/>
              <a:t> – </a:t>
            </a:r>
            <a:r>
              <a:rPr lang="en-GB" sz="1800" dirty="0" smtClean="0"/>
              <a:t>348 BC</a:t>
            </a:r>
            <a:endParaRPr lang="en-GB" sz="1800" dirty="0"/>
          </a:p>
        </p:txBody>
      </p:sp>
      <p:pic>
        <p:nvPicPr>
          <p:cNvPr id="240644" name="Picture 4" descr="Image result for pla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02888"/>
            <a:ext cx="1553853" cy="233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0646" name="Picture 6" descr="Image result for aristot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828" y="3501008"/>
            <a:ext cx="1785937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42809" y="613170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/>
              <a:t>Aristotle 384</a:t>
            </a:r>
            <a:r>
              <a:rPr lang="en-GB" sz="1800" dirty="0"/>
              <a:t> – </a:t>
            </a:r>
            <a:r>
              <a:rPr lang="en-GB" sz="1800" dirty="0" smtClean="0"/>
              <a:t>322 </a:t>
            </a:r>
            <a:r>
              <a:rPr lang="en-GB" sz="1800" dirty="0"/>
              <a:t>BC</a:t>
            </a:r>
          </a:p>
        </p:txBody>
      </p:sp>
    </p:spTree>
    <p:extLst>
      <p:ext uri="{BB962C8B-B14F-4D97-AF65-F5344CB8AC3E}">
        <p14:creationId xmlns:p14="http://schemas.microsoft.com/office/powerpoint/2010/main" val="54539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72238" y="404664"/>
            <a:ext cx="7635045" cy="906016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The dogma of </a:t>
            </a:r>
            <a:r>
              <a:rPr lang="en-US" sz="3200" dirty="0" smtClean="0"/>
              <a:t>Plato and </a:t>
            </a:r>
            <a:r>
              <a:rPr lang="en-US" sz="3200" dirty="0"/>
              <a:t>A</a:t>
            </a:r>
            <a:r>
              <a:rPr lang="en-US" sz="3200" dirty="0" smtClean="0"/>
              <a:t>ristotle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7462282" cy="515719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Planetary motion must be shown to be result of circular motions</a:t>
            </a:r>
            <a:endParaRPr lang="en-GB" sz="2000" dirty="0"/>
          </a:p>
          <a:p>
            <a:pPr marL="0" indent="0">
              <a:buNone/>
            </a:pPr>
            <a:r>
              <a:rPr lang="en-US" sz="1800" i="1" dirty="0" smtClean="0"/>
              <a:t>      Aristotle</a:t>
            </a:r>
            <a:r>
              <a:rPr lang="en-US" sz="1800" i="1" dirty="0"/>
              <a:t>: used 54 spheres to account for motion of the planets</a:t>
            </a:r>
            <a:endParaRPr lang="en-GB" sz="1800" i="1" dirty="0"/>
          </a:p>
          <a:p>
            <a:pPr marL="0" indent="0">
              <a:buNone/>
            </a:pPr>
            <a:r>
              <a:rPr lang="en-US" sz="2000" b="1" dirty="0"/>
              <a:t> </a:t>
            </a:r>
            <a:endParaRPr lang="en-GB" sz="2000" dirty="0"/>
          </a:p>
          <a:p>
            <a:r>
              <a:rPr lang="en-US" sz="2000" b="1" dirty="0"/>
              <a:t>Ptolemy</a:t>
            </a:r>
            <a:r>
              <a:rPr lang="en-US" sz="2000" dirty="0"/>
              <a:t> (AD 150) : ultimate earth-centered model</a:t>
            </a:r>
            <a:endParaRPr lang="en-GB" sz="2000" dirty="0"/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i="1" dirty="0" smtClean="0"/>
              <a:t>Complicated  </a:t>
            </a:r>
            <a:r>
              <a:rPr lang="en-US" sz="1800" i="1" dirty="0"/>
              <a:t>epicycle system for circular motion of celestial objects</a:t>
            </a:r>
            <a:endParaRPr lang="en-GB" sz="1800" i="1" dirty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r>
              <a:rPr lang="en-US" sz="1800" i="1" dirty="0" smtClean="0"/>
              <a:t>Ferris </a:t>
            </a:r>
            <a:r>
              <a:rPr lang="en-US" sz="1800" i="1" dirty="0"/>
              <a:t>Wheel </a:t>
            </a:r>
            <a:r>
              <a:rPr lang="en-US" sz="1800" i="1" dirty="0" smtClean="0"/>
              <a:t>universe</a:t>
            </a:r>
            <a:endParaRPr lang="en-US" sz="1800" dirty="0" smtClean="0"/>
          </a:p>
          <a:p>
            <a:pPr marL="0" indent="0">
              <a:buNone/>
            </a:pPr>
            <a:endParaRPr lang="en-GB" sz="1800" dirty="0"/>
          </a:p>
          <a:p>
            <a:r>
              <a:rPr lang="en-US" sz="2000" b="1" dirty="0" smtClean="0"/>
              <a:t>Tradition</a:t>
            </a:r>
          </a:p>
          <a:p>
            <a:pPr marL="0" indent="0">
              <a:buNone/>
            </a:pPr>
            <a:r>
              <a:rPr lang="en-US" sz="1800" i="1" dirty="0" smtClean="0"/>
              <a:t>      Enshrined </a:t>
            </a:r>
            <a:r>
              <a:rPr lang="en-US" sz="1800" i="1" dirty="0"/>
              <a:t>in ‘He </a:t>
            </a:r>
            <a:r>
              <a:rPr lang="en-US" sz="1800" i="1" dirty="0" err="1"/>
              <a:t>Magele</a:t>
            </a:r>
            <a:r>
              <a:rPr lang="en-US" sz="1800" i="1" dirty="0"/>
              <a:t> </a:t>
            </a:r>
            <a:r>
              <a:rPr lang="en-US" sz="1800" i="1" dirty="0" err="1"/>
              <a:t>Syntaxis</a:t>
            </a:r>
            <a:r>
              <a:rPr lang="en-US" sz="1800" i="1" dirty="0"/>
              <a:t>’ ( later ‘The Almagest’)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Kept </a:t>
            </a:r>
            <a:r>
              <a:rPr lang="en-US" sz="1800" i="1" dirty="0"/>
              <a:t>alive by Islamic scholars during the middle ages</a:t>
            </a:r>
            <a:endParaRPr lang="en-GB" sz="1800" i="1" dirty="0"/>
          </a:p>
          <a:p>
            <a:pPr marL="0" indent="0">
              <a:buNone/>
            </a:pPr>
            <a:r>
              <a:rPr lang="en-US" sz="1800" i="1" dirty="0" smtClean="0"/>
              <a:t>     Re-introduced </a:t>
            </a:r>
            <a:r>
              <a:rPr lang="en-US" sz="1800" i="1" dirty="0"/>
              <a:t>to Europe in 1175 - </a:t>
            </a:r>
            <a:r>
              <a:rPr lang="en-US" sz="1800" i="1" dirty="0" smtClean="0"/>
              <a:t>1600</a:t>
            </a:r>
            <a:r>
              <a:rPr lang="en-US" sz="2000" dirty="0"/>
              <a:t> </a:t>
            </a:r>
            <a:endParaRPr lang="en-US" sz="2000" dirty="0" smtClean="0"/>
          </a:p>
          <a:p>
            <a:pPr marL="0" indent="0">
              <a:buNone/>
            </a:pPr>
            <a:endParaRPr lang="en-GB" sz="2000" dirty="0"/>
          </a:p>
          <a:p>
            <a:r>
              <a:rPr lang="en-US" sz="2000" b="1" u="sng" dirty="0"/>
              <a:t>D</a:t>
            </a:r>
            <a:r>
              <a:rPr lang="en-US" sz="2000" b="1" u="sng" dirty="0" smtClean="0"/>
              <a:t>ogma </a:t>
            </a:r>
            <a:r>
              <a:rPr lang="en-US" sz="2000" b="1" u="sng" dirty="0"/>
              <a:t>dismissed reality: 3 fundamental </a:t>
            </a:r>
            <a:r>
              <a:rPr lang="en-US" sz="2000" b="1" u="sng" dirty="0" smtClean="0"/>
              <a:t>conceits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6670724" y="4869160"/>
            <a:ext cx="23042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sz="1600" dirty="0" smtClean="0"/>
              <a:t>ualism </a:t>
            </a:r>
            <a:r>
              <a:rPr lang="en-US" sz="1600" dirty="0"/>
              <a:t>of celestial and terrestrial motion</a:t>
            </a:r>
            <a:endParaRPr lang="en-GB" sz="1600" dirty="0"/>
          </a:p>
          <a:p>
            <a:r>
              <a:rPr lang="en-US" sz="1600" dirty="0" smtClean="0"/>
              <a:t>Immobility of earth </a:t>
            </a:r>
            <a:endParaRPr lang="en-GB" sz="1600" dirty="0"/>
          </a:p>
          <a:p>
            <a:r>
              <a:rPr lang="en-US" sz="1600" dirty="0"/>
              <a:t>A</a:t>
            </a:r>
            <a:r>
              <a:rPr lang="en-US" sz="1600" dirty="0" smtClean="0"/>
              <a:t>ll </a:t>
            </a:r>
            <a:r>
              <a:rPr lang="en-US" sz="1600" dirty="0"/>
              <a:t>heavenly motion perfectly circular </a:t>
            </a:r>
            <a:endParaRPr lang="en-GB" sz="1600" dirty="0"/>
          </a:p>
          <a:p>
            <a:r>
              <a:rPr lang="en-US" sz="1600" dirty="0"/>
              <a:t> 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091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404664"/>
            <a:ext cx="7635045" cy="906016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US" sz="3200" b="1" dirty="0" smtClean="0"/>
              <a:t>Why was Aristarchus universe discarded?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7462282" cy="4654238"/>
          </a:xfrm>
        </p:spPr>
        <p:txBody>
          <a:bodyPr/>
          <a:lstStyle/>
          <a:p>
            <a:pPr lvl="0"/>
            <a:r>
              <a:rPr lang="en-US" sz="2000" dirty="0"/>
              <a:t> Objects </a:t>
            </a:r>
            <a:r>
              <a:rPr lang="en-US" sz="2000" dirty="0" smtClean="0"/>
              <a:t>fall </a:t>
            </a:r>
            <a:r>
              <a:rPr lang="en-US" sz="2000" dirty="0"/>
              <a:t>towards </a:t>
            </a:r>
            <a:r>
              <a:rPr lang="en-US" sz="2000" dirty="0" smtClean="0"/>
              <a:t>earth</a:t>
            </a:r>
          </a:p>
          <a:p>
            <a:pPr marL="0" lvl="0" indent="0">
              <a:buNone/>
            </a:pPr>
            <a:endParaRPr lang="en-GB" sz="2000" dirty="0"/>
          </a:p>
          <a:p>
            <a:pPr lvl="0"/>
            <a:r>
              <a:rPr lang="en-US" sz="2000" dirty="0"/>
              <a:t>No wind blowing against </a:t>
            </a:r>
            <a:r>
              <a:rPr lang="en-US" sz="2000" dirty="0" smtClean="0"/>
              <a:t>us</a:t>
            </a:r>
          </a:p>
          <a:p>
            <a:pPr marL="0" lvl="0" indent="0">
              <a:buNone/>
            </a:pPr>
            <a:endParaRPr lang="en-GB" sz="2000" dirty="0"/>
          </a:p>
          <a:p>
            <a:pPr lvl="0"/>
            <a:r>
              <a:rPr lang="en-US" sz="2000" dirty="0"/>
              <a:t>No obvious motion of stars</a:t>
            </a:r>
            <a:endParaRPr lang="en-GB" sz="2000" dirty="0"/>
          </a:p>
          <a:p>
            <a:pPr marL="0" indent="0">
              <a:buNone/>
            </a:pPr>
            <a:r>
              <a:rPr lang="en-US" sz="2000" dirty="0" smtClean="0"/>
              <a:t>   (</a:t>
            </a:r>
            <a:r>
              <a:rPr lang="en-US" sz="2000" i="1" dirty="0"/>
              <a:t>stars too far away to observe stellar parallax</a:t>
            </a:r>
            <a:r>
              <a:rPr lang="en-US" sz="2000" dirty="0"/>
              <a:t>)</a:t>
            </a:r>
            <a:endParaRPr lang="en-GB" sz="2000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 smtClean="0"/>
              <a:t>Heliocentric </a:t>
            </a:r>
            <a:r>
              <a:rPr lang="en-US" sz="2000" dirty="0"/>
              <a:t>model rejected</a:t>
            </a:r>
            <a:endParaRPr lang="en-GB" sz="2000" dirty="0"/>
          </a:p>
          <a:p>
            <a:pPr marL="0" indent="0">
              <a:buNone/>
            </a:pPr>
            <a:r>
              <a:rPr lang="en-US" sz="2000" i="1" dirty="0" smtClean="0"/>
              <a:t>     </a:t>
            </a:r>
            <a:r>
              <a:rPr lang="en-US" sz="2000" i="1" dirty="0" err="1" smtClean="0"/>
              <a:t>Geocentic</a:t>
            </a:r>
            <a:r>
              <a:rPr lang="en-US" sz="2000" i="1" dirty="0" smtClean="0"/>
              <a:t> </a:t>
            </a:r>
            <a:r>
              <a:rPr lang="en-US" sz="2000" i="1" dirty="0"/>
              <a:t>model retained</a:t>
            </a:r>
            <a:endParaRPr lang="en-GB" sz="2000" i="1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O</a:t>
            </a:r>
            <a:r>
              <a:rPr lang="en-US" sz="2000" dirty="0" smtClean="0"/>
              <a:t>ne snag</a:t>
            </a:r>
            <a:r>
              <a:rPr lang="en-US" sz="2000" dirty="0"/>
              <a:t>: motion of </a:t>
            </a:r>
            <a:r>
              <a:rPr lang="en-US" sz="2000" dirty="0" smtClean="0"/>
              <a:t>planets</a:t>
            </a:r>
          </a:p>
          <a:p>
            <a:pPr marL="0" indent="0">
              <a:buNone/>
            </a:pPr>
            <a:r>
              <a:rPr lang="en-US" sz="2000" i="1" dirty="0" smtClean="0"/>
              <a:t>     Anomaly in paradigm</a:t>
            </a:r>
            <a:endParaRPr lang="en-GB" sz="2000" i="1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6" descr="Image result for aristo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785937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04495" y="3501008"/>
            <a:ext cx="2499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/>
              <a:t>Aristarchus 310-230 BC </a:t>
            </a:r>
          </a:p>
        </p:txBody>
      </p:sp>
      <p:sp>
        <p:nvSpPr>
          <p:cNvPr id="6" name="Rectangle 5"/>
          <p:cNvSpPr/>
          <p:nvPr/>
        </p:nvSpPr>
        <p:spPr>
          <a:xfrm>
            <a:off x="6683131" y="4283804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/>
              <a:t>Aristotle 384 – 322 BC</a:t>
            </a:r>
          </a:p>
        </p:txBody>
      </p:sp>
      <p:pic>
        <p:nvPicPr>
          <p:cNvPr id="9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180" y="1503080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91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290" y="188640"/>
            <a:ext cx="7639638" cy="1143000"/>
          </a:xfrm>
        </p:spPr>
        <p:txBody>
          <a:bodyPr/>
          <a:lstStyle/>
          <a:p>
            <a:r>
              <a:rPr lang="en-GB" sz="3600" dirty="0" smtClean="0"/>
              <a:t> Towards the Middle Ages</a:t>
            </a:r>
            <a:endParaRPr lang="en-GB" sz="3600" dirty="0"/>
          </a:p>
        </p:txBody>
      </p:sp>
      <p:sp>
        <p:nvSpPr>
          <p:cNvPr id="10" name="Rectangle 9"/>
          <p:cNvSpPr/>
          <p:nvPr/>
        </p:nvSpPr>
        <p:spPr>
          <a:xfrm>
            <a:off x="179512" y="1632000"/>
            <a:ext cx="878497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Platonism</a:t>
            </a:r>
            <a:r>
              <a:rPr lang="en-US" sz="2000" dirty="0"/>
              <a:t> adopted by Christianity (</a:t>
            </a:r>
            <a:r>
              <a:rPr lang="en-US" sz="2000" b="1" dirty="0"/>
              <a:t>St Augustine</a:t>
            </a:r>
            <a:r>
              <a:rPr lang="en-US" sz="2000" dirty="0"/>
              <a:t> </a:t>
            </a:r>
            <a:r>
              <a:rPr lang="en-US" sz="2000" dirty="0" err="1"/>
              <a:t>etc</a:t>
            </a:r>
            <a:r>
              <a:rPr lang="en-US" sz="2000" dirty="0" smtClean="0"/>
              <a:t>)</a:t>
            </a:r>
          </a:p>
          <a:p>
            <a:endParaRPr lang="en-GB" sz="2000" dirty="0" smtClean="0"/>
          </a:p>
          <a:p>
            <a:r>
              <a:rPr lang="en-US" sz="1800" i="1" dirty="0" smtClean="0"/>
              <a:t>Ignored </a:t>
            </a:r>
            <a:r>
              <a:rPr lang="en-US" sz="1800" i="1" dirty="0"/>
              <a:t>early Greeks, adopted only </a:t>
            </a:r>
            <a:r>
              <a:rPr lang="en-US" sz="1800" b="1" i="1" dirty="0"/>
              <a:t>Plato's</a:t>
            </a:r>
            <a:r>
              <a:rPr lang="en-US" sz="1800" i="1" dirty="0"/>
              <a:t> philosophy: </a:t>
            </a:r>
            <a:r>
              <a:rPr lang="en-US" sz="1800" i="1" dirty="0" err="1"/>
              <a:t>neoplatonism</a:t>
            </a:r>
            <a:endParaRPr lang="en-GB" sz="1800" i="1" dirty="0"/>
          </a:p>
          <a:p>
            <a:r>
              <a:rPr lang="en-US" sz="1800" i="1" dirty="0"/>
              <a:t>11cent AD: same view as 5th cent BC</a:t>
            </a:r>
            <a:endParaRPr lang="en-GB" sz="1800" i="1" dirty="0"/>
          </a:p>
          <a:p>
            <a:r>
              <a:rPr lang="en-US" sz="1800" i="1" dirty="0"/>
              <a:t> </a:t>
            </a:r>
            <a:endParaRPr lang="en-GB" sz="1800" i="1" dirty="0"/>
          </a:p>
          <a:p>
            <a:r>
              <a:rPr lang="en-US" sz="2000" b="1" dirty="0"/>
              <a:t>Medieval </a:t>
            </a:r>
            <a:r>
              <a:rPr lang="en-US" sz="2000" b="1" dirty="0" smtClean="0"/>
              <a:t>philosophy </a:t>
            </a:r>
          </a:p>
          <a:p>
            <a:r>
              <a:rPr lang="en-US" sz="1800" i="1" dirty="0" smtClean="0"/>
              <a:t>Aristotle's </a:t>
            </a:r>
            <a:r>
              <a:rPr lang="en-US" sz="1800" i="1" dirty="0"/>
              <a:t>55 spheres, Ptolemy's 40 </a:t>
            </a:r>
            <a:r>
              <a:rPr lang="en-US" sz="1800" i="1" dirty="0" err="1"/>
              <a:t>epicyles</a:t>
            </a:r>
            <a:r>
              <a:rPr lang="en-US" sz="1800" i="1" dirty="0"/>
              <a:t> </a:t>
            </a:r>
            <a:endParaRPr lang="en-GB" sz="1800" i="1" dirty="0"/>
          </a:p>
          <a:p>
            <a:r>
              <a:rPr lang="en-US" sz="1800" i="1" dirty="0"/>
              <a:t>R</a:t>
            </a:r>
            <a:r>
              <a:rPr lang="en-US" sz="1800" i="1" dirty="0" smtClean="0"/>
              <a:t>eplaced </a:t>
            </a:r>
            <a:r>
              <a:rPr lang="en-US" sz="1800" i="1" dirty="0"/>
              <a:t>by10 revolving spheres: disregarded stellar observation</a:t>
            </a:r>
            <a:endParaRPr lang="en-GB" sz="1800" i="1" dirty="0"/>
          </a:p>
          <a:p>
            <a:r>
              <a:rPr lang="en-US" sz="1800" i="1" dirty="0"/>
              <a:t>1000 AD: </a:t>
            </a:r>
            <a:r>
              <a:rPr lang="en-US" sz="1800" i="1" dirty="0" err="1"/>
              <a:t>Portolano</a:t>
            </a:r>
            <a:r>
              <a:rPr lang="en-US" sz="1800" i="1" dirty="0"/>
              <a:t> charts for navigation</a:t>
            </a:r>
            <a:endParaRPr lang="en-GB" sz="1800" i="1" dirty="0"/>
          </a:p>
          <a:p>
            <a:r>
              <a:rPr lang="en-US" sz="1800" dirty="0"/>
              <a:t> </a:t>
            </a:r>
            <a:endParaRPr lang="en-GB" sz="1800" dirty="0"/>
          </a:p>
          <a:p>
            <a:r>
              <a:rPr lang="en-US" sz="2000" b="1" dirty="0"/>
              <a:t>12-16th century: </a:t>
            </a:r>
            <a:r>
              <a:rPr lang="en-US" sz="2000" b="1" dirty="0" err="1"/>
              <a:t>Aristotlean</a:t>
            </a:r>
            <a:r>
              <a:rPr lang="en-US" sz="2000" b="1" dirty="0"/>
              <a:t> philosophy adopted</a:t>
            </a:r>
            <a:endParaRPr lang="en-GB" sz="2000" b="1" dirty="0"/>
          </a:p>
          <a:p>
            <a:r>
              <a:rPr lang="en-US" sz="1800" i="1" dirty="0"/>
              <a:t>Muslims: carried  fragments of Euclid , Archimedes and Aristotle to Europe</a:t>
            </a:r>
            <a:endParaRPr lang="en-GB" sz="1800" i="1" dirty="0"/>
          </a:p>
          <a:p>
            <a:r>
              <a:rPr lang="en-US" sz="1800" i="1" dirty="0"/>
              <a:t>Improved Calendric astronomy and planetary tables</a:t>
            </a:r>
            <a:endParaRPr lang="en-GB" sz="1800" i="1" dirty="0"/>
          </a:p>
          <a:p>
            <a:r>
              <a:rPr lang="en-US" sz="1800" i="1" dirty="0"/>
              <a:t>Important Indian numerals (including zero) and algebra</a:t>
            </a:r>
            <a:endParaRPr lang="en-GB" sz="1800" i="1" dirty="0"/>
          </a:p>
          <a:p>
            <a:r>
              <a:rPr lang="en-US" sz="1800" i="1" dirty="0"/>
              <a:t>Christianity and Aristotelianism (</a:t>
            </a:r>
            <a:r>
              <a:rPr lang="en-US" sz="1800" b="1" i="1" dirty="0"/>
              <a:t>Thomas Aquinas</a:t>
            </a:r>
            <a:r>
              <a:rPr lang="en-US" sz="1800" i="1" dirty="0"/>
              <a:t>)</a:t>
            </a:r>
            <a:endParaRPr lang="en-GB" sz="1800" i="1" dirty="0"/>
          </a:p>
          <a:p>
            <a:r>
              <a:rPr lang="en-US" sz="1800" dirty="0"/>
              <a:t> </a:t>
            </a:r>
            <a:endParaRPr lang="en-GB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12524" y="6268738"/>
            <a:ext cx="5862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Aquinas</a:t>
            </a:r>
            <a:r>
              <a:rPr lang="en-US" sz="1800" dirty="0"/>
              <a:t>: first proof of </a:t>
            </a:r>
            <a:r>
              <a:rPr lang="en-US" sz="1800" dirty="0" smtClean="0"/>
              <a:t>God </a:t>
            </a:r>
            <a:r>
              <a:rPr lang="en-US" sz="1800" dirty="0"/>
              <a:t>(based on Aristotelian physics)</a:t>
            </a:r>
            <a:endParaRPr lang="en-GB" sz="1800" dirty="0"/>
          </a:p>
          <a:p>
            <a:r>
              <a:rPr lang="en-US" sz="1800" dirty="0" smtClean="0"/>
              <a:t>                                 Unmoved </a:t>
            </a:r>
            <a:r>
              <a:rPr lang="en-US" sz="1800" dirty="0"/>
              <a:t>mover = God</a:t>
            </a:r>
            <a:endParaRPr lang="en-GB" sz="1800" dirty="0"/>
          </a:p>
        </p:txBody>
      </p:sp>
      <p:pic>
        <p:nvPicPr>
          <p:cNvPr id="234498" name="Picture 2" descr="Image result for thomas aquin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880" y="4085420"/>
            <a:ext cx="1553199" cy="21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00" name="Picture 4" descr="Image result for st august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50" y="188640"/>
            <a:ext cx="1993130" cy="2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34301" y="2906990"/>
            <a:ext cx="2409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St. Augustine (354-430)</a:t>
            </a:r>
            <a:endParaRPr lang="en-GB" sz="1800" dirty="0"/>
          </a:p>
        </p:txBody>
      </p:sp>
      <p:sp>
        <p:nvSpPr>
          <p:cNvPr id="4" name="Rectangle 3"/>
          <p:cNvSpPr/>
          <p:nvPr/>
        </p:nvSpPr>
        <p:spPr>
          <a:xfrm>
            <a:off x="6648084" y="6417924"/>
            <a:ext cx="2460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/>
              <a:t>St. Aquinas (1225-1274)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8357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3595750" cy="1143000"/>
          </a:xfrm>
        </p:spPr>
        <p:txBody>
          <a:bodyPr/>
          <a:lstStyle/>
          <a:p>
            <a:r>
              <a:rPr lang="en-GB" sz="3600" dirty="0" smtClean="0"/>
              <a:t> Summary</a:t>
            </a:r>
            <a:endParaRPr lang="en-GB" sz="3600" dirty="0"/>
          </a:p>
        </p:txBody>
      </p:sp>
      <p:sp>
        <p:nvSpPr>
          <p:cNvPr id="10" name="Rectangle 9"/>
          <p:cNvSpPr/>
          <p:nvPr/>
        </p:nvSpPr>
        <p:spPr>
          <a:xfrm>
            <a:off x="179512" y="1632000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 </a:t>
            </a:r>
            <a:endParaRPr lang="en-GB" sz="1800" dirty="0"/>
          </a:p>
        </p:txBody>
      </p:sp>
      <p:sp>
        <p:nvSpPr>
          <p:cNvPr id="4" name="Rectangle 3"/>
          <p:cNvSpPr/>
          <p:nvPr/>
        </p:nvSpPr>
        <p:spPr>
          <a:xfrm>
            <a:off x="395536" y="1816666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By 1500 AD, Europe knew less than Archimedes in 200 BC</a:t>
            </a:r>
          </a:p>
          <a:p>
            <a:endParaRPr lang="en-US" dirty="0"/>
          </a:p>
          <a:p>
            <a:r>
              <a:rPr lang="en-US" dirty="0"/>
              <a:t>1. Splitting of Universe into 2 spheres</a:t>
            </a:r>
          </a:p>
          <a:p>
            <a:r>
              <a:rPr lang="en-US" dirty="0"/>
              <a:t>2. Geocentric dogma</a:t>
            </a:r>
          </a:p>
          <a:p>
            <a:r>
              <a:rPr lang="en-US" dirty="0"/>
              <a:t>3</a:t>
            </a:r>
            <a:r>
              <a:rPr lang="en-US" dirty="0" smtClean="0"/>
              <a:t>. Uniform </a:t>
            </a:r>
            <a:r>
              <a:rPr lang="en-US" dirty="0"/>
              <a:t>motion in perfect circles dogma</a:t>
            </a:r>
          </a:p>
          <a:p>
            <a:r>
              <a:rPr lang="en-US" dirty="0"/>
              <a:t>4</a:t>
            </a:r>
            <a:r>
              <a:rPr lang="en-US" dirty="0" smtClean="0"/>
              <a:t>. Divorce </a:t>
            </a:r>
            <a:r>
              <a:rPr lang="en-US" dirty="0"/>
              <a:t>of mathematics from science</a:t>
            </a:r>
          </a:p>
          <a:p>
            <a:r>
              <a:rPr lang="en-US" dirty="0"/>
              <a:t>5. Inability to </a:t>
            </a:r>
            <a:r>
              <a:rPr lang="en-US" dirty="0" err="1"/>
              <a:t>realise</a:t>
            </a:r>
            <a:r>
              <a:rPr lang="en-US" dirty="0"/>
              <a:t> tendency of a body in motion to stay in motion</a:t>
            </a:r>
          </a:p>
          <a:p>
            <a:endParaRPr lang="en-US" dirty="0"/>
          </a:p>
          <a:p>
            <a:r>
              <a:rPr lang="en-US" dirty="0" smtClean="0"/>
              <a:t>		These </a:t>
            </a:r>
            <a:r>
              <a:rPr lang="en-US" dirty="0"/>
              <a:t>5 handicaps were to be overcome by </a:t>
            </a:r>
          </a:p>
          <a:p>
            <a:r>
              <a:rPr lang="en-US" dirty="0" smtClean="0"/>
              <a:t>		       Copernicus</a:t>
            </a:r>
            <a:r>
              <a:rPr lang="en-US" dirty="0"/>
              <a:t>, Kepler and Galileo</a:t>
            </a:r>
          </a:p>
        </p:txBody>
      </p:sp>
    </p:spTree>
    <p:extLst>
      <p:ext uri="{BB962C8B-B14F-4D97-AF65-F5344CB8AC3E}">
        <p14:creationId xmlns:p14="http://schemas.microsoft.com/office/powerpoint/2010/main" val="40456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332656"/>
            <a:ext cx="5400600" cy="1143000"/>
          </a:xfrm>
        </p:spPr>
        <p:txBody>
          <a:bodyPr/>
          <a:lstStyle/>
          <a:p>
            <a:r>
              <a:rPr lang="en-GB" sz="3600" dirty="0" smtClean="0"/>
              <a:t> The  Renaissance </a:t>
            </a:r>
            <a:endParaRPr lang="en-GB" sz="3600" dirty="0"/>
          </a:p>
        </p:txBody>
      </p:sp>
      <p:sp>
        <p:nvSpPr>
          <p:cNvPr id="10" name="Rectangle 9"/>
          <p:cNvSpPr/>
          <p:nvPr/>
        </p:nvSpPr>
        <p:spPr>
          <a:xfrm>
            <a:off x="8384" y="1666359"/>
            <a:ext cx="670254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Universities: Revival of learning</a:t>
            </a:r>
          </a:p>
          <a:p>
            <a:r>
              <a:rPr lang="en-US" sz="2000" i="1" dirty="0" smtClean="0"/>
              <a:t>       Bologna</a:t>
            </a:r>
            <a:r>
              <a:rPr lang="en-US" sz="2000" i="1" dirty="0"/>
              <a:t>, Paris, Oxford and Cambridge </a:t>
            </a:r>
            <a:endParaRPr lang="en-GB" sz="2000" i="1" dirty="0"/>
          </a:p>
          <a:p>
            <a:r>
              <a:rPr lang="en-US" sz="1800" dirty="0"/>
              <a:t> </a:t>
            </a:r>
            <a:endParaRPr lang="en-US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Roger Bacon, </a:t>
            </a:r>
            <a:r>
              <a:rPr lang="en-US" sz="2000" b="1" dirty="0"/>
              <a:t>William of Ockham</a:t>
            </a:r>
            <a:r>
              <a:rPr lang="en-US" sz="2000" b="1" dirty="0" smtClean="0"/>
              <a:t> </a:t>
            </a:r>
            <a:r>
              <a:rPr lang="en-US" sz="2000" b="1" dirty="0"/>
              <a:t>and Albert the </a:t>
            </a:r>
            <a:r>
              <a:rPr lang="en-US" sz="2000" b="1" dirty="0" smtClean="0"/>
              <a:t>Great</a:t>
            </a:r>
            <a:endParaRPr lang="en-US" sz="2000" b="1" dirty="0"/>
          </a:p>
          <a:p>
            <a:r>
              <a:rPr lang="en-US" sz="1800" i="1" dirty="0" smtClean="0"/>
              <a:t>       Study </a:t>
            </a:r>
            <a:r>
              <a:rPr lang="en-US" sz="1800" i="1" dirty="0"/>
              <a:t>of </a:t>
            </a:r>
            <a:r>
              <a:rPr lang="en-US" sz="1800" i="1" dirty="0" smtClean="0"/>
              <a:t>nature: empiricism</a:t>
            </a:r>
          </a:p>
          <a:p>
            <a:endParaRPr lang="en-US" sz="18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Ockham’s razor </a:t>
            </a:r>
            <a:endParaRPr lang="en-US" sz="2000" b="1" dirty="0" smtClean="0"/>
          </a:p>
          <a:p>
            <a:r>
              <a:rPr lang="en-US" sz="1800" i="1" dirty="0" smtClean="0"/>
              <a:t>      Opposed Aquinas</a:t>
            </a:r>
            <a:endParaRPr lang="en-GB" sz="1800" i="1" dirty="0"/>
          </a:p>
          <a:p>
            <a:r>
              <a:rPr lang="en-US" sz="1800" i="1" dirty="0" smtClean="0"/>
              <a:t>    “All </a:t>
            </a:r>
            <a:r>
              <a:rPr lang="en-US" sz="1800" i="1" dirty="0"/>
              <a:t>other things equal, simpler explanation more likely</a:t>
            </a:r>
            <a:r>
              <a:rPr lang="en-US" sz="1800" i="1" dirty="0" smtClean="0"/>
              <a:t>’’</a:t>
            </a:r>
          </a:p>
          <a:p>
            <a:endParaRPr lang="en-US" sz="18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Nicole </a:t>
            </a:r>
            <a:r>
              <a:rPr lang="en-US" sz="2000" b="1" dirty="0" err="1" smtClean="0"/>
              <a:t>d’Oresme</a:t>
            </a:r>
            <a:endParaRPr lang="en-US" sz="2000" dirty="0"/>
          </a:p>
          <a:p>
            <a:r>
              <a:rPr lang="en-US" sz="1800" i="1" dirty="0" smtClean="0"/>
              <a:t>     Geocentric </a:t>
            </a:r>
            <a:r>
              <a:rPr lang="en-US" sz="1800" i="1" dirty="0"/>
              <a:t>universe not </a:t>
            </a:r>
            <a:r>
              <a:rPr lang="en-US" sz="1800" i="1" dirty="0" smtClean="0"/>
              <a:t>proven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Nicholas of </a:t>
            </a:r>
            <a:r>
              <a:rPr lang="en-US" sz="2000" b="1" dirty="0" err="1" smtClean="0"/>
              <a:t>Cusa</a:t>
            </a: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/>
              <a:t>E</a:t>
            </a:r>
            <a:r>
              <a:rPr lang="en-US" sz="1800" i="1" dirty="0" smtClean="0"/>
              <a:t>arth </a:t>
            </a:r>
            <a:r>
              <a:rPr lang="en-US" sz="1800" i="1" dirty="0"/>
              <a:t>not hub of </a:t>
            </a:r>
            <a:r>
              <a:rPr lang="en-US" sz="1800" i="1" dirty="0" smtClean="0"/>
              <a:t>universe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Nicolas Copernicus </a:t>
            </a:r>
            <a:endParaRPr lang="en-GB" sz="1800" dirty="0"/>
          </a:p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6530213" y="2996952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Roger Bacon (1220-1292)</a:t>
            </a:r>
            <a:endParaRPr lang="en-GB" sz="1800" dirty="0"/>
          </a:p>
        </p:txBody>
      </p:sp>
      <p:pic>
        <p:nvPicPr>
          <p:cNvPr id="2344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04" y="446192"/>
            <a:ext cx="2085603" cy="218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00" name="Picture 4" descr="Image result for william of ock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469" y="3861048"/>
            <a:ext cx="1716398" cy="228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10038" y="6381328"/>
            <a:ext cx="3233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William of Ockham (1280-1349)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64966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552728" cy="1143000"/>
          </a:xfrm>
        </p:spPr>
        <p:txBody>
          <a:bodyPr/>
          <a:lstStyle/>
          <a:p>
            <a:r>
              <a:rPr lang="en-US" sz="3600" b="1" u="sng" dirty="0" smtClean="0"/>
              <a:t>Nicolas </a:t>
            </a:r>
            <a:r>
              <a:rPr lang="en-US" sz="3600" b="1" u="sng" dirty="0"/>
              <a:t>Copernicus (1473-1543</a:t>
            </a:r>
            <a:r>
              <a:rPr lang="en-US" sz="3600" b="1" u="sng" dirty="0" smtClean="0"/>
              <a:t>)</a:t>
            </a:r>
            <a:endParaRPr lang="en-GB" sz="3600" dirty="0"/>
          </a:p>
        </p:txBody>
      </p:sp>
      <p:sp>
        <p:nvSpPr>
          <p:cNvPr id="6" name="Rectangle 5"/>
          <p:cNvSpPr/>
          <p:nvPr/>
        </p:nvSpPr>
        <p:spPr>
          <a:xfrm>
            <a:off x="107504" y="1844824"/>
            <a:ext cx="66247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Born in Poland (</a:t>
            </a:r>
            <a:r>
              <a:rPr lang="en-US" sz="2000" dirty="0"/>
              <a:t>P</a:t>
            </a:r>
            <a:r>
              <a:rPr lang="en-US" sz="2000" dirty="0" smtClean="0"/>
              <a:t>russia) in 1743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Studied </a:t>
            </a:r>
            <a:r>
              <a:rPr lang="en-US" sz="2000" dirty="0"/>
              <a:t>at the Universities of </a:t>
            </a:r>
            <a:r>
              <a:rPr lang="en-US" sz="2000" dirty="0" smtClean="0"/>
              <a:t>Krakow, Bologna and Padua 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Trained as </a:t>
            </a:r>
            <a:r>
              <a:rPr lang="en-US" sz="2000" dirty="0"/>
              <a:t>C</a:t>
            </a:r>
            <a:r>
              <a:rPr lang="en-US" sz="2000" dirty="0" smtClean="0"/>
              <a:t>atholic canon</a:t>
            </a:r>
            <a:endParaRPr lang="en-US" sz="2000" dirty="0"/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Polyglot, polymath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Simple </a:t>
            </a:r>
            <a:r>
              <a:rPr lang="en-US" sz="2000" dirty="0"/>
              <a:t>instruments for observing the </a:t>
            </a:r>
            <a:r>
              <a:rPr lang="en-US" sz="2000" dirty="0" smtClean="0"/>
              <a:t>sky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Used </a:t>
            </a:r>
            <a:r>
              <a:rPr lang="en-US" sz="2000" dirty="0"/>
              <a:t>observations of the Chaldeans and the </a:t>
            </a:r>
            <a:r>
              <a:rPr lang="en-US" sz="2000" dirty="0" smtClean="0"/>
              <a:t>Greeks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Improved astronomical tables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/>
              <a:t>Published </a:t>
            </a:r>
            <a:r>
              <a:rPr lang="en-US" sz="2000" i="1" u="sng" dirty="0" err="1"/>
              <a:t>Commentariolus</a:t>
            </a:r>
            <a:r>
              <a:rPr lang="en-US" sz="2000" i="1" u="sng" dirty="0"/>
              <a:t> </a:t>
            </a:r>
            <a:r>
              <a:rPr lang="en-US" sz="2000" u="sng" dirty="0"/>
              <a:t>(1514)</a:t>
            </a:r>
            <a:endParaRPr lang="en-GB" sz="2000" dirty="0"/>
          </a:p>
        </p:txBody>
      </p:sp>
      <p:pic>
        <p:nvPicPr>
          <p:cNvPr id="234498" name="Picture 2" descr="Nikolaus Kopernik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85" y="1700808"/>
            <a:ext cx="2265622" cy="264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54609" y="4797152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Nicolas Copernicus </a:t>
            </a: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     (</a:t>
            </a:r>
            <a:r>
              <a:rPr lang="en-US" sz="1800" dirty="0"/>
              <a:t>1473-1543)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91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79059"/>
            <a:ext cx="4752528" cy="1143000"/>
          </a:xfrm>
        </p:spPr>
        <p:txBody>
          <a:bodyPr/>
          <a:lstStyle/>
          <a:p>
            <a:r>
              <a:rPr lang="en-US" sz="3600" b="1" u="sng" dirty="0" smtClean="0"/>
              <a:t>Nicolas Copernicus</a:t>
            </a:r>
            <a:endParaRPr lang="en-GB" sz="3600" dirty="0"/>
          </a:p>
        </p:txBody>
      </p:sp>
      <p:sp>
        <p:nvSpPr>
          <p:cNvPr id="6" name="Rectangle 5"/>
          <p:cNvSpPr/>
          <p:nvPr/>
        </p:nvSpPr>
        <p:spPr>
          <a:xfrm>
            <a:off x="0" y="1844824"/>
            <a:ext cx="86409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  <a:r>
              <a:rPr lang="en-US" dirty="0" smtClean="0"/>
              <a:t>	</a:t>
            </a:r>
            <a:r>
              <a:rPr lang="en-US" i="1" u="sng" dirty="0" err="1" smtClean="0"/>
              <a:t>Commentariolus</a:t>
            </a:r>
            <a:r>
              <a:rPr lang="en-US" i="1" u="sng" dirty="0" smtClean="0"/>
              <a:t> </a:t>
            </a:r>
            <a:r>
              <a:rPr lang="en-US" i="1" u="sng" dirty="0"/>
              <a:t>(1514)</a:t>
            </a:r>
            <a:r>
              <a:rPr lang="en-US" dirty="0"/>
              <a:t> : 7 axioms </a:t>
            </a:r>
            <a:endParaRPr lang="en-GB" dirty="0"/>
          </a:p>
          <a:p>
            <a:r>
              <a:rPr lang="en-US" dirty="0"/>
              <a:t> </a:t>
            </a:r>
            <a:endParaRPr lang="en-GB" dirty="0"/>
          </a:p>
          <a:p>
            <a:r>
              <a:rPr lang="en-US" sz="2000" dirty="0"/>
              <a:t>1. Heavenly bodies do not share a common center</a:t>
            </a:r>
            <a:endParaRPr lang="en-GB" sz="2000" dirty="0"/>
          </a:p>
          <a:p>
            <a:r>
              <a:rPr lang="en-US" sz="2000" dirty="0"/>
              <a:t>2. Earth is not the </a:t>
            </a:r>
            <a:r>
              <a:rPr lang="en-US" sz="2000" dirty="0" err="1"/>
              <a:t>centre</a:t>
            </a:r>
            <a:r>
              <a:rPr lang="en-US" sz="2000" dirty="0"/>
              <a:t> of the universe</a:t>
            </a:r>
            <a:endParaRPr lang="en-GB" sz="2000" dirty="0"/>
          </a:p>
          <a:p>
            <a:r>
              <a:rPr lang="en-US" sz="2000" dirty="0"/>
              <a:t>3. Centre of the universe is near the sun </a:t>
            </a:r>
            <a:endParaRPr lang="en-GB" sz="2000" dirty="0"/>
          </a:p>
          <a:p>
            <a:r>
              <a:rPr lang="en-US" sz="2000" dirty="0"/>
              <a:t>4. Earth’s distance to sun negligible compared to distance to stars</a:t>
            </a:r>
            <a:endParaRPr lang="en-GB" sz="2000" dirty="0"/>
          </a:p>
          <a:p>
            <a:r>
              <a:rPr lang="en-US" sz="2000" dirty="0"/>
              <a:t>5. Daily motion of stars is due to rotation of the earth</a:t>
            </a:r>
            <a:endParaRPr lang="en-GB" sz="2000" dirty="0"/>
          </a:p>
          <a:p>
            <a:r>
              <a:rPr lang="en-US" sz="2000" dirty="0"/>
              <a:t>6. Earth, planets revolve around sun</a:t>
            </a:r>
            <a:endParaRPr lang="en-GB" sz="2000" dirty="0"/>
          </a:p>
          <a:p>
            <a:r>
              <a:rPr lang="en-US" sz="2000" dirty="0"/>
              <a:t>7. </a:t>
            </a:r>
            <a:r>
              <a:rPr lang="en-US" sz="2000" dirty="0" smtClean="0"/>
              <a:t>Retrograde </a:t>
            </a:r>
            <a:r>
              <a:rPr lang="en-US" sz="2000" dirty="0"/>
              <a:t>motion of the planets is due to </a:t>
            </a:r>
            <a:r>
              <a:rPr lang="en-US" sz="2000" dirty="0" smtClean="0"/>
              <a:t>motion of earth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032" y="5651374"/>
            <a:ext cx="71872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E</a:t>
            </a:r>
            <a:r>
              <a:rPr lang="en-GB" i="1" dirty="0" smtClean="0"/>
              <a:t>arth </a:t>
            </a:r>
            <a:r>
              <a:rPr lang="en-GB" i="1" dirty="0"/>
              <a:t>cannot be stationary, </a:t>
            </a:r>
            <a:r>
              <a:rPr lang="en-GB" i="1" dirty="0" smtClean="0"/>
              <a:t>Ptolemy </a:t>
            </a:r>
            <a:r>
              <a:rPr lang="en-GB" i="1" dirty="0"/>
              <a:t>system inconsistent</a:t>
            </a:r>
          </a:p>
          <a:p>
            <a:r>
              <a:rPr lang="en-GB" i="1" dirty="0"/>
              <a:t>H</a:t>
            </a:r>
            <a:r>
              <a:rPr lang="en-GB" i="1" dirty="0" smtClean="0"/>
              <a:t>eliocentric model (aware of early </a:t>
            </a:r>
            <a:r>
              <a:rPr lang="en-GB" i="1" dirty="0"/>
              <a:t>G</a:t>
            </a:r>
            <a:r>
              <a:rPr lang="en-GB" i="1" dirty="0" smtClean="0"/>
              <a:t>reeks)</a:t>
            </a:r>
            <a:endParaRPr lang="en-GB" i="1" dirty="0"/>
          </a:p>
        </p:txBody>
      </p:sp>
      <p:pic>
        <p:nvPicPr>
          <p:cNvPr id="236546" name="Picture 2" descr="https://upload.wikimedia.org/wikipedia/commons/thumb/9/95/Copernican_heliocentrism_theory_diagram.svg/585px-Copernican_heliocentrism_theory_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88" y="179059"/>
            <a:ext cx="3312368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4200" y="5138033"/>
            <a:ext cx="5772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Distributed to friends, academics: became well-known</a:t>
            </a:r>
            <a:endParaRPr lang="en-GB" sz="2000" dirty="0"/>
          </a:p>
        </p:txBody>
      </p:sp>
      <p:pic>
        <p:nvPicPr>
          <p:cNvPr id="9" name="Picture 2" descr="Nikolaus Kopernik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500" y="3653074"/>
            <a:ext cx="166818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60492" y="5897595"/>
            <a:ext cx="20013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Nicolas Copernicus </a:t>
            </a:r>
          </a:p>
          <a:p>
            <a:r>
              <a:rPr lang="en-US" sz="1600" dirty="0"/>
              <a:t>      (1473-1543)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196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5328592" cy="1143000"/>
          </a:xfrm>
        </p:spPr>
        <p:txBody>
          <a:bodyPr/>
          <a:lstStyle/>
          <a:p>
            <a:r>
              <a:rPr lang="en-US" sz="3600" b="1" u="sng" dirty="0" smtClean="0"/>
              <a:t>Nicolas </a:t>
            </a:r>
            <a:r>
              <a:rPr lang="en-US" sz="3600" b="1" u="sng" dirty="0"/>
              <a:t>Copernicus </a:t>
            </a:r>
            <a:endParaRPr lang="en-GB" sz="3600" dirty="0"/>
          </a:p>
        </p:txBody>
      </p:sp>
      <p:sp>
        <p:nvSpPr>
          <p:cNvPr id="6" name="Rectangle 5"/>
          <p:cNvSpPr/>
          <p:nvPr/>
        </p:nvSpPr>
        <p:spPr>
          <a:xfrm>
            <a:off x="99523" y="1819454"/>
            <a:ext cx="80648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Book of the Revolutions of the Heavenly Spheres (1543</a:t>
            </a:r>
            <a:r>
              <a:rPr lang="en-US" sz="2000" i="1" dirty="0" smtClean="0"/>
              <a:t>)</a:t>
            </a:r>
          </a:p>
          <a:p>
            <a:endParaRPr lang="en-GB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Published with aid of Georg von </a:t>
            </a:r>
            <a:r>
              <a:rPr lang="en-US" sz="2000" dirty="0" err="1"/>
              <a:t>Lauchen</a:t>
            </a:r>
            <a:r>
              <a:rPr lang="en-US" sz="2000" dirty="0"/>
              <a:t> (</a:t>
            </a:r>
            <a:r>
              <a:rPr lang="en-US" sz="2000" dirty="0" err="1"/>
              <a:t>Rheticus</a:t>
            </a:r>
            <a:r>
              <a:rPr lang="en-US" sz="2000" dirty="0" smtClean="0"/>
              <a:t>)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Technical version of </a:t>
            </a:r>
            <a:r>
              <a:rPr lang="en-US" sz="2000" dirty="0" err="1" smtClean="0"/>
              <a:t>Commentariolus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Ahead </a:t>
            </a:r>
            <a:r>
              <a:rPr lang="en-US" sz="2000" dirty="0"/>
              <a:t>of its time (earth just a planet like others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US" sz="2000" b="1" dirty="0" smtClean="0"/>
              <a:t>      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Copernican system quite complicated (48 epicycles)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Less </a:t>
            </a:r>
            <a:r>
              <a:rPr lang="en-US" sz="2000" dirty="0"/>
              <a:t>accurate predictions of planetary motion 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Universe </a:t>
            </a:r>
            <a:r>
              <a:rPr lang="en-US" sz="2000" dirty="0"/>
              <a:t>de-centralized: no natural center of </a:t>
            </a:r>
            <a:r>
              <a:rPr lang="en-US" sz="2000" dirty="0" smtClean="0"/>
              <a:t>directions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</a:t>
            </a:r>
            <a:r>
              <a:rPr lang="en-US" sz="2000" dirty="0" smtClean="0"/>
              <a:t>ndermined </a:t>
            </a:r>
            <a:r>
              <a:rPr lang="en-US" sz="2000" dirty="0"/>
              <a:t>by preface (</a:t>
            </a:r>
            <a:r>
              <a:rPr lang="en-US" sz="2000" dirty="0" err="1"/>
              <a:t>Osiander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4" name="Picture 2" descr="Nikolaus Kopernik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796" y="1561912"/>
            <a:ext cx="197710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41796" y="4203680"/>
            <a:ext cx="2398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/>
              <a:t>Nicolas Copernicus </a:t>
            </a:r>
          </a:p>
          <a:p>
            <a:r>
              <a:rPr lang="en-GB" sz="1800" dirty="0"/>
              <a:t>      (1473-1543)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6165301"/>
            <a:ext cx="7810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Not adopted for many years: unnecessary, opposed by Church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281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6933" y="1602413"/>
            <a:ext cx="63132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 </a:t>
            </a:r>
            <a:endParaRPr lang="en-GB" dirty="0"/>
          </a:p>
          <a:p>
            <a:r>
              <a:rPr lang="en-US" sz="2000" dirty="0"/>
              <a:t>Danish nobleman</a:t>
            </a:r>
            <a:endParaRPr lang="en-GB" sz="2000" dirty="0"/>
          </a:p>
          <a:p>
            <a:r>
              <a:rPr lang="en-US" sz="2000" dirty="0" smtClean="0"/>
              <a:t>Observational </a:t>
            </a:r>
            <a:r>
              <a:rPr lang="en-US" sz="2000" dirty="0"/>
              <a:t>astronomy to new level </a:t>
            </a:r>
          </a:p>
          <a:p>
            <a:r>
              <a:rPr lang="en-US" sz="2000" dirty="0" smtClean="0"/>
              <a:t>Own observatory on island of </a:t>
            </a:r>
            <a:r>
              <a:rPr lang="en-US" sz="2000" dirty="0" err="1" smtClean="0"/>
              <a:t>Hven</a:t>
            </a:r>
            <a:endParaRPr lang="en-GB" sz="2000" dirty="0"/>
          </a:p>
          <a:p>
            <a:r>
              <a:rPr lang="en-US" sz="2000" dirty="0"/>
              <a:t>Expensive instruments: precise and continuous </a:t>
            </a:r>
            <a:r>
              <a:rPr lang="en-US" sz="2000" dirty="0" smtClean="0"/>
              <a:t>data</a:t>
            </a:r>
          </a:p>
          <a:p>
            <a:endParaRPr lang="en-US" sz="2000" dirty="0" smtClean="0"/>
          </a:p>
          <a:p>
            <a:r>
              <a:rPr lang="en-US" sz="2000" dirty="0" smtClean="0"/>
              <a:t>Observed distant nova (SN1572)</a:t>
            </a:r>
            <a:endParaRPr lang="en-GB" sz="2000" dirty="0"/>
          </a:p>
          <a:p>
            <a:r>
              <a:rPr lang="en-US" sz="2000" dirty="0" smtClean="0"/>
              <a:t>Observed distant comet (1577)</a:t>
            </a:r>
          </a:p>
          <a:p>
            <a:r>
              <a:rPr lang="en-US" sz="2000" dirty="0" smtClean="0"/>
              <a:t>Heavens not immutable</a:t>
            </a:r>
            <a:endParaRPr lang="en-GB" sz="2000" dirty="0"/>
          </a:p>
          <a:p>
            <a:r>
              <a:rPr lang="en-US" sz="2000" dirty="0"/>
              <a:t>Sympathetic to Copernican ideas </a:t>
            </a:r>
            <a:endParaRPr lang="en-GB" sz="2000" dirty="0"/>
          </a:p>
          <a:p>
            <a:r>
              <a:rPr lang="en-US" sz="2000" dirty="0"/>
              <a:t>‘Mixed’ model of universe (</a:t>
            </a:r>
            <a:r>
              <a:rPr lang="en-US" sz="2000" dirty="0" smtClean="0"/>
              <a:t>1588)</a:t>
            </a:r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Migrated to Prague (imperial mathematician)</a:t>
            </a:r>
            <a:endParaRPr lang="en-GB" sz="2000" dirty="0"/>
          </a:p>
          <a:p>
            <a:r>
              <a:rPr lang="en-US" sz="2000" dirty="0"/>
              <a:t>Employed </a:t>
            </a:r>
            <a:r>
              <a:rPr lang="en-US" sz="2000" b="1" i="1" dirty="0"/>
              <a:t>Kepler </a:t>
            </a:r>
            <a:r>
              <a:rPr lang="en-US" sz="2000" dirty="0"/>
              <a:t>to study </a:t>
            </a:r>
            <a:r>
              <a:rPr lang="en-US" sz="2000" dirty="0" smtClean="0"/>
              <a:t>Mars</a:t>
            </a:r>
            <a:endParaRPr lang="en-GB" sz="2000" dirty="0"/>
          </a:p>
          <a:p>
            <a:r>
              <a:rPr lang="en-US" sz="2000" dirty="0"/>
              <a:t>Gave data sparingly to Kepler</a:t>
            </a:r>
            <a:endParaRPr lang="en-GB" sz="2000" dirty="0"/>
          </a:p>
          <a:p>
            <a:r>
              <a:rPr lang="en-US" sz="2000" dirty="0"/>
              <a:t>Died from drink (1600)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/>
              <a:t>2. </a:t>
            </a:r>
            <a:r>
              <a:rPr lang="en-US" sz="2800" b="1" u="sng" dirty="0" err="1"/>
              <a:t>Tycho</a:t>
            </a:r>
            <a:r>
              <a:rPr lang="en-US" sz="2800" b="1" u="sng" dirty="0"/>
              <a:t> de Brahe </a:t>
            </a:r>
            <a:endParaRPr lang="en-GB" sz="2800" dirty="0"/>
          </a:p>
        </p:txBody>
      </p:sp>
      <p:pic>
        <p:nvPicPr>
          <p:cNvPr id="237570" name="Picture 2" descr="Tycho 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024" y="129318"/>
            <a:ext cx="1671303" cy="248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36296" y="2851328"/>
            <a:ext cx="1701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/>
              <a:t>Tycho</a:t>
            </a:r>
            <a:r>
              <a:rPr lang="en-US" sz="1800" dirty="0"/>
              <a:t> de Brahe </a:t>
            </a:r>
            <a:endParaRPr lang="en-US" sz="1800" dirty="0" smtClean="0"/>
          </a:p>
          <a:p>
            <a:r>
              <a:rPr lang="en-US" sz="1800" dirty="0" smtClean="0"/>
              <a:t>      1546-1601</a:t>
            </a:r>
            <a:endParaRPr lang="en-GB" sz="1800" dirty="0"/>
          </a:p>
        </p:txBody>
      </p:sp>
      <p:pic>
        <p:nvPicPr>
          <p:cNvPr id="237574" name="Picture 6" descr="http://assets.atlasobscura.com/media/W1siZiIsInVwbG9hZHMvcGxhY2VfaW1hZ2VzLzk4MTgyLmpwZWciXSxbInAiLCJ0aHVtYiIsIjk4MHg-Il0sWyJwIiwiY29udmVydCIsIi1xdWFsaXR5IDkxIC1hdXRvLW9yaWVudCJdXQ/9818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16" y="4071895"/>
            <a:ext cx="3456384" cy="278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6931" y="1370385"/>
            <a:ext cx="63132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US" sz="2000" dirty="0"/>
              <a:t>Observational astronomy to new level (own observatory)</a:t>
            </a:r>
            <a:endParaRPr lang="en-GB" sz="2000" dirty="0"/>
          </a:p>
          <a:p>
            <a:r>
              <a:rPr lang="en-US" sz="2000" dirty="0" smtClean="0"/>
              <a:t>Observations showed heavens not immutable</a:t>
            </a:r>
            <a:endParaRPr lang="en-GB" sz="2000" dirty="0"/>
          </a:p>
          <a:p>
            <a:endParaRPr lang="en-US" sz="2000" dirty="0" smtClean="0"/>
          </a:p>
          <a:p>
            <a:r>
              <a:rPr lang="en-US" sz="2000" dirty="0" smtClean="0"/>
              <a:t>Sympathetic </a:t>
            </a:r>
            <a:r>
              <a:rPr lang="en-US" sz="2000" dirty="0"/>
              <a:t>to Copernican ideas </a:t>
            </a:r>
            <a:endParaRPr lang="en-GB" sz="2000" dirty="0"/>
          </a:p>
          <a:p>
            <a:r>
              <a:rPr lang="en-US" sz="2000" dirty="0" smtClean="0"/>
              <a:t>Critical of </a:t>
            </a:r>
            <a:r>
              <a:rPr lang="en-US" sz="2000" dirty="0"/>
              <a:t>C</a:t>
            </a:r>
            <a:r>
              <a:rPr lang="en-US" sz="2000" dirty="0" smtClean="0"/>
              <a:t>opernicus’s observations</a:t>
            </a:r>
          </a:p>
          <a:p>
            <a:endParaRPr lang="en-US" sz="2000" dirty="0" smtClean="0"/>
          </a:p>
          <a:p>
            <a:r>
              <a:rPr lang="en-US" sz="2000" dirty="0" smtClean="0"/>
              <a:t>Convinced of immobility of earth</a:t>
            </a:r>
          </a:p>
          <a:p>
            <a:r>
              <a:rPr lang="en-US" sz="2000" u="sng" dirty="0" smtClean="0"/>
              <a:t>Lack of stellar parallax v. sizes of stars</a:t>
            </a:r>
          </a:p>
          <a:p>
            <a:r>
              <a:rPr lang="en-US" sz="2000" dirty="0" err="1" smtClean="0"/>
              <a:t>Aristotlean</a:t>
            </a:r>
            <a:r>
              <a:rPr lang="en-US" sz="2000" dirty="0" smtClean="0"/>
              <a:t> </a:t>
            </a:r>
            <a:r>
              <a:rPr lang="en-US" sz="2000" dirty="0"/>
              <a:t>physics, </a:t>
            </a:r>
            <a:r>
              <a:rPr lang="en-US" sz="2000" dirty="0" smtClean="0"/>
              <a:t>religion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smtClean="0"/>
              <a:t>‘Mixed</a:t>
            </a:r>
            <a:r>
              <a:rPr lang="en-US" sz="2000" dirty="0"/>
              <a:t>’ model of universe (</a:t>
            </a:r>
            <a:r>
              <a:rPr lang="en-US" sz="2000" dirty="0" smtClean="0"/>
              <a:t>1588)</a:t>
            </a:r>
          </a:p>
          <a:p>
            <a:r>
              <a:rPr lang="en-US" sz="2000" dirty="0" smtClean="0"/>
              <a:t> Planets orbit sun</a:t>
            </a:r>
          </a:p>
          <a:p>
            <a:r>
              <a:rPr lang="en-US" sz="2000" dirty="0" smtClean="0"/>
              <a:t> Sun and moon orbit earth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 smtClean="0"/>
              <a:t>The </a:t>
            </a:r>
            <a:r>
              <a:rPr lang="en-US" sz="2800" b="1" u="sng" dirty="0" err="1" smtClean="0"/>
              <a:t>Tychonian</a:t>
            </a:r>
            <a:r>
              <a:rPr lang="en-US" sz="2800" b="1" u="sng" dirty="0" smtClean="0"/>
              <a:t> model </a:t>
            </a:r>
            <a:endParaRPr lang="en-GB" sz="2800" dirty="0"/>
          </a:p>
        </p:txBody>
      </p:sp>
      <p:pic>
        <p:nvPicPr>
          <p:cNvPr id="237570" name="Picture 2" descr="Tycho 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883" y="182253"/>
            <a:ext cx="160001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18999" y="2636912"/>
            <a:ext cx="1701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/>
              <a:t>Tycho</a:t>
            </a:r>
            <a:r>
              <a:rPr lang="en-US" sz="1800" dirty="0"/>
              <a:t> de Brahe </a:t>
            </a:r>
            <a:endParaRPr lang="en-US" sz="1800" dirty="0" smtClean="0"/>
          </a:p>
          <a:p>
            <a:r>
              <a:rPr lang="en-US" sz="1800" dirty="0" smtClean="0"/>
              <a:t>      1546-1601</a:t>
            </a:r>
            <a:endParaRPr lang="en-GB" sz="1800" dirty="0"/>
          </a:p>
        </p:txBody>
      </p:sp>
      <p:pic>
        <p:nvPicPr>
          <p:cNvPr id="238594" name="Picture 2" descr="https://upload.wikimedia.org/wikipedia/commons/thumb/a/a6/Tychonian_system.svg/576px-Tychonian_system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01563"/>
            <a:ext cx="3165757" cy="316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56521" y="6205655"/>
            <a:ext cx="309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Geo-heliocentric model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15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579226"/>
            <a:ext cx="668901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Born in Germany: not high-born</a:t>
            </a:r>
            <a:endParaRPr lang="en-GB" sz="2000" dirty="0"/>
          </a:p>
          <a:p>
            <a:r>
              <a:rPr lang="en-US" sz="2000" dirty="0" smtClean="0"/>
              <a:t>Mathematical prodigy</a:t>
            </a:r>
          </a:p>
          <a:p>
            <a:r>
              <a:rPr lang="en-US" sz="2000" dirty="0" smtClean="0"/>
              <a:t>Attended University </a:t>
            </a:r>
            <a:r>
              <a:rPr lang="en-US" sz="2000" dirty="0"/>
              <a:t>of </a:t>
            </a:r>
            <a:r>
              <a:rPr lang="en-US" sz="2000" dirty="0" smtClean="0"/>
              <a:t>Tubingen</a:t>
            </a:r>
          </a:p>
          <a:p>
            <a:r>
              <a:rPr lang="en-US" sz="2000" dirty="0" smtClean="0"/>
              <a:t>Trained as Lutheran cleric</a:t>
            </a:r>
            <a:endParaRPr lang="en-GB" sz="2000" dirty="0"/>
          </a:p>
          <a:p>
            <a:r>
              <a:rPr lang="en-US" sz="2000" dirty="0" smtClean="0"/>
              <a:t>Became teacher </a:t>
            </a:r>
            <a:r>
              <a:rPr lang="en-US" sz="2000" dirty="0"/>
              <a:t>of mathematics and astronomy in </a:t>
            </a:r>
            <a:r>
              <a:rPr lang="en-US" sz="2000" dirty="0" smtClean="0"/>
              <a:t>Graz</a:t>
            </a:r>
            <a:endParaRPr lang="en-US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 smtClean="0"/>
              <a:t>Defended </a:t>
            </a:r>
            <a:r>
              <a:rPr lang="en-US" sz="2000" b="1" dirty="0"/>
              <a:t>Copernicus </a:t>
            </a:r>
            <a:r>
              <a:rPr lang="en-US" sz="2000" dirty="0"/>
              <a:t>while still a young priest</a:t>
            </a:r>
            <a:endParaRPr lang="en-GB" sz="2000" dirty="0"/>
          </a:p>
          <a:p>
            <a:r>
              <a:rPr lang="en-US" sz="2000" i="1" dirty="0" err="1"/>
              <a:t>Mysterium</a:t>
            </a:r>
            <a:r>
              <a:rPr lang="en-US" sz="2000" i="1" dirty="0"/>
              <a:t> </a:t>
            </a:r>
            <a:r>
              <a:rPr lang="en-US" sz="2000" i="1" dirty="0" err="1"/>
              <a:t>Cosmographicum</a:t>
            </a:r>
            <a:r>
              <a:rPr lang="en-US" sz="2000" dirty="0"/>
              <a:t> (1596</a:t>
            </a:r>
            <a:r>
              <a:rPr lang="en-US" sz="2000" dirty="0" smtClean="0"/>
              <a:t>) </a:t>
            </a:r>
          </a:p>
          <a:p>
            <a:r>
              <a:rPr lang="en-US" sz="2000" dirty="0" smtClean="0"/>
              <a:t>Reconciled Copernican model with scripture</a:t>
            </a:r>
            <a:endParaRPr lang="en-GB" sz="2000" dirty="0"/>
          </a:p>
          <a:p>
            <a:r>
              <a:rPr lang="en-US" sz="2000" dirty="0" smtClean="0"/>
              <a:t>First </a:t>
            </a:r>
            <a:r>
              <a:rPr lang="en-US" sz="2000" dirty="0"/>
              <a:t>public commitment by </a:t>
            </a:r>
            <a:r>
              <a:rPr lang="en-US" sz="2000" dirty="0" smtClean="0"/>
              <a:t>astronomer </a:t>
            </a:r>
            <a:r>
              <a:rPr lang="en-US" sz="2000" dirty="0"/>
              <a:t>to Copernican </a:t>
            </a:r>
            <a:r>
              <a:rPr lang="en-US" sz="2000" dirty="0" smtClean="0"/>
              <a:t>system</a:t>
            </a:r>
          </a:p>
          <a:p>
            <a:r>
              <a:rPr lang="en-US" sz="2000" dirty="0" smtClean="0"/>
              <a:t>Platonic solid model of the cosmos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 smtClean="0"/>
              <a:t>Hired by </a:t>
            </a:r>
            <a:r>
              <a:rPr lang="en-US" sz="2000" dirty="0" err="1"/>
              <a:t>Tycho</a:t>
            </a:r>
            <a:r>
              <a:rPr lang="en-US" sz="2000" dirty="0"/>
              <a:t> de </a:t>
            </a:r>
            <a:r>
              <a:rPr lang="en-US" sz="2000" dirty="0" smtClean="0"/>
              <a:t>Brahe (1600) </a:t>
            </a:r>
          </a:p>
          <a:p>
            <a:r>
              <a:rPr lang="en-US" sz="2000" dirty="0"/>
              <a:t>Given Mars project, but limited </a:t>
            </a:r>
            <a:r>
              <a:rPr lang="en-US" sz="2000" dirty="0" smtClean="0"/>
              <a:t>data</a:t>
            </a:r>
          </a:p>
          <a:p>
            <a:r>
              <a:rPr lang="en-US" sz="2000" dirty="0"/>
              <a:t>Not convinced by </a:t>
            </a:r>
            <a:r>
              <a:rPr lang="en-US" sz="2000" dirty="0" err="1"/>
              <a:t>Tychonian</a:t>
            </a:r>
            <a:r>
              <a:rPr lang="en-US" sz="2000" dirty="0"/>
              <a:t> model</a:t>
            </a:r>
            <a:endParaRPr lang="en-GB" sz="2000" dirty="0"/>
          </a:p>
          <a:p>
            <a:r>
              <a:rPr lang="en-US" sz="2000" dirty="0" err="1"/>
              <a:t>Tycho</a:t>
            </a:r>
            <a:r>
              <a:rPr lang="en-US" sz="2000" dirty="0"/>
              <a:t> dies after a few months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44624"/>
            <a:ext cx="4763616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/>
              <a:t>Johannes Kepler </a:t>
            </a:r>
            <a:endParaRPr lang="en-GB" sz="2800" dirty="0"/>
          </a:p>
        </p:txBody>
      </p:sp>
      <p:pic>
        <p:nvPicPr>
          <p:cNvPr id="239618" name="Picture 2" descr="Image result for kep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27" y="140950"/>
            <a:ext cx="2095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170255" y="3140968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Johannes Kepler </a:t>
            </a: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  1571-1630</a:t>
            </a:r>
            <a:endParaRPr lang="en-GB" sz="1800" dirty="0"/>
          </a:p>
        </p:txBody>
      </p:sp>
      <p:pic>
        <p:nvPicPr>
          <p:cNvPr id="239620" name="Picture 4" descr="https://upload.wikimedia.org/wikipedia/commons/1/19/Kepler-solar-system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604" y="3864695"/>
            <a:ext cx="2191823" cy="240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83360" y="6446678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Platonic solids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997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579226"/>
            <a:ext cx="87155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Death of </a:t>
            </a:r>
            <a:r>
              <a:rPr lang="en-US" sz="2000" dirty="0" err="1" smtClean="0"/>
              <a:t>Tycho</a:t>
            </a:r>
            <a:r>
              <a:rPr lang="en-US" sz="2000" dirty="0" smtClean="0"/>
              <a:t> de Brahe</a:t>
            </a:r>
          </a:p>
          <a:p>
            <a:r>
              <a:rPr lang="en-US" sz="2000" dirty="0" smtClean="0"/>
              <a:t>Kepler </a:t>
            </a:r>
            <a:r>
              <a:rPr lang="en-US" sz="2000" dirty="0"/>
              <a:t>becomes Imperial </a:t>
            </a:r>
            <a:r>
              <a:rPr lang="en-US" sz="2000" dirty="0" err="1"/>
              <a:t>Mathematicus</a:t>
            </a:r>
            <a:r>
              <a:rPr lang="en-US" sz="2000" dirty="0"/>
              <a:t> </a:t>
            </a:r>
            <a:r>
              <a:rPr lang="en-US" sz="2000" dirty="0" smtClean="0"/>
              <a:t>(1601)</a:t>
            </a:r>
          </a:p>
          <a:p>
            <a:r>
              <a:rPr lang="en-US" sz="2000" dirty="0"/>
              <a:t>Access to all of </a:t>
            </a:r>
            <a:r>
              <a:rPr lang="en-US" sz="2000" dirty="0" err="1"/>
              <a:t>Tycho’s</a:t>
            </a:r>
            <a:r>
              <a:rPr lang="en-US" sz="2000" dirty="0"/>
              <a:t> data</a:t>
            </a:r>
          </a:p>
          <a:p>
            <a:r>
              <a:rPr lang="en-US" sz="2000" dirty="0" smtClean="0"/>
              <a:t>Solves problem of the orbit of Mars (8 years)</a:t>
            </a:r>
          </a:p>
          <a:p>
            <a:endParaRPr lang="en-US" sz="2000" dirty="0"/>
          </a:p>
          <a:p>
            <a:r>
              <a:rPr lang="en-US" sz="2000" dirty="0" smtClean="0"/>
              <a:t>Mars orbits sun in elliptical path</a:t>
            </a:r>
          </a:p>
          <a:p>
            <a:r>
              <a:rPr lang="en-US" sz="2000" u="sng" dirty="0" smtClean="0"/>
              <a:t>All planets move in elliptical paths: no epicycles</a:t>
            </a:r>
          </a:p>
          <a:p>
            <a:r>
              <a:rPr lang="en-US" sz="2000" dirty="0"/>
              <a:t>First accurate </a:t>
            </a:r>
            <a:r>
              <a:rPr lang="en-US" sz="2000" dirty="0" smtClean="0"/>
              <a:t>heliocentric </a:t>
            </a:r>
            <a:r>
              <a:rPr lang="en-US" sz="2000" dirty="0"/>
              <a:t>model of </a:t>
            </a:r>
            <a:r>
              <a:rPr lang="en-US" sz="2000" dirty="0" smtClean="0"/>
              <a:t>universe</a:t>
            </a:r>
          </a:p>
          <a:p>
            <a:r>
              <a:rPr lang="en-US" sz="2000" i="1" dirty="0" smtClean="0"/>
              <a:t>"</a:t>
            </a:r>
            <a:r>
              <a:rPr lang="en-US" sz="2000" i="1" dirty="0" err="1"/>
              <a:t>Astronomia</a:t>
            </a:r>
            <a:r>
              <a:rPr lang="en-US" sz="2000" i="1" dirty="0"/>
              <a:t> Nova "</a:t>
            </a:r>
            <a:r>
              <a:rPr lang="en-US" sz="2000" dirty="0"/>
              <a:t> </a:t>
            </a:r>
            <a:r>
              <a:rPr lang="en-US" sz="2000" dirty="0" smtClean="0"/>
              <a:t>(1609</a:t>
            </a:r>
            <a:r>
              <a:rPr lang="en-US" sz="2000" dirty="0"/>
              <a:t>)</a:t>
            </a:r>
            <a:endParaRPr lang="en-GB" sz="2000" dirty="0"/>
          </a:p>
          <a:p>
            <a:endParaRPr lang="en-US" sz="2000" dirty="0" smtClean="0"/>
          </a:p>
          <a:p>
            <a:r>
              <a:rPr lang="en-US" sz="2000" dirty="0" smtClean="0"/>
              <a:t>Simple</a:t>
            </a:r>
            <a:r>
              <a:rPr lang="en-US" sz="2000" dirty="0"/>
              <a:t>, elegant </a:t>
            </a:r>
            <a:r>
              <a:rPr lang="en-US" sz="2000" dirty="0" smtClean="0"/>
              <a:t>model</a:t>
            </a:r>
          </a:p>
          <a:p>
            <a:r>
              <a:rPr lang="en-US" sz="2000" dirty="0"/>
              <a:t>Natural laws: precise, verifiable statements </a:t>
            </a:r>
            <a:r>
              <a:rPr lang="en-US" sz="2000"/>
              <a:t>based </a:t>
            </a:r>
            <a:r>
              <a:rPr lang="en-US" sz="2000" smtClean="0"/>
              <a:t>on </a:t>
            </a:r>
            <a:r>
              <a:rPr lang="en-US" sz="2000" dirty="0" smtClean="0"/>
              <a:t>data</a:t>
            </a:r>
            <a:endParaRPr lang="en-GB" sz="2000" dirty="0"/>
          </a:p>
          <a:p>
            <a:r>
              <a:rPr lang="en-US" sz="2000" dirty="0"/>
              <a:t>Material bodies acted upon by forces</a:t>
            </a:r>
            <a:endParaRPr lang="en-GB" sz="2000" dirty="0"/>
          </a:p>
          <a:p>
            <a:r>
              <a:rPr lang="en-US" sz="2000" dirty="0"/>
              <a:t>Accurate predictions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Ignored by Germans and Italians (incl. </a:t>
            </a:r>
            <a:r>
              <a:rPr lang="en-US" sz="2000" b="1" dirty="0" smtClean="0"/>
              <a:t>Galileo?</a:t>
            </a:r>
            <a:r>
              <a:rPr lang="en-US" sz="2000" dirty="0" smtClean="0"/>
              <a:t>)</a:t>
            </a:r>
            <a:endParaRPr lang="en-GB" sz="2000" dirty="0"/>
          </a:p>
          <a:p>
            <a:r>
              <a:rPr lang="en-US" sz="2000" dirty="0"/>
              <a:t>Accepted by </a:t>
            </a:r>
            <a:r>
              <a:rPr lang="en-US" sz="2000" dirty="0" smtClean="0"/>
              <a:t>British</a:t>
            </a:r>
            <a:r>
              <a:rPr lang="en-US" sz="2000" dirty="0"/>
              <a:t> </a:t>
            </a:r>
            <a:r>
              <a:rPr lang="en-US" sz="2000" dirty="0" smtClean="0"/>
              <a:t>(Thomas </a:t>
            </a:r>
            <a:r>
              <a:rPr lang="en-US" sz="2000" dirty="0"/>
              <a:t>Harriot, Jeremiah </a:t>
            </a:r>
            <a:r>
              <a:rPr lang="en-US" sz="2000" dirty="0" err="1" smtClean="0"/>
              <a:t>Horrocks</a:t>
            </a:r>
            <a:r>
              <a:rPr lang="en-US" sz="2000" dirty="0" smtClean="0"/>
              <a:t>)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44624"/>
            <a:ext cx="447558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/>
              <a:t>Johannes </a:t>
            </a:r>
            <a:r>
              <a:rPr lang="en-US" sz="2800" b="1" u="sng" dirty="0" smtClean="0"/>
              <a:t>Kepler</a:t>
            </a:r>
            <a:endParaRPr lang="en-GB" sz="2800" dirty="0"/>
          </a:p>
        </p:txBody>
      </p:sp>
      <p:pic>
        <p:nvPicPr>
          <p:cNvPr id="6" name="Picture 2" descr="Image result for kep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896" y="140948"/>
            <a:ext cx="1881600" cy="25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596336" y="283230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1571-1630</a:t>
            </a:r>
            <a:endParaRPr lang="en-GB" sz="1800" dirty="0"/>
          </a:p>
        </p:txBody>
      </p:sp>
      <p:pic>
        <p:nvPicPr>
          <p:cNvPr id="240642" name="Picture 2" descr="https://upload.wikimedia.org/wikipedia/commons/e/e9/Kepler_Mars_retrogra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436" y="4224189"/>
            <a:ext cx="2229564" cy="237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7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579226"/>
            <a:ext cx="66273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Kepler’s planetary laws</a:t>
            </a:r>
            <a:endParaRPr lang="en-GB" dirty="0"/>
          </a:p>
          <a:p>
            <a:r>
              <a:rPr lang="en-US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dirty="0"/>
              <a:t>1. Planets move in elliptical orbits (not circles)</a:t>
            </a:r>
            <a:endParaRPr lang="en-GB" dirty="0"/>
          </a:p>
          <a:p>
            <a:r>
              <a:rPr lang="en-US" dirty="0"/>
              <a:t>2. Planets continuously vary their speed (not uniform) </a:t>
            </a:r>
            <a:endParaRPr lang="en-GB" dirty="0"/>
          </a:p>
          <a:p>
            <a:r>
              <a:rPr lang="en-US" dirty="0"/>
              <a:t>3. Sun is at focus of ellipse  (not center of circle</a:t>
            </a:r>
            <a:r>
              <a:rPr lang="en-US" dirty="0" smtClean="0"/>
              <a:t>)</a:t>
            </a:r>
            <a:endParaRPr lang="en-GB" dirty="0"/>
          </a:p>
          <a:p>
            <a:endParaRPr lang="en-GB" dirty="0"/>
          </a:p>
          <a:p>
            <a:r>
              <a:rPr lang="en-US" b="1" dirty="0"/>
              <a:t>Kepler’s other work: </a:t>
            </a:r>
            <a:r>
              <a:rPr lang="en-US" dirty="0"/>
              <a:t>founded instrumental optics </a:t>
            </a:r>
            <a:endParaRPr lang="en-GB" dirty="0"/>
          </a:p>
          <a:p>
            <a:r>
              <a:rPr lang="en-US" i="1" dirty="0"/>
              <a:t> </a:t>
            </a:r>
            <a:endParaRPr lang="en-GB" dirty="0"/>
          </a:p>
          <a:p>
            <a:r>
              <a:rPr lang="en-US" i="1" dirty="0"/>
              <a:t>Optics</a:t>
            </a:r>
            <a:r>
              <a:rPr lang="en-US" dirty="0"/>
              <a:t> (</a:t>
            </a:r>
            <a:r>
              <a:rPr lang="en-US" dirty="0" smtClean="0"/>
              <a:t>1604)</a:t>
            </a:r>
          </a:p>
          <a:p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/>
              <a:t>of refraction by lenses</a:t>
            </a:r>
            <a:endParaRPr lang="en-GB" dirty="0"/>
          </a:p>
          <a:p>
            <a:r>
              <a:rPr lang="en-US" dirty="0"/>
              <a:t>Light intensity α 1/r</a:t>
            </a:r>
            <a:r>
              <a:rPr lang="en-US" baseline="30000" dirty="0"/>
              <a:t>2</a:t>
            </a:r>
            <a:endParaRPr lang="en-GB" dirty="0"/>
          </a:p>
          <a:p>
            <a:r>
              <a:rPr lang="en-US" b="1" dirty="0"/>
              <a:t>Principle of sight, spectacles</a:t>
            </a:r>
            <a:endParaRPr lang="en-GB" b="1" dirty="0"/>
          </a:p>
          <a:p>
            <a:r>
              <a:rPr lang="en-US" dirty="0"/>
              <a:t>Camera </a:t>
            </a:r>
            <a:r>
              <a:rPr lang="en-US" dirty="0" err="1" smtClean="0"/>
              <a:t>obscura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 smtClean="0"/>
              <a:t>Kepler’s universe</a:t>
            </a:r>
            <a:endParaRPr lang="en-GB" sz="2800" dirty="0"/>
          </a:p>
        </p:txBody>
      </p:sp>
      <p:pic>
        <p:nvPicPr>
          <p:cNvPr id="6" name="Picture 2" descr="Image result for kep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896" y="140948"/>
            <a:ext cx="1881600" cy="25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00800" y="2924944"/>
            <a:ext cx="183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Johannes Kepler </a:t>
            </a:r>
          </a:p>
          <a:p>
            <a:r>
              <a:rPr lang="en-US" sz="1800" dirty="0"/>
              <a:t>   1571-1630</a:t>
            </a:r>
            <a:endParaRPr lang="en-GB" sz="1800" dirty="0"/>
          </a:p>
        </p:txBody>
      </p:sp>
      <p:pic>
        <p:nvPicPr>
          <p:cNvPr id="234498" name="Picture 2" descr="Image result for keplers opt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376" y="4077072"/>
            <a:ext cx="1809592" cy="254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03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79512" y="1916832"/>
            <a:ext cx="84995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Studied pendulum as student</a:t>
            </a:r>
            <a:endParaRPr lang="en-GB" sz="2000" dirty="0"/>
          </a:p>
          <a:p>
            <a:r>
              <a:rPr lang="en-US" sz="2000" dirty="0" smtClean="0"/>
              <a:t>(period depends </a:t>
            </a:r>
            <a:r>
              <a:rPr lang="en-US" sz="2000" dirty="0"/>
              <a:t>only on </a:t>
            </a:r>
            <a:r>
              <a:rPr lang="en-US" sz="2000" dirty="0" smtClean="0"/>
              <a:t>length)</a:t>
            </a:r>
            <a:endParaRPr lang="en-GB" sz="2000" dirty="0"/>
          </a:p>
          <a:p>
            <a:r>
              <a:rPr lang="en-US" sz="2000" dirty="0"/>
              <a:t>Invented pendulum timing device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Appointed lecturer in mathematics at the University of Pisa (1589)</a:t>
            </a:r>
            <a:endParaRPr lang="en-GB" sz="2000" dirty="0"/>
          </a:p>
          <a:p>
            <a:r>
              <a:rPr lang="en-US" sz="2000" dirty="0"/>
              <a:t>Chair of Mathematics at the University of Padua (1592)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Studied mechanics in </a:t>
            </a:r>
            <a:r>
              <a:rPr lang="en-US" sz="2000" dirty="0" smtClean="0"/>
              <a:t>detail </a:t>
            </a:r>
          </a:p>
          <a:p>
            <a:r>
              <a:rPr lang="en-US" sz="2000" dirty="0"/>
              <a:t>L</a:t>
            </a:r>
            <a:r>
              <a:rPr lang="en-US" sz="2000" dirty="0" smtClean="0"/>
              <a:t>aid </a:t>
            </a:r>
            <a:r>
              <a:rPr lang="en-US" sz="2000" dirty="0"/>
              <a:t>foundations of dynamics</a:t>
            </a:r>
            <a:endParaRPr lang="en-GB" sz="2000" dirty="0"/>
          </a:p>
          <a:p>
            <a:r>
              <a:rPr lang="en-US" sz="2000" dirty="0"/>
              <a:t>Laws of motion of falling </a:t>
            </a:r>
            <a:r>
              <a:rPr lang="en-US" sz="2000" dirty="0" smtClean="0"/>
              <a:t>bodies</a:t>
            </a:r>
          </a:p>
          <a:p>
            <a:r>
              <a:rPr lang="en-US" sz="2000" dirty="0" smtClean="0"/>
              <a:t>Optics: lenses, mirrors and camera </a:t>
            </a:r>
            <a:r>
              <a:rPr lang="en-US" sz="2000" dirty="0" err="1" smtClean="0"/>
              <a:t>obscura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Relativity of motion</a:t>
            </a:r>
          </a:p>
          <a:p>
            <a:r>
              <a:rPr lang="en-US" sz="2000" dirty="0" smtClean="0"/>
              <a:t>Ball drops independent of ship’s motion</a:t>
            </a:r>
          </a:p>
          <a:p>
            <a:r>
              <a:rPr lang="en-US" sz="2000" dirty="0" smtClean="0"/>
              <a:t>Could earth be moving?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19672" y="212825"/>
            <a:ext cx="3888432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/>
              <a:t>Galileo </a:t>
            </a:r>
            <a:r>
              <a:rPr lang="en-US" sz="2800" b="1" u="sng" dirty="0" smtClean="0"/>
              <a:t>Galilei</a:t>
            </a:r>
            <a:endParaRPr lang="en-GB" sz="2800" dirty="0"/>
          </a:p>
        </p:txBody>
      </p:sp>
      <p:pic>
        <p:nvPicPr>
          <p:cNvPr id="235530" name="Picture 10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976"/>
            <a:ext cx="2512619" cy="23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53528" y="2670671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Galileo Galilei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1564-1642</a:t>
            </a:r>
            <a:endParaRPr lang="en-GB" sz="1800" dirty="0"/>
          </a:p>
        </p:txBody>
      </p:sp>
      <p:pic>
        <p:nvPicPr>
          <p:cNvPr id="235532" name="Picture 12" descr="Image result for galileo and rela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304" y="4293096"/>
            <a:ext cx="3299443" cy="188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22098" y="6341521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Relativity of motion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038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7505" y="1772816"/>
            <a:ext cx="67240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Improved </a:t>
            </a:r>
            <a:r>
              <a:rPr lang="en-US" sz="2000" dirty="0"/>
              <a:t>Dutch model of </a:t>
            </a:r>
            <a:r>
              <a:rPr lang="en-US" sz="2000" u="sng" dirty="0"/>
              <a:t>telescope</a:t>
            </a:r>
            <a:r>
              <a:rPr lang="en-US" sz="2000" dirty="0"/>
              <a:t> (mag x </a:t>
            </a:r>
            <a:r>
              <a:rPr lang="en-US" sz="2000" dirty="0" smtClean="0"/>
              <a:t>30)</a:t>
            </a:r>
          </a:p>
          <a:p>
            <a:endParaRPr lang="en-GB" sz="2000" dirty="0"/>
          </a:p>
          <a:p>
            <a:r>
              <a:rPr lang="en-US" sz="2000" dirty="0"/>
              <a:t>Discovered Lunar surface not smooth (contradicts Ptolemy</a:t>
            </a:r>
            <a:r>
              <a:rPr lang="en-US" sz="2000" dirty="0" smtClean="0"/>
              <a:t>)</a:t>
            </a:r>
          </a:p>
          <a:p>
            <a:endParaRPr lang="en-GB" sz="2000" dirty="0"/>
          </a:p>
          <a:p>
            <a:r>
              <a:rPr lang="en-US" sz="2000" dirty="0"/>
              <a:t>Discovered moons of Jupiter : </a:t>
            </a:r>
            <a:r>
              <a:rPr lang="en-US" sz="2000" dirty="0" smtClean="0"/>
              <a:t>earth </a:t>
            </a:r>
            <a:r>
              <a:rPr lang="en-US" sz="2000" dirty="0"/>
              <a:t>not center of all </a:t>
            </a:r>
            <a:r>
              <a:rPr lang="en-US" sz="2000" dirty="0" smtClean="0"/>
              <a:t>things</a:t>
            </a:r>
          </a:p>
          <a:p>
            <a:endParaRPr lang="en-GB" sz="2000" dirty="0"/>
          </a:p>
          <a:p>
            <a:r>
              <a:rPr lang="en-US" sz="2000" dirty="0"/>
              <a:t>Discovered phases of Venus (as predicted by Copernicus</a:t>
            </a:r>
            <a:r>
              <a:rPr lang="en-US" sz="2000" dirty="0" smtClean="0"/>
              <a:t>)</a:t>
            </a:r>
          </a:p>
          <a:p>
            <a:endParaRPr lang="en-GB" sz="2000" dirty="0"/>
          </a:p>
          <a:p>
            <a:r>
              <a:rPr lang="en-US" sz="2000" dirty="0"/>
              <a:t>Discovered innumerable stars in Milky </a:t>
            </a:r>
            <a:r>
              <a:rPr lang="en-US" sz="2000" dirty="0" smtClean="0"/>
              <a:t>Way</a:t>
            </a:r>
            <a:endParaRPr lang="en-GB" sz="2000" dirty="0"/>
          </a:p>
          <a:p>
            <a:endParaRPr lang="en-GB" sz="2000" dirty="0"/>
          </a:p>
          <a:p>
            <a:r>
              <a:rPr lang="en-US" sz="2000" dirty="0"/>
              <a:t>Discovered sunspots: sun subject to decay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Correspondence </a:t>
            </a:r>
            <a:r>
              <a:rPr lang="en-US" sz="2000" dirty="0"/>
              <a:t>with </a:t>
            </a:r>
            <a:r>
              <a:rPr lang="en-US" sz="2000" dirty="0" smtClean="0"/>
              <a:t>Kepler</a:t>
            </a:r>
            <a:r>
              <a:rPr lang="en-GB" sz="2000" dirty="0" smtClean="0"/>
              <a:t>; </a:t>
            </a:r>
            <a:r>
              <a:rPr lang="en-US" sz="2000" dirty="0" smtClean="0"/>
              <a:t>belief </a:t>
            </a:r>
            <a:r>
              <a:rPr lang="en-US" sz="2000" dirty="0"/>
              <a:t>in Copernican system </a:t>
            </a:r>
            <a:endParaRPr lang="en-GB" sz="2000" dirty="0"/>
          </a:p>
          <a:p>
            <a:endParaRPr lang="en-US" sz="2000" dirty="0" smtClean="0"/>
          </a:p>
          <a:p>
            <a:r>
              <a:rPr lang="en-US" sz="2000" dirty="0" smtClean="0"/>
              <a:t>Measurements </a:t>
            </a:r>
            <a:r>
              <a:rPr lang="en-US" sz="2000" dirty="0"/>
              <a:t>confirmed by </a:t>
            </a:r>
            <a:r>
              <a:rPr lang="en-US" sz="2000" dirty="0" smtClean="0"/>
              <a:t>Jesuits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67744" y="189285"/>
            <a:ext cx="555570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r>
              <a:rPr lang="en-US" sz="2800" b="1" u="sng" dirty="0" smtClean="0"/>
              <a:t>Galileo’s astronomy</a:t>
            </a:r>
            <a:endParaRPr lang="en-GB" sz="2800" dirty="0"/>
          </a:p>
        </p:txBody>
      </p:sp>
      <p:pic>
        <p:nvPicPr>
          <p:cNvPr id="6" name="Picture 10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528" y="84976"/>
            <a:ext cx="2287736" cy="210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40705" y="2420888"/>
            <a:ext cx="1776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Galileo Galilei</a:t>
            </a:r>
          </a:p>
          <a:p>
            <a:r>
              <a:rPr lang="en-US" sz="1800" dirty="0"/>
              <a:t>    1564-1642</a:t>
            </a:r>
            <a:endParaRPr lang="en-GB" sz="1800" dirty="0"/>
          </a:p>
        </p:txBody>
      </p:sp>
      <p:pic>
        <p:nvPicPr>
          <p:cNvPr id="238594" name="Picture 2" descr="Image result for galileo's telescop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066" y="3573016"/>
            <a:ext cx="1978422" cy="30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1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0556" y="1916832"/>
            <a:ext cx="84995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University Aristotelians opposed </a:t>
            </a:r>
            <a:r>
              <a:rPr lang="en-US" sz="2000" dirty="0" smtClean="0"/>
              <a:t>Galileo</a:t>
            </a:r>
          </a:p>
          <a:p>
            <a:endParaRPr lang="en-GB" sz="2000" dirty="0"/>
          </a:p>
          <a:p>
            <a:r>
              <a:rPr lang="en-US" sz="2000" i="1" dirty="0"/>
              <a:t>Letter to Grand Duchess </a:t>
            </a:r>
            <a:r>
              <a:rPr lang="en-US" sz="2000" i="1" dirty="0" smtClean="0"/>
              <a:t>Christina</a:t>
            </a:r>
          </a:p>
          <a:p>
            <a:endParaRPr lang="en-GB" sz="2000" i="1" dirty="0"/>
          </a:p>
          <a:p>
            <a:r>
              <a:rPr lang="en-US" sz="2000" dirty="0"/>
              <a:t>Defended Copernican system, suggested scriptures not </a:t>
            </a:r>
            <a:r>
              <a:rPr lang="en-US" sz="2000" dirty="0" smtClean="0"/>
              <a:t>literal</a:t>
            </a:r>
          </a:p>
          <a:p>
            <a:endParaRPr lang="en-GB" sz="2000" dirty="0"/>
          </a:p>
          <a:p>
            <a:r>
              <a:rPr lang="en-US" sz="2000" dirty="0"/>
              <a:t>Church Charges brought against Galileo in 1615, </a:t>
            </a:r>
            <a:r>
              <a:rPr lang="en-US" sz="2000" dirty="0" smtClean="0"/>
              <a:t>dropped</a:t>
            </a:r>
          </a:p>
          <a:p>
            <a:endParaRPr lang="en-GB" sz="2000" dirty="0"/>
          </a:p>
          <a:p>
            <a:r>
              <a:rPr lang="en-US" sz="2000" dirty="0"/>
              <a:t>Church demanded proof of Copernican </a:t>
            </a:r>
            <a:r>
              <a:rPr lang="en-US" sz="2000" dirty="0" smtClean="0"/>
              <a:t>system</a:t>
            </a:r>
          </a:p>
          <a:p>
            <a:endParaRPr lang="en-GB" sz="2000" dirty="0"/>
          </a:p>
          <a:p>
            <a:r>
              <a:rPr lang="en-US" sz="2000" dirty="0"/>
              <a:t>Galileo refused (couldn't prove): ignored Kepler's </a:t>
            </a:r>
            <a:r>
              <a:rPr lang="en-US" sz="2000" dirty="0" smtClean="0"/>
              <a:t>findings</a:t>
            </a:r>
          </a:p>
          <a:p>
            <a:endParaRPr lang="en-GB" sz="2000" dirty="0"/>
          </a:p>
          <a:p>
            <a:r>
              <a:rPr lang="en-US" sz="2000" dirty="0"/>
              <a:t>G</a:t>
            </a:r>
            <a:r>
              <a:rPr lang="en-US" sz="2000" dirty="0" smtClean="0"/>
              <a:t>alileo censured by decree (1616): Copernican model outlawed</a:t>
            </a:r>
            <a:endParaRPr lang="en-GB" sz="2000" dirty="0" smtClean="0"/>
          </a:p>
          <a:p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67744" y="189285"/>
            <a:ext cx="555570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</a:t>
            </a:r>
            <a:r>
              <a:rPr lang="en-US" sz="2800" b="1" u="sng" dirty="0" smtClean="0"/>
              <a:t>The Galileo Affair (I)</a:t>
            </a:r>
            <a:endParaRPr lang="en-GB" sz="2800" dirty="0"/>
          </a:p>
        </p:txBody>
      </p:sp>
      <p:pic>
        <p:nvPicPr>
          <p:cNvPr id="6" name="Picture 10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670623"/>
            <a:ext cx="1937443" cy="178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92280" y="3701934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  Galileo </a:t>
            </a:r>
            <a:r>
              <a:rPr lang="en-US" sz="1800" dirty="0"/>
              <a:t>Galilei</a:t>
            </a:r>
          </a:p>
          <a:p>
            <a:r>
              <a:rPr lang="en-US" sz="1800" dirty="0"/>
              <a:t>    1564-1642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7001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4393" y="1772816"/>
            <a:ext cx="849955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1623</a:t>
            </a:r>
            <a:r>
              <a:rPr lang="en-US" sz="2000" dirty="0"/>
              <a:t>: New </a:t>
            </a:r>
            <a:r>
              <a:rPr lang="en-US" sz="2000" dirty="0" smtClean="0"/>
              <a:t>pope friendly towards Galileo </a:t>
            </a:r>
          </a:p>
          <a:p>
            <a:endParaRPr lang="en-GB" sz="2000" dirty="0"/>
          </a:p>
          <a:p>
            <a:r>
              <a:rPr lang="en-US" sz="2000" dirty="0"/>
              <a:t>1632: </a:t>
            </a:r>
            <a:r>
              <a:rPr lang="en-US" sz="2000" i="1" dirty="0" smtClean="0"/>
              <a:t>"Dialogue </a:t>
            </a:r>
            <a:r>
              <a:rPr lang="en-US" sz="2000" i="1" dirty="0"/>
              <a:t>on the Great World </a:t>
            </a:r>
            <a:r>
              <a:rPr lang="en-US" sz="2000" i="1" dirty="0" smtClean="0"/>
              <a:t>Systems”</a:t>
            </a:r>
          </a:p>
          <a:p>
            <a:endParaRPr lang="en-GB" sz="2000" dirty="0"/>
          </a:p>
          <a:p>
            <a:r>
              <a:rPr lang="en-US" sz="2000" dirty="0"/>
              <a:t>Propounds Copernican </a:t>
            </a:r>
            <a:r>
              <a:rPr lang="en-US" sz="2000" dirty="0" smtClean="0"/>
              <a:t>system: pope cast as </a:t>
            </a:r>
            <a:r>
              <a:rPr lang="en-US" sz="2000" dirty="0" err="1" smtClean="0"/>
              <a:t>Simplicio</a:t>
            </a:r>
            <a:endParaRPr lang="en-US" sz="2000" dirty="0" smtClean="0"/>
          </a:p>
          <a:p>
            <a:endParaRPr lang="en-GB" sz="2000" dirty="0"/>
          </a:p>
          <a:p>
            <a:r>
              <a:rPr lang="en-US" sz="2000" dirty="0"/>
              <a:t>Pope displeased, felt deceived </a:t>
            </a:r>
          </a:p>
          <a:p>
            <a:endParaRPr lang="en-US" sz="2000" dirty="0"/>
          </a:p>
          <a:p>
            <a:r>
              <a:rPr lang="en-US" sz="2000" dirty="0"/>
              <a:t>1633: </a:t>
            </a:r>
            <a:r>
              <a:rPr lang="en-US" sz="2000" dirty="0" smtClean="0"/>
              <a:t>Galileo interrogated by Inquisition</a:t>
            </a:r>
          </a:p>
          <a:p>
            <a:r>
              <a:rPr lang="en-US" sz="2000" dirty="0" smtClean="0"/>
              <a:t>Found guilty of defying 1616 </a:t>
            </a:r>
            <a:r>
              <a:rPr lang="en-US" sz="2000" dirty="0"/>
              <a:t>decree</a:t>
            </a:r>
            <a:endParaRPr lang="en-GB" sz="2000" dirty="0"/>
          </a:p>
          <a:p>
            <a:r>
              <a:rPr lang="en-US" sz="2000" dirty="0" smtClean="0"/>
              <a:t>Sentence: House arrest for life:</a:t>
            </a:r>
            <a:r>
              <a:rPr lang="en-GB" sz="2000" dirty="0" smtClean="0"/>
              <a:t> </a:t>
            </a:r>
            <a:r>
              <a:rPr lang="en-US" sz="2000" i="1" dirty="0" smtClean="0"/>
              <a:t>Dialogue</a:t>
            </a:r>
            <a:r>
              <a:rPr lang="en-US" sz="2000" dirty="0" smtClean="0"/>
              <a:t> prohibited</a:t>
            </a:r>
          </a:p>
          <a:p>
            <a:endParaRPr lang="en-US" dirty="0" smtClean="0"/>
          </a:p>
          <a:p>
            <a:r>
              <a:rPr lang="en-US" sz="2000" dirty="0" smtClean="0"/>
              <a:t>After </a:t>
            </a:r>
            <a:r>
              <a:rPr lang="en-US" sz="2000" dirty="0"/>
              <a:t>trial </a:t>
            </a:r>
            <a:endParaRPr lang="en-GB" sz="2000" dirty="0" smtClean="0"/>
          </a:p>
          <a:p>
            <a:r>
              <a:rPr lang="en-US" sz="2000" dirty="0" smtClean="0"/>
              <a:t>Magnum </a:t>
            </a:r>
            <a:r>
              <a:rPr lang="en-US" sz="2000" dirty="0"/>
              <a:t>Opus </a:t>
            </a:r>
            <a:r>
              <a:rPr lang="en-US" sz="2000" dirty="0" smtClean="0"/>
              <a:t>– dynamics</a:t>
            </a:r>
          </a:p>
          <a:p>
            <a:r>
              <a:rPr lang="en-US" sz="2000" i="1" dirty="0"/>
              <a:t>Dialogue Concerning Two New Sciences (1636)</a:t>
            </a:r>
            <a:endParaRPr lang="en-GB" sz="20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9632" y="227385"/>
            <a:ext cx="555570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</a:t>
            </a:r>
            <a:r>
              <a:rPr lang="en-US" sz="2800" b="1" u="sng" dirty="0" smtClean="0"/>
              <a:t>The Galileo Affair  (II)</a:t>
            </a:r>
            <a:endParaRPr lang="en-GB" sz="2800" dirty="0"/>
          </a:p>
        </p:txBody>
      </p:sp>
      <p:pic>
        <p:nvPicPr>
          <p:cNvPr id="236546" name="Picture 2" descr="https://upload.wikimedia.org/wikipedia/commons/8/88/Galileo_facing_the_Roman_Inquisi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337" y="4699024"/>
            <a:ext cx="2829663" cy="215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548" name="Picture 4" descr="Image result for dialogue of the two world syste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16" y="155966"/>
            <a:ext cx="2254013" cy="32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6908" y="3645024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Dialogue of the two </a:t>
            </a:r>
          </a:p>
          <a:p>
            <a:r>
              <a:rPr lang="en-GB" sz="1800" dirty="0"/>
              <a:t> </a:t>
            </a:r>
            <a:r>
              <a:rPr lang="en-GB" sz="1800" dirty="0" smtClean="0"/>
              <a:t>    world systems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9334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96877" y="1595021"/>
            <a:ext cx="65793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Born in Lincolnshire 1642</a:t>
            </a:r>
          </a:p>
          <a:p>
            <a:r>
              <a:rPr lang="en-US" sz="2000" dirty="0" smtClean="0"/>
              <a:t>Promising student</a:t>
            </a:r>
          </a:p>
          <a:p>
            <a:r>
              <a:rPr lang="en-US" sz="2000" dirty="0" smtClean="0"/>
              <a:t>Studied mathematics </a:t>
            </a:r>
            <a:r>
              <a:rPr lang="en-US" sz="2000" dirty="0"/>
              <a:t>at Cambridge (TC</a:t>
            </a:r>
            <a:r>
              <a:rPr lang="en-US" sz="2000" dirty="0" smtClean="0"/>
              <a:t>)</a:t>
            </a:r>
            <a:endParaRPr lang="en-GB" sz="2000" dirty="0"/>
          </a:p>
          <a:p>
            <a:r>
              <a:rPr lang="en-IE" sz="2000" dirty="0"/>
              <a:t>Studies interrupted by </a:t>
            </a:r>
            <a:r>
              <a:rPr lang="en-IE" sz="2000" dirty="0" smtClean="0"/>
              <a:t>Great Plague of 1666</a:t>
            </a:r>
            <a:endParaRPr lang="en-GB" sz="2000" dirty="0"/>
          </a:p>
          <a:p>
            <a:r>
              <a:rPr lang="en-IE" sz="2000" dirty="0" smtClean="0"/>
              <a:t>Significant work at home in calculus, optics, gravitation</a:t>
            </a:r>
            <a:endParaRPr lang="en-GB" sz="2000" dirty="0"/>
          </a:p>
          <a:p>
            <a:endParaRPr lang="en-US" sz="2000" dirty="0" err="1"/>
          </a:p>
          <a:p>
            <a:r>
              <a:rPr lang="en-US" sz="2000" dirty="0" smtClean="0"/>
              <a:t>Gravitation theory synthesized what </a:t>
            </a:r>
            <a:r>
              <a:rPr lang="en-US" sz="2000" dirty="0"/>
              <a:t>went </a:t>
            </a:r>
            <a:r>
              <a:rPr lang="en-US" sz="2000" dirty="0" smtClean="0"/>
              <a:t>before</a:t>
            </a:r>
            <a:endParaRPr lang="en-GB" sz="2000" dirty="0"/>
          </a:p>
          <a:p>
            <a:r>
              <a:rPr lang="en-US" sz="2000" dirty="0"/>
              <a:t>1. Kepler's laws  (planetary motion)</a:t>
            </a:r>
            <a:endParaRPr lang="en-GB" sz="2000" dirty="0"/>
          </a:p>
          <a:p>
            <a:r>
              <a:rPr lang="en-US" sz="2000" dirty="0"/>
              <a:t>2. Galileo's laws  (motion of bodies on earth)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 smtClean="0"/>
              <a:t>What is </a:t>
            </a:r>
            <a:r>
              <a:rPr lang="en-US" sz="2000" dirty="0"/>
              <a:t>nature of the </a:t>
            </a:r>
            <a:r>
              <a:rPr lang="en-US" sz="2000" dirty="0" smtClean="0"/>
              <a:t>force that drives </a:t>
            </a:r>
            <a:r>
              <a:rPr lang="en-US" sz="2000" dirty="0"/>
              <a:t>the </a:t>
            </a:r>
            <a:r>
              <a:rPr lang="en-US" sz="2000" dirty="0" smtClean="0"/>
              <a:t>planets?</a:t>
            </a:r>
            <a:endParaRPr lang="en-GB" sz="2000" dirty="0"/>
          </a:p>
          <a:p>
            <a:r>
              <a:rPr lang="en-US" sz="2000" dirty="0" smtClean="0"/>
              <a:t>What will </a:t>
            </a:r>
            <a:r>
              <a:rPr lang="en-US" sz="2000" dirty="0"/>
              <a:t>a body do if left alone</a:t>
            </a:r>
            <a:r>
              <a:rPr lang="en-US" sz="2000" dirty="0" smtClean="0"/>
              <a:t>?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67744" y="189285"/>
            <a:ext cx="381642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</a:t>
            </a:r>
            <a:r>
              <a:rPr lang="en-US" sz="2800" b="1" u="sng" dirty="0"/>
              <a:t>Isaac </a:t>
            </a:r>
            <a:r>
              <a:rPr lang="en-US" sz="2800" b="1" u="sng" dirty="0" smtClean="0"/>
              <a:t>Newton</a:t>
            </a:r>
            <a:endParaRPr lang="en-GB" sz="2800" dirty="0"/>
          </a:p>
        </p:txBody>
      </p:sp>
      <p:pic>
        <p:nvPicPr>
          <p:cNvPr id="239618" name="Picture 2" descr="Portrait of man in black with shoulder-length, wavy brown hair, a large sharp nose, and a distracted ga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429" y="1772816"/>
            <a:ext cx="230683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92527" y="5122058"/>
            <a:ext cx="1492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Isaac Newton</a:t>
            </a:r>
          </a:p>
          <a:p>
            <a:r>
              <a:rPr lang="en-US" sz="1800" dirty="0" smtClean="0"/>
              <a:t>1642 </a:t>
            </a:r>
            <a:r>
              <a:rPr lang="en-US" sz="1800" dirty="0"/>
              <a:t>– </a:t>
            </a:r>
            <a:r>
              <a:rPr lang="en-US" sz="1800" dirty="0" smtClean="0"/>
              <a:t>1727</a:t>
            </a:r>
            <a:endParaRPr lang="en-GB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723442" y="5782412"/>
            <a:ext cx="5848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 step: </a:t>
            </a:r>
            <a:r>
              <a:rPr lang="en-US" b="1" i="1" dirty="0" smtClean="0"/>
              <a:t>Identified </a:t>
            </a:r>
            <a:r>
              <a:rPr lang="en-US" b="1" i="1" dirty="0" err="1"/>
              <a:t>Keplerian</a:t>
            </a:r>
            <a:r>
              <a:rPr lang="en-US" b="1" i="1" dirty="0"/>
              <a:t> orbit of moon </a:t>
            </a:r>
            <a:endParaRPr lang="en-US" b="1" i="1" dirty="0" smtClean="0"/>
          </a:p>
          <a:p>
            <a:r>
              <a:rPr lang="en-US" b="1" i="1" dirty="0" smtClean="0"/>
              <a:t>                 with Galilean orbit </a:t>
            </a:r>
            <a:r>
              <a:rPr lang="en-US" b="1" i="1" dirty="0"/>
              <a:t>of </a:t>
            </a:r>
            <a:r>
              <a:rPr lang="en-US" b="1" i="1" dirty="0" smtClean="0"/>
              <a:t>projectile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6588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917" y="1772816"/>
            <a:ext cx="72199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 smtClean="0"/>
              <a:t>Universal law </a:t>
            </a:r>
            <a:r>
              <a:rPr lang="en-US" sz="2000" u="sng" dirty="0"/>
              <a:t>of </a:t>
            </a:r>
            <a:r>
              <a:rPr lang="en-US" sz="2000" u="sng" dirty="0" smtClean="0"/>
              <a:t>gravity </a:t>
            </a:r>
            <a:r>
              <a:rPr lang="en-US" sz="2000" u="sng" dirty="0"/>
              <a:t>(1666)</a:t>
            </a:r>
            <a:endParaRPr lang="en-GB" sz="2000" dirty="0"/>
          </a:p>
          <a:p>
            <a:r>
              <a:rPr lang="en-US" sz="2000" dirty="0"/>
              <a:t>Force of attraction proportional to the masses, </a:t>
            </a:r>
            <a:endParaRPr lang="en-GB" sz="2000" dirty="0"/>
          </a:p>
          <a:p>
            <a:r>
              <a:rPr lang="en-US" sz="2000" dirty="0" smtClean="0"/>
              <a:t>Inversely </a:t>
            </a:r>
            <a:r>
              <a:rPr lang="en-US" sz="2000" dirty="0"/>
              <a:t>proportional to square of separation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US" sz="2000" dirty="0"/>
              <a:t>Dropped for 20 years</a:t>
            </a:r>
            <a:endParaRPr lang="en-GB" sz="2000" dirty="0"/>
          </a:p>
          <a:p>
            <a:r>
              <a:rPr lang="en-US" sz="2000" dirty="0"/>
              <a:t>Developed mechanics and calculus</a:t>
            </a:r>
            <a:endParaRPr lang="en-GB" sz="2000" dirty="0"/>
          </a:p>
          <a:p>
            <a:r>
              <a:rPr lang="en-US" sz="2000" dirty="0"/>
              <a:t>  </a:t>
            </a:r>
            <a:endParaRPr lang="en-GB" sz="2000" dirty="0"/>
          </a:p>
          <a:p>
            <a:r>
              <a:rPr lang="en-US" sz="2000" dirty="0"/>
              <a:t>G</a:t>
            </a:r>
            <a:r>
              <a:rPr lang="en-US" sz="2000" dirty="0" smtClean="0"/>
              <a:t>oaded </a:t>
            </a:r>
            <a:r>
              <a:rPr lang="en-US" sz="2000" dirty="0"/>
              <a:t>back to </a:t>
            </a:r>
            <a:r>
              <a:rPr lang="en-US" sz="2000" dirty="0" smtClean="0"/>
              <a:t>problem by Halley</a:t>
            </a:r>
          </a:p>
          <a:p>
            <a:r>
              <a:rPr lang="en-US" sz="2000" dirty="0" smtClean="0"/>
              <a:t>Computes force </a:t>
            </a:r>
            <a:r>
              <a:rPr lang="en-US" sz="2000" dirty="0"/>
              <a:t>of earth's attraction for the moon </a:t>
            </a:r>
            <a:r>
              <a:rPr lang="en-US" sz="2000" dirty="0" smtClean="0"/>
              <a:t>(1686)</a:t>
            </a:r>
            <a:endParaRPr lang="en-GB" sz="2000" dirty="0"/>
          </a:p>
          <a:p>
            <a:r>
              <a:rPr lang="en-US" sz="2000" dirty="0" smtClean="0"/>
              <a:t>Explains </a:t>
            </a:r>
            <a:r>
              <a:rPr lang="en-US" sz="2000" dirty="0"/>
              <a:t>observed motion: repeated for sun</a:t>
            </a:r>
            <a:endParaRPr lang="en-GB" sz="2000" dirty="0"/>
          </a:p>
          <a:p>
            <a:r>
              <a:rPr lang="en-US" sz="2000" dirty="0"/>
              <a:t>Showed orbit produced by </a:t>
            </a:r>
            <a:r>
              <a:rPr lang="en-US" sz="2000" dirty="0" smtClean="0"/>
              <a:t>law </a:t>
            </a:r>
            <a:r>
              <a:rPr lang="en-US" sz="2000" dirty="0"/>
              <a:t>was Kepler ellipse </a:t>
            </a:r>
            <a:endParaRPr lang="en-GB" sz="2000" dirty="0"/>
          </a:p>
          <a:p>
            <a:r>
              <a:rPr lang="en-US" sz="2000" dirty="0" smtClean="0"/>
              <a:t>Kepler's </a:t>
            </a:r>
            <a:r>
              <a:rPr lang="en-US" sz="2000" dirty="0"/>
              <a:t>laws arise as </a:t>
            </a:r>
            <a:r>
              <a:rPr lang="en-US" sz="2000" u="sng" dirty="0"/>
              <a:t>consequence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19672" y="227385"/>
            <a:ext cx="4248472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</a:t>
            </a:r>
            <a:r>
              <a:rPr lang="en-US" sz="2800" b="1" u="sng" dirty="0"/>
              <a:t>Isaac </a:t>
            </a:r>
            <a:r>
              <a:rPr lang="en-US" sz="2800" b="1" u="sng" dirty="0" smtClean="0"/>
              <a:t>Newton</a:t>
            </a:r>
            <a:endParaRPr lang="en-GB" sz="2800" dirty="0"/>
          </a:p>
        </p:txBody>
      </p:sp>
      <p:pic>
        <p:nvPicPr>
          <p:cNvPr id="6" name="Picture 2" descr="Portrait of man in black with shoulder-length, wavy brown hair, a large sharp nose, and a distracted ga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47" y="116632"/>
            <a:ext cx="1701328" cy="233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482195" y="2596486"/>
            <a:ext cx="14478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Isaac Newton</a:t>
            </a:r>
          </a:p>
          <a:p>
            <a:r>
              <a:rPr lang="en-US" sz="1800" dirty="0" smtClean="0"/>
              <a:t>1642 </a:t>
            </a:r>
            <a:r>
              <a:rPr lang="en-US" sz="1800" dirty="0"/>
              <a:t>– </a:t>
            </a:r>
            <a:r>
              <a:rPr lang="en-US" sz="1800" dirty="0" smtClean="0"/>
              <a:t>1727</a:t>
            </a:r>
            <a:endParaRPr lang="en-GB" sz="1800" dirty="0"/>
          </a:p>
        </p:txBody>
      </p:sp>
      <p:pic>
        <p:nvPicPr>
          <p:cNvPr id="240642" name="Picture 2" descr="Image result for orbit of moon around ear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767" y="3911166"/>
            <a:ext cx="2688233" cy="19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43321" y="6309320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Moon = falling body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0316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4392" y="1556792"/>
            <a:ext cx="849955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Newton’s Principia (1687): </a:t>
            </a:r>
            <a:endParaRPr lang="en-GB" sz="2000" dirty="0"/>
          </a:p>
          <a:p>
            <a:r>
              <a:rPr lang="en-US" sz="2000" dirty="0"/>
              <a:t> </a:t>
            </a:r>
            <a:endParaRPr lang="en-GB" sz="2000" dirty="0"/>
          </a:p>
          <a:p>
            <a:r>
              <a:rPr lang="en-IE" sz="2000" dirty="0"/>
              <a:t>Law 1 </a:t>
            </a:r>
            <a:r>
              <a:rPr lang="en-IE" sz="2000" i="1" dirty="0"/>
              <a:t>Every body continues in its state of rest, or uniform motion in a straight line, unless </a:t>
            </a:r>
            <a:r>
              <a:rPr lang="en-IE" sz="2000" i="1" dirty="0" err="1"/>
              <a:t>compelleed</a:t>
            </a:r>
            <a:r>
              <a:rPr lang="en-IE" sz="2000" i="1" dirty="0"/>
              <a:t> to change by forces acting on it </a:t>
            </a:r>
            <a:endParaRPr lang="en-GB" sz="2000" dirty="0"/>
          </a:p>
          <a:p>
            <a:r>
              <a:rPr lang="en-IE" sz="2000" dirty="0"/>
              <a:t> </a:t>
            </a:r>
            <a:endParaRPr lang="en-GB" sz="2000" dirty="0"/>
          </a:p>
          <a:p>
            <a:r>
              <a:rPr lang="en-IE" sz="2000" dirty="0"/>
              <a:t>Law 2: </a:t>
            </a:r>
            <a:r>
              <a:rPr lang="en-IE" sz="2000" i="1" dirty="0"/>
              <a:t>The change in motion is proportional to the force impressed, and in the direction of the force</a:t>
            </a:r>
            <a:endParaRPr lang="en-GB" sz="2000" dirty="0"/>
          </a:p>
          <a:p>
            <a:r>
              <a:rPr lang="en-IE" sz="2000" dirty="0"/>
              <a:t> </a:t>
            </a:r>
            <a:endParaRPr lang="en-GB" sz="2000" dirty="0"/>
          </a:p>
          <a:p>
            <a:r>
              <a:rPr lang="en-IE" sz="2000" dirty="0"/>
              <a:t>Law 3: </a:t>
            </a:r>
            <a:r>
              <a:rPr lang="en-IE" sz="2000" i="1" dirty="0"/>
              <a:t>To every action there is always an equal and opposite reaction: the mutual actions of two bodies upon each other are </a:t>
            </a:r>
            <a:r>
              <a:rPr lang="en-IE" sz="2000" i="1" dirty="0" err="1"/>
              <a:t>akways</a:t>
            </a:r>
            <a:r>
              <a:rPr lang="en-IE" sz="2000" i="1" dirty="0"/>
              <a:t> equal, and directed to contrary parts</a:t>
            </a:r>
            <a:endParaRPr lang="en-GB" sz="2000" dirty="0"/>
          </a:p>
          <a:p>
            <a:r>
              <a:rPr lang="en-IE" sz="2000" dirty="0"/>
              <a:t/>
            </a:r>
            <a:br>
              <a:rPr lang="en-IE" sz="2000" dirty="0"/>
            </a:br>
            <a:r>
              <a:rPr lang="en-IE" sz="2000" dirty="0"/>
              <a:t>  Laws 6 and 7:  </a:t>
            </a:r>
            <a:r>
              <a:rPr lang="en-IE" sz="2000" i="1" dirty="0"/>
              <a:t>Universal Law of </a:t>
            </a:r>
            <a:r>
              <a:rPr lang="en-IE" sz="2000" i="1" dirty="0" smtClean="0"/>
              <a:t>Gravitation</a:t>
            </a:r>
            <a:r>
              <a:rPr lang="en-GB" sz="2000" dirty="0"/>
              <a:t> </a:t>
            </a:r>
            <a:r>
              <a:rPr lang="en-GB" sz="2000" dirty="0" smtClean="0"/>
              <a:t> </a:t>
            </a:r>
            <a:r>
              <a:rPr lang="en-IE" sz="2000" i="1" dirty="0" smtClean="0"/>
              <a:t>F</a:t>
            </a:r>
            <a:r>
              <a:rPr lang="en-IE" sz="2000" i="1" baseline="-25000" dirty="0" smtClean="0"/>
              <a:t>G</a:t>
            </a:r>
            <a:r>
              <a:rPr lang="en-IE" sz="2000" dirty="0" smtClean="0"/>
              <a:t>  </a:t>
            </a:r>
            <a:r>
              <a:rPr lang="en-IE" sz="2000" dirty="0"/>
              <a:t>= </a:t>
            </a:r>
            <a:r>
              <a:rPr lang="en-IE" sz="2000" dirty="0" smtClean="0"/>
              <a:t> </a:t>
            </a:r>
            <a:r>
              <a:rPr lang="en-IE" sz="2000" i="1" dirty="0" smtClean="0"/>
              <a:t>Gm</a:t>
            </a:r>
            <a:r>
              <a:rPr lang="en-IE" sz="2000" i="1" baseline="-25000" dirty="0" smtClean="0"/>
              <a:t>1</a:t>
            </a:r>
            <a:r>
              <a:rPr lang="en-IE" sz="2000" i="1" dirty="0" smtClean="0"/>
              <a:t>m</a:t>
            </a:r>
            <a:r>
              <a:rPr lang="en-IE" sz="2000" i="1" baseline="-25000" dirty="0" smtClean="0"/>
              <a:t>2</a:t>
            </a:r>
            <a:r>
              <a:rPr lang="en-IE" sz="2000" i="1" dirty="0" smtClean="0"/>
              <a:t>/r</a:t>
            </a:r>
            <a:r>
              <a:rPr lang="en-IE" sz="2000" i="1" baseline="30000" dirty="0" smtClean="0"/>
              <a:t>2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67744" y="189285"/>
            <a:ext cx="555570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</a:t>
            </a:r>
            <a:r>
              <a:rPr lang="en-US" sz="2800" b="1" u="sng" dirty="0"/>
              <a:t>Isaac Newton (1642 – 1727</a:t>
            </a:r>
            <a:r>
              <a:rPr lang="en-US" sz="2800" b="1" u="sng" dirty="0" smtClean="0"/>
              <a:t>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6975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4392" y="1556792"/>
            <a:ext cx="849955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b="1" i="1" dirty="0" smtClean="0"/>
          </a:p>
          <a:p>
            <a:r>
              <a:rPr lang="en-IE" sz="2000" b="1" i="1" dirty="0" smtClean="0"/>
              <a:t>F</a:t>
            </a:r>
            <a:r>
              <a:rPr lang="en-IE" sz="2000" b="1" i="1" baseline="-25000" dirty="0" smtClean="0"/>
              <a:t>G</a:t>
            </a:r>
            <a:r>
              <a:rPr lang="en-IE" sz="2000" b="1" dirty="0" smtClean="0"/>
              <a:t> </a:t>
            </a:r>
            <a:r>
              <a:rPr lang="en-IE" sz="2000" dirty="0" smtClean="0"/>
              <a:t> </a:t>
            </a:r>
            <a:r>
              <a:rPr lang="en-IE" sz="2000" dirty="0"/>
              <a:t>= </a:t>
            </a:r>
            <a:r>
              <a:rPr lang="en-IE" sz="2000" dirty="0" err="1" smtClean="0"/>
              <a:t>GMm</a:t>
            </a:r>
            <a:r>
              <a:rPr lang="en-IE" sz="2000" i="1" dirty="0" smtClean="0"/>
              <a:t>/</a:t>
            </a:r>
            <a:r>
              <a:rPr lang="en-IE" sz="2000" b="1" i="1" dirty="0" smtClean="0"/>
              <a:t>r</a:t>
            </a:r>
            <a:r>
              <a:rPr lang="en-IE" sz="2000" b="1" i="1" baseline="30000" dirty="0" smtClean="0"/>
              <a:t>2</a:t>
            </a:r>
            <a:r>
              <a:rPr lang="en-GB" sz="2000" dirty="0"/>
              <a:t> </a:t>
            </a:r>
            <a:r>
              <a:rPr lang="en-GB" sz="2000" dirty="0" smtClean="0"/>
              <a:t>      </a:t>
            </a:r>
            <a:r>
              <a:rPr lang="en-IE" sz="2000" dirty="0" smtClean="0"/>
              <a:t>G </a:t>
            </a:r>
            <a:r>
              <a:rPr lang="en-IE" sz="2000" dirty="0"/>
              <a:t>= constant (6.6x 10</a:t>
            </a:r>
            <a:r>
              <a:rPr lang="en-IE" sz="2000" baseline="30000" dirty="0"/>
              <a:t>-11</a:t>
            </a:r>
            <a:r>
              <a:rPr lang="en-IE" sz="2000" dirty="0"/>
              <a:t>)</a:t>
            </a:r>
            <a:endParaRPr lang="en-GB" sz="2000" dirty="0"/>
          </a:p>
          <a:p>
            <a:r>
              <a:rPr lang="en-IE" sz="2000" dirty="0"/>
              <a:t> </a:t>
            </a:r>
            <a:endParaRPr lang="en-GB" sz="2000" dirty="0"/>
          </a:p>
          <a:p>
            <a:r>
              <a:rPr lang="en-IE" sz="2000" dirty="0" smtClean="0"/>
              <a:t>Unites </a:t>
            </a:r>
            <a:r>
              <a:rPr lang="en-IE" sz="2000" dirty="0"/>
              <a:t>terrestrial and celestial gravity</a:t>
            </a:r>
            <a:endParaRPr lang="en-GB" sz="2000" dirty="0"/>
          </a:p>
          <a:p>
            <a:r>
              <a:rPr lang="en-IE" sz="2000" dirty="0"/>
              <a:t>Force on apple = force on planets</a:t>
            </a:r>
            <a:endParaRPr lang="en-GB" sz="2000" dirty="0"/>
          </a:p>
          <a:p>
            <a:r>
              <a:rPr lang="en-IE" sz="2000" dirty="0"/>
              <a:t> </a:t>
            </a:r>
            <a:endParaRPr lang="en-GB" sz="2000" dirty="0"/>
          </a:p>
          <a:p>
            <a:pPr lvl="0"/>
            <a:r>
              <a:rPr lang="en-IE" sz="2000" b="1" i="1" dirty="0"/>
              <a:t>F</a:t>
            </a:r>
            <a:r>
              <a:rPr lang="en-IE" sz="2000" b="1" i="1" baseline="-25000" dirty="0"/>
              <a:t>G  </a:t>
            </a:r>
            <a:r>
              <a:rPr lang="en-IE" sz="2000" dirty="0"/>
              <a:t>v. weak force (G extremely small)</a:t>
            </a:r>
            <a:endParaRPr lang="en-GB" sz="2000" dirty="0"/>
          </a:p>
          <a:p>
            <a:r>
              <a:rPr lang="en-IE" sz="2000" b="1" i="1" dirty="0"/>
              <a:t>F</a:t>
            </a:r>
            <a:r>
              <a:rPr lang="en-IE" sz="2000" b="1" i="1" baseline="-25000" dirty="0"/>
              <a:t>G  </a:t>
            </a:r>
            <a:r>
              <a:rPr lang="en-IE" sz="2000" i="1" dirty="0"/>
              <a:t>only seen when one mass is a planet</a:t>
            </a:r>
            <a:endParaRPr lang="en-GB" sz="2000" dirty="0"/>
          </a:p>
          <a:p>
            <a:pPr lvl="0"/>
            <a:r>
              <a:rPr lang="en-IE" sz="2000" b="1" i="1" dirty="0"/>
              <a:t>F</a:t>
            </a:r>
            <a:r>
              <a:rPr lang="en-IE" sz="2000" b="1" i="1" baseline="-25000" dirty="0"/>
              <a:t>G</a:t>
            </a:r>
            <a:r>
              <a:rPr lang="en-IE" sz="2000" dirty="0"/>
              <a:t> always attractive</a:t>
            </a:r>
            <a:endParaRPr lang="en-GB" sz="2000" dirty="0"/>
          </a:p>
          <a:p>
            <a:pPr lvl="0"/>
            <a:r>
              <a:rPr lang="en-IE" sz="2000" dirty="0" err="1" smtClean="0"/>
              <a:t>M,m</a:t>
            </a:r>
            <a:r>
              <a:rPr lang="en-IE" sz="2000" dirty="0" smtClean="0"/>
              <a:t> </a:t>
            </a:r>
            <a:r>
              <a:rPr lang="en-IE" sz="2000" dirty="0"/>
              <a:t>= inertial mass (see N2</a:t>
            </a:r>
            <a:r>
              <a:rPr lang="en-IE" sz="2000" dirty="0" smtClean="0"/>
              <a:t>)</a:t>
            </a: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59976" y="227385"/>
            <a:ext cx="5555704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r>
              <a:rPr lang="en-US" sz="2800" b="1" dirty="0" smtClean="0"/>
              <a:t>Newton’s law of gravity </a:t>
            </a:r>
            <a:endParaRPr lang="en-GB" sz="2800" dirty="0"/>
          </a:p>
        </p:txBody>
      </p:sp>
      <p:sp>
        <p:nvSpPr>
          <p:cNvPr id="3" name="AutoShape 2" descr="Image result for newton's gravit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newton's gravita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Newton's universal law of gravitati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1674" name="Picture 10" descr="Image result for newton's gravi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655" y="5185403"/>
            <a:ext cx="3696345" cy="167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rtrait of man in black with shoulder-length, wavy brown hair, a large sharp nose, and a distracted gaz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981" y="160338"/>
            <a:ext cx="1417771" cy="194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04392" y="5537673"/>
            <a:ext cx="468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b="1" i="1" dirty="0"/>
              <a:t>How does F</a:t>
            </a:r>
            <a:r>
              <a:rPr lang="en-IE" b="1" i="1" baseline="-25000" dirty="0"/>
              <a:t>G  </a:t>
            </a:r>
            <a:r>
              <a:rPr lang="en-IE" b="1" i="1" dirty="0" smtClean="0"/>
              <a:t>act instantaneously across </a:t>
            </a:r>
            <a:r>
              <a:rPr lang="en-IE" b="1" i="1" dirty="0"/>
              <a:t>huge distances? </a:t>
            </a:r>
            <a:endParaRPr lang="en-GB" b="1" i="1" dirty="0"/>
          </a:p>
        </p:txBody>
      </p:sp>
      <p:pic>
        <p:nvPicPr>
          <p:cNvPr id="13" name="Picture 2" descr="Image result for orbit of moon around ear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92896"/>
            <a:ext cx="2688233" cy="19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7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16930" y="1772816"/>
            <a:ext cx="76354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1. Force of gravity – </a:t>
            </a:r>
            <a:endParaRPr lang="en-GB" sz="2000" dirty="0"/>
          </a:p>
          <a:p>
            <a:r>
              <a:rPr lang="en-US" sz="2000" i="1" dirty="0" smtClean="0"/>
              <a:t>   Attractive</a:t>
            </a:r>
            <a:r>
              <a:rPr lang="en-US" sz="2000" i="1" dirty="0"/>
              <a:t>, weak, infinite range</a:t>
            </a:r>
            <a:endParaRPr lang="en-GB" sz="2000" dirty="0"/>
          </a:p>
          <a:p>
            <a:r>
              <a:rPr lang="en-US" sz="2000" i="1" dirty="0"/>
              <a:t> </a:t>
            </a:r>
            <a:endParaRPr lang="en-GB" sz="2000" dirty="0"/>
          </a:p>
          <a:p>
            <a:r>
              <a:rPr lang="en-US" sz="2000" b="1" dirty="0"/>
              <a:t>2. </a:t>
            </a:r>
            <a:r>
              <a:rPr lang="en-US" sz="2000" b="1" dirty="0" smtClean="0"/>
              <a:t>Eternal universe (infinite </a:t>
            </a:r>
            <a:r>
              <a:rPr lang="en-US" sz="2000" b="1" dirty="0"/>
              <a:t>in </a:t>
            </a:r>
            <a:r>
              <a:rPr lang="en-US" sz="2000" b="1" dirty="0" smtClean="0"/>
              <a:t>time)</a:t>
            </a:r>
            <a:endParaRPr lang="en-GB" sz="2000" dirty="0"/>
          </a:p>
          <a:p>
            <a:r>
              <a:rPr lang="en-US" sz="2000" i="1" dirty="0" smtClean="0"/>
              <a:t>     No </a:t>
            </a:r>
            <a:r>
              <a:rPr lang="en-US" sz="2000" i="1" dirty="0"/>
              <a:t>beginning, no end</a:t>
            </a:r>
            <a:endParaRPr lang="en-GB" sz="2000" i="1" dirty="0"/>
          </a:p>
          <a:p>
            <a:r>
              <a:rPr lang="en-US" sz="2000" b="1" i="1" dirty="0"/>
              <a:t> </a:t>
            </a:r>
            <a:endParaRPr lang="en-GB" sz="2000" dirty="0"/>
          </a:p>
          <a:p>
            <a:r>
              <a:rPr lang="en-US" sz="2000" b="1" dirty="0"/>
              <a:t>3. </a:t>
            </a:r>
            <a:r>
              <a:rPr lang="en-US" sz="2000" b="1" dirty="0" smtClean="0"/>
              <a:t>Bentley’s paradox</a:t>
            </a:r>
            <a:endParaRPr lang="en-GB" sz="2000" dirty="0"/>
          </a:p>
          <a:p>
            <a:r>
              <a:rPr lang="en-US" sz="2000" i="1" dirty="0" smtClean="0"/>
              <a:t>    Why doesn’t gravity crush universe?</a:t>
            </a:r>
          </a:p>
          <a:p>
            <a:r>
              <a:rPr lang="en-US" sz="2000" i="1" dirty="0" smtClean="0"/>
              <a:t>    Finite mass in infinite space (Newton)</a:t>
            </a:r>
            <a:endParaRPr lang="en-GB" sz="2000" dirty="0"/>
          </a:p>
          <a:p>
            <a:r>
              <a:rPr lang="en-US" sz="2000" i="1" dirty="0"/>
              <a:t> </a:t>
            </a:r>
            <a:endParaRPr lang="en-GB" sz="2000" dirty="0"/>
          </a:p>
          <a:p>
            <a:r>
              <a:rPr lang="en-US" sz="2000" b="1" dirty="0"/>
              <a:t>4. </a:t>
            </a:r>
            <a:r>
              <a:rPr lang="en-US" sz="2000" b="1" dirty="0" err="1" smtClean="0"/>
              <a:t>Olbers</a:t>
            </a:r>
            <a:r>
              <a:rPr lang="en-US" sz="2000" b="1" dirty="0" smtClean="0"/>
              <a:t>’ paradox</a:t>
            </a:r>
          </a:p>
          <a:p>
            <a:r>
              <a:rPr lang="en-US" sz="2000" b="1" dirty="0" smtClean="0"/>
              <a:t>    </a:t>
            </a:r>
            <a:r>
              <a:rPr lang="en-US" sz="2000" i="1" dirty="0" smtClean="0"/>
              <a:t>Why is the sky dark at night?</a:t>
            </a:r>
            <a:endParaRPr lang="en-GB" sz="2000" i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9632" y="216993"/>
            <a:ext cx="5051648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dirty="0" smtClean="0"/>
              <a:t>The Newtonian universe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6118301"/>
            <a:ext cx="6583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 smtClean="0"/>
              <a:t>Clockwork universe: space </a:t>
            </a:r>
            <a:r>
              <a:rPr lang="en-US" b="1" i="1" u="sng" dirty="0"/>
              <a:t>and time a fixed stage  </a:t>
            </a:r>
            <a:endParaRPr lang="en-GB" b="1" u="sng" dirty="0"/>
          </a:p>
        </p:txBody>
      </p:sp>
      <p:pic>
        <p:nvPicPr>
          <p:cNvPr id="242690" name="Picture 2" descr="http://physics.gmu.edu/~jevans/astr103/CourseNotes/Ppt/Lec02_pt3_newtonianCosmology/img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934" y="2852936"/>
            <a:ext cx="4109068" cy="308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692" name="Picture 4" descr="Image result for the newtonian univer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25" y="302804"/>
            <a:ext cx="3105077" cy="21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772816"/>
            <a:ext cx="763546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1. </a:t>
            </a:r>
            <a:r>
              <a:rPr lang="en-US" dirty="0" smtClean="0"/>
              <a:t>Improved </a:t>
            </a:r>
            <a:r>
              <a:rPr lang="en-US" dirty="0"/>
              <a:t>telescopes </a:t>
            </a:r>
          </a:p>
          <a:p>
            <a:r>
              <a:rPr lang="en-US" sz="2000" b="1" i="1" dirty="0" smtClean="0"/>
              <a:t>     </a:t>
            </a:r>
            <a:r>
              <a:rPr lang="en-US" sz="2000" i="1" dirty="0" smtClean="0"/>
              <a:t>Distances </a:t>
            </a:r>
            <a:r>
              <a:rPr lang="en-US" sz="2000" i="1" dirty="0"/>
              <a:t>to stars</a:t>
            </a:r>
          </a:p>
          <a:p>
            <a:endParaRPr lang="en-US" sz="2000" b="1" i="1" dirty="0"/>
          </a:p>
          <a:p>
            <a:r>
              <a:rPr lang="en-US" b="1" dirty="0" smtClean="0"/>
              <a:t>2. </a:t>
            </a:r>
            <a:r>
              <a:rPr lang="en-US" dirty="0" smtClean="0"/>
              <a:t>Stellar parallax</a:t>
            </a:r>
          </a:p>
          <a:p>
            <a:r>
              <a:rPr lang="en-US" dirty="0" smtClean="0"/>
              <a:t>     </a:t>
            </a:r>
            <a:r>
              <a:rPr lang="en-US" i="1" dirty="0" smtClean="0"/>
              <a:t>Bessel 1838</a:t>
            </a:r>
          </a:p>
          <a:p>
            <a:endParaRPr lang="en-US" b="1" dirty="0"/>
          </a:p>
          <a:p>
            <a:r>
              <a:rPr lang="en-US" b="1" dirty="0" smtClean="0"/>
              <a:t>3. </a:t>
            </a:r>
            <a:r>
              <a:rPr lang="en-US" dirty="0" smtClean="0"/>
              <a:t>Photography </a:t>
            </a:r>
            <a:endParaRPr lang="en-US" dirty="0"/>
          </a:p>
          <a:p>
            <a:r>
              <a:rPr lang="en-US" sz="2000" i="1" dirty="0" smtClean="0"/>
              <a:t>     Improved </a:t>
            </a:r>
            <a:r>
              <a:rPr lang="en-US" sz="2000" i="1" dirty="0"/>
              <a:t>images </a:t>
            </a:r>
          </a:p>
          <a:p>
            <a:endParaRPr lang="en-US" b="1" dirty="0"/>
          </a:p>
          <a:p>
            <a:r>
              <a:rPr lang="en-US" b="1" dirty="0"/>
              <a:t>4</a:t>
            </a:r>
            <a:r>
              <a:rPr lang="en-US" b="1" dirty="0" smtClean="0"/>
              <a:t>. </a:t>
            </a:r>
            <a:r>
              <a:rPr lang="en-US" dirty="0" smtClean="0"/>
              <a:t>Spectroscopy</a:t>
            </a:r>
            <a:endParaRPr lang="en-US" dirty="0"/>
          </a:p>
          <a:p>
            <a:r>
              <a:rPr lang="en-US" sz="2000" i="1" dirty="0" smtClean="0"/>
              <a:t>     Analysis </a:t>
            </a:r>
            <a:r>
              <a:rPr lang="en-US" sz="2000" i="1" dirty="0"/>
              <a:t>of starlight</a:t>
            </a:r>
          </a:p>
          <a:p>
            <a:r>
              <a:rPr lang="en-US" sz="2000" i="1" dirty="0" smtClean="0"/>
              <a:t>     Spectral </a:t>
            </a:r>
            <a:r>
              <a:rPr lang="en-US" sz="2000" i="1" dirty="0"/>
              <a:t>lines of known </a:t>
            </a:r>
            <a:r>
              <a:rPr lang="en-US" sz="2000" i="1" dirty="0" smtClean="0"/>
              <a:t>elements</a:t>
            </a:r>
          </a:p>
          <a:p>
            <a:r>
              <a:rPr lang="en-US" sz="2000" i="1" dirty="0" smtClean="0"/>
              <a:t>     Stars made of familiar elements</a:t>
            </a:r>
            <a:endParaRPr lang="en-US" sz="2000" i="1" dirty="0"/>
          </a:p>
          <a:p>
            <a:endParaRPr lang="en-US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9632" y="175430"/>
            <a:ext cx="5051648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dirty="0" smtClean="0"/>
              <a:t>Astronomy in the 19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century</a:t>
            </a:r>
            <a:endParaRPr lang="en-GB" sz="28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138971"/>
              </p:ext>
            </p:extLst>
          </p:nvPr>
        </p:nvGraphicFramePr>
        <p:xfrm>
          <a:off x="6325869" y="4791075"/>
          <a:ext cx="2752725" cy="206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84" r:id="rId4" imgW="3809524" imgH="2866667" progId="MSPhotoEd.3">
                  <p:embed/>
                </p:oleObj>
              </mc:Choice>
              <mc:Fallback>
                <p:oleObj r:id="rId4" imgW="3809524" imgH="2866667" progId="MSPhotoEd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5869" y="4791075"/>
                        <a:ext cx="2752725" cy="206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7460" name="Picture 13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6"/>
            <a:ext cx="264089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89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579226"/>
            <a:ext cx="554723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dirty="0"/>
              <a:t>Extremely distant, cloud-like formations</a:t>
            </a:r>
            <a:endParaRPr lang="en-GB" dirty="0"/>
          </a:p>
          <a:p>
            <a:r>
              <a:rPr lang="en-IE" sz="2000" i="1" dirty="0" smtClean="0"/>
              <a:t>Island </a:t>
            </a:r>
            <a:r>
              <a:rPr lang="en-IE" sz="2000" i="1" dirty="0"/>
              <a:t>universes? Kant, </a:t>
            </a:r>
            <a:r>
              <a:rPr lang="en-IE" sz="2000" i="1" dirty="0" smtClean="0"/>
              <a:t>Laplace</a:t>
            </a:r>
            <a:endParaRPr lang="en-GB" sz="2000" dirty="0"/>
          </a:p>
          <a:p>
            <a:r>
              <a:rPr lang="en-IE" dirty="0"/>
              <a:t> </a:t>
            </a:r>
            <a:endParaRPr lang="en-GB" dirty="0"/>
          </a:p>
          <a:p>
            <a:pPr lvl="0"/>
            <a:r>
              <a:rPr lang="en-IE" dirty="0"/>
              <a:t>Study of the nebulae using large telescopes</a:t>
            </a:r>
            <a:r>
              <a:rPr lang="en-IE" b="1" dirty="0"/>
              <a:t> </a:t>
            </a:r>
            <a:endParaRPr lang="en-GB" dirty="0"/>
          </a:p>
          <a:p>
            <a:r>
              <a:rPr lang="en-IE" sz="2000" i="1" dirty="0" smtClean="0"/>
              <a:t>Herschel: 36-inch </a:t>
            </a:r>
            <a:r>
              <a:rPr lang="en-IE" sz="2000" i="1" dirty="0"/>
              <a:t>reflecting telescope</a:t>
            </a:r>
            <a:endParaRPr lang="en-GB" sz="2000" dirty="0"/>
          </a:p>
          <a:p>
            <a:r>
              <a:rPr lang="en-IE" sz="2000" i="1" dirty="0"/>
              <a:t> </a:t>
            </a:r>
            <a:endParaRPr lang="en-GB" sz="2000" dirty="0"/>
          </a:p>
          <a:p>
            <a:pPr lvl="0"/>
            <a:r>
              <a:rPr lang="en-IE" dirty="0"/>
              <a:t>Some nebulae have spiral structure</a:t>
            </a:r>
            <a:endParaRPr lang="en-GB" dirty="0"/>
          </a:p>
          <a:p>
            <a:r>
              <a:rPr lang="en-IE" sz="2000" i="1" dirty="0"/>
              <a:t>Earl of </a:t>
            </a:r>
            <a:r>
              <a:rPr lang="en-IE" sz="2000" i="1" dirty="0" err="1"/>
              <a:t>Rosse</a:t>
            </a:r>
            <a:r>
              <a:rPr lang="en-IE" sz="2000" i="1" dirty="0"/>
              <a:t> (</a:t>
            </a:r>
            <a:r>
              <a:rPr lang="en-IE" sz="2000" i="1" dirty="0" smtClean="0"/>
              <a:t>1845)</a:t>
            </a:r>
            <a:r>
              <a:rPr lang="en-GB" sz="2000" dirty="0"/>
              <a:t>:</a:t>
            </a:r>
            <a:r>
              <a:rPr lang="en-IE" sz="2000" i="1" dirty="0" smtClean="0"/>
              <a:t>72-inch </a:t>
            </a:r>
            <a:r>
              <a:rPr lang="en-IE" sz="2000" i="1" dirty="0"/>
              <a:t>telescope, Birr castle</a:t>
            </a:r>
            <a:endParaRPr lang="en-GB" sz="2000" dirty="0"/>
          </a:p>
          <a:p>
            <a:r>
              <a:rPr lang="en-IE" sz="2000" b="1" dirty="0"/>
              <a:t> </a:t>
            </a:r>
            <a:endParaRPr lang="en-GB" sz="2000" dirty="0"/>
          </a:p>
          <a:p>
            <a:pPr lvl="0"/>
            <a:r>
              <a:rPr lang="en-IE" dirty="0"/>
              <a:t>Stars within spirals</a:t>
            </a:r>
            <a:endParaRPr lang="en-GB" dirty="0"/>
          </a:p>
          <a:p>
            <a:r>
              <a:rPr lang="en-IE" sz="2000" i="1" dirty="0"/>
              <a:t>Earl of </a:t>
            </a:r>
            <a:r>
              <a:rPr lang="en-IE" sz="2000" i="1" dirty="0" err="1" smtClean="0"/>
              <a:t>Rosse</a:t>
            </a:r>
            <a:r>
              <a:rPr lang="en-GB" sz="2000" dirty="0" smtClean="0"/>
              <a:t>: </a:t>
            </a:r>
            <a:r>
              <a:rPr lang="en-IE" sz="2000" i="1" dirty="0" smtClean="0"/>
              <a:t>Birr castle</a:t>
            </a:r>
            <a:endParaRPr lang="en-GB" sz="2000" dirty="0"/>
          </a:p>
          <a:p>
            <a:r>
              <a:rPr lang="en-IE" dirty="0"/>
              <a:t> </a:t>
            </a:r>
            <a:endParaRPr lang="en-GB" dirty="0"/>
          </a:p>
          <a:p>
            <a:pPr lvl="0"/>
            <a:r>
              <a:rPr lang="en-IE" dirty="0"/>
              <a:t>Distance to the nebulae?</a:t>
            </a:r>
            <a:endParaRPr lang="en-GB" dirty="0"/>
          </a:p>
          <a:p>
            <a:r>
              <a:rPr lang="en-IE" i="1" dirty="0"/>
              <a:t> </a:t>
            </a:r>
            <a:r>
              <a:rPr lang="en-IE" sz="2000" i="1" dirty="0" smtClean="0"/>
              <a:t>Too </a:t>
            </a:r>
            <a:r>
              <a:rPr lang="en-IE" sz="2000" i="1" dirty="0"/>
              <a:t>distant for parallax method</a:t>
            </a:r>
            <a:endParaRPr lang="en-GB" sz="2000" dirty="0"/>
          </a:p>
          <a:p>
            <a:r>
              <a:rPr lang="en-IE" b="1" dirty="0"/>
              <a:t> </a:t>
            </a:r>
            <a:r>
              <a:rPr lang="en-IE" dirty="0"/>
              <a:t> 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46176" y="116632"/>
            <a:ext cx="5051648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dirty="0" smtClean="0"/>
              <a:t>The starry nebulae</a:t>
            </a:r>
            <a:endParaRPr lang="en-GB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28486" name="Picture 13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410" y="46275"/>
            <a:ext cx="1584176" cy="183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3758" y="2007862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William Herschel  1738-1822</a:t>
            </a:r>
            <a:endParaRPr lang="en-GB" sz="1600" dirty="0"/>
          </a:p>
        </p:txBody>
      </p:sp>
      <p:pic>
        <p:nvPicPr>
          <p:cNvPr id="228492" name="Picture 140" descr="Image result for 3rd earl of ros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34" y="4753471"/>
            <a:ext cx="1473480" cy="209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496" name="Picture 144" descr="https://upload.wikimedia.org/wikipedia/commons/3/30/WilliamParsonsBigTelescop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053" y="2420888"/>
            <a:ext cx="2523580" cy="21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16016" y="6503651"/>
            <a:ext cx="25360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William </a:t>
            </a:r>
            <a:r>
              <a:rPr lang="en-GB" sz="1600" dirty="0" smtClean="0"/>
              <a:t>Parsons  </a:t>
            </a:r>
            <a:r>
              <a:rPr lang="en-GB" sz="1600" dirty="0"/>
              <a:t>1738-1822</a:t>
            </a:r>
          </a:p>
        </p:txBody>
      </p:sp>
      <p:pic>
        <p:nvPicPr>
          <p:cNvPr id="228498" name="Picture 146" descr="https://upload.wikimedia.org/wikipedia/commons/6/6a/M51Sketc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52" y="4797152"/>
            <a:ext cx="1920411" cy="15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20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0913" y="1579226"/>
            <a:ext cx="763546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b="1" dirty="0" err="1"/>
              <a:t>Vesto</a:t>
            </a:r>
            <a:r>
              <a:rPr lang="en-IE" b="1" dirty="0"/>
              <a:t> </a:t>
            </a:r>
            <a:r>
              <a:rPr lang="en-IE" b="1" dirty="0" err="1"/>
              <a:t>Slipher</a:t>
            </a:r>
            <a:endParaRPr lang="en-GB" dirty="0"/>
          </a:p>
          <a:p>
            <a:r>
              <a:rPr lang="en-IE" i="1" dirty="0"/>
              <a:t> </a:t>
            </a:r>
            <a:r>
              <a:rPr lang="en-IE" sz="2000" i="1" dirty="0" smtClean="0"/>
              <a:t>Use </a:t>
            </a:r>
            <a:r>
              <a:rPr lang="en-IE" sz="2000" i="1" dirty="0"/>
              <a:t>of spectrograph to study nebulae</a:t>
            </a:r>
            <a:endParaRPr lang="en-GB" sz="2000" dirty="0"/>
          </a:p>
          <a:p>
            <a:r>
              <a:rPr lang="en-IE" sz="2000" i="1" dirty="0"/>
              <a:t>Lens speed of </a:t>
            </a:r>
            <a:r>
              <a:rPr lang="en-IE" sz="2000" i="1" dirty="0" smtClean="0"/>
              <a:t>camera</a:t>
            </a:r>
            <a:r>
              <a:rPr lang="en-GB" sz="2000" dirty="0" smtClean="0"/>
              <a:t>: </a:t>
            </a:r>
            <a:r>
              <a:rPr lang="en-IE" sz="2000" i="1" dirty="0" smtClean="0"/>
              <a:t>Exposure </a:t>
            </a:r>
            <a:r>
              <a:rPr lang="en-IE" sz="2000" i="1" dirty="0"/>
              <a:t>time</a:t>
            </a:r>
            <a:endParaRPr lang="en-GB" sz="2000" dirty="0"/>
          </a:p>
          <a:p>
            <a:r>
              <a:rPr lang="en-IE" dirty="0"/>
              <a:t> </a:t>
            </a:r>
            <a:endParaRPr lang="en-GB" dirty="0"/>
          </a:p>
          <a:p>
            <a:pPr lvl="0"/>
            <a:r>
              <a:rPr lang="en-IE" b="1" dirty="0"/>
              <a:t>First study of the nebulae (</a:t>
            </a:r>
            <a:r>
              <a:rPr lang="en-IE" b="1" dirty="0" smtClean="0"/>
              <a:t>Lowell Observatory)</a:t>
            </a:r>
            <a:endParaRPr lang="en-GB" dirty="0"/>
          </a:p>
          <a:p>
            <a:r>
              <a:rPr lang="en-IE" sz="2000" i="1" dirty="0"/>
              <a:t>Light significantly blue-shifted (1912)</a:t>
            </a:r>
            <a:endParaRPr lang="en-GB" sz="2000" dirty="0"/>
          </a:p>
          <a:p>
            <a:r>
              <a:rPr lang="en-IE" sz="2000" i="1" dirty="0" err="1"/>
              <a:t>Dopper</a:t>
            </a:r>
            <a:r>
              <a:rPr lang="en-IE" sz="2000" i="1" dirty="0"/>
              <a:t> shift due to radial motion?</a:t>
            </a:r>
            <a:endParaRPr lang="en-GB" sz="2000" dirty="0"/>
          </a:p>
          <a:p>
            <a:r>
              <a:rPr lang="en-IE" sz="2000" i="1" dirty="0"/>
              <a:t>Approaching at 300 km/s</a:t>
            </a:r>
            <a:endParaRPr lang="en-GB" sz="2000" dirty="0"/>
          </a:p>
          <a:p>
            <a:r>
              <a:rPr lang="en-IE" sz="2000" i="1" dirty="0"/>
              <a:t> </a:t>
            </a:r>
            <a:endParaRPr lang="en-GB" sz="2000" dirty="0"/>
          </a:p>
          <a:p>
            <a:pPr lvl="0"/>
            <a:r>
              <a:rPr lang="en-IE" b="1" u="sng" dirty="0"/>
              <a:t>Redshift</a:t>
            </a:r>
            <a:r>
              <a:rPr lang="en-IE" b="1" dirty="0"/>
              <a:t> of the spiral nebulae</a:t>
            </a:r>
            <a:endParaRPr lang="en-GB" dirty="0"/>
          </a:p>
          <a:p>
            <a:r>
              <a:rPr lang="en-IE" sz="2000" i="1" dirty="0"/>
              <a:t>45 Doppler shifts (</a:t>
            </a:r>
            <a:r>
              <a:rPr lang="en-IE" sz="2000" i="1" dirty="0" smtClean="0"/>
              <a:t>1917)</a:t>
            </a:r>
            <a:r>
              <a:rPr lang="en-GB" sz="2000" dirty="0" smtClean="0"/>
              <a:t>: </a:t>
            </a:r>
            <a:r>
              <a:rPr lang="en-IE" sz="2000" i="1" dirty="0"/>
              <a:t>a</a:t>
            </a:r>
            <a:r>
              <a:rPr lang="en-IE" sz="2000" i="1" dirty="0" smtClean="0"/>
              <a:t>ll </a:t>
            </a:r>
            <a:r>
              <a:rPr lang="en-IE" sz="2000" i="1" dirty="0"/>
              <a:t>red-shifted except 4</a:t>
            </a:r>
            <a:endParaRPr lang="en-GB" sz="2000" dirty="0"/>
          </a:p>
          <a:p>
            <a:r>
              <a:rPr lang="en-IE" sz="2000" i="1" dirty="0"/>
              <a:t>Radial velocity </a:t>
            </a:r>
            <a:r>
              <a:rPr lang="en-IE" sz="2000" i="1" dirty="0" smtClean="0"/>
              <a:t>outward?</a:t>
            </a:r>
            <a:r>
              <a:rPr lang="en-GB" sz="2000" dirty="0"/>
              <a:t> </a:t>
            </a:r>
            <a:r>
              <a:rPr lang="en-IE" sz="2000" i="1" dirty="0" smtClean="0"/>
              <a:t>Large </a:t>
            </a:r>
            <a:r>
              <a:rPr lang="en-IE" sz="2000" i="1" dirty="0"/>
              <a:t>velocities: 300 to 1100 km/s</a:t>
            </a:r>
            <a:endParaRPr lang="en-GB" sz="2000" dirty="0"/>
          </a:p>
          <a:p>
            <a:r>
              <a:rPr lang="en-IE" b="1" dirty="0"/>
              <a:t> </a:t>
            </a:r>
            <a:endParaRPr lang="en-GB" dirty="0"/>
          </a:p>
          <a:p>
            <a:pPr lvl="0"/>
            <a:r>
              <a:rPr lang="en-IE" b="1" dirty="0"/>
              <a:t>Conclusion</a:t>
            </a:r>
            <a:endParaRPr lang="en-GB" dirty="0"/>
          </a:p>
          <a:p>
            <a:r>
              <a:rPr lang="en-IE" sz="2000" i="1" dirty="0"/>
              <a:t>Distant nebulae moving </a:t>
            </a:r>
            <a:r>
              <a:rPr lang="en-IE" sz="2000" i="1" dirty="0" smtClean="0"/>
              <a:t>away</a:t>
            </a:r>
            <a:r>
              <a:rPr lang="en-GB" sz="2000" dirty="0" smtClean="0"/>
              <a:t>: </a:t>
            </a:r>
            <a:r>
              <a:rPr lang="en-IE" sz="2000" i="1" dirty="0"/>
              <a:t>m</a:t>
            </a:r>
            <a:r>
              <a:rPr lang="en-IE" sz="2000" i="1" dirty="0" smtClean="0"/>
              <a:t>ost </a:t>
            </a:r>
            <a:r>
              <a:rPr lang="en-IE" sz="2000" i="1" dirty="0"/>
              <a:t>distant moving </a:t>
            </a:r>
            <a:r>
              <a:rPr lang="en-IE" sz="2000" i="1" dirty="0" smtClean="0"/>
              <a:t>fastest</a:t>
            </a:r>
            <a:endParaRPr lang="en-GB" dirty="0"/>
          </a:p>
          <a:p>
            <a:r>
              <a:rPr lang="en-IE" dirty="0"/>
              <a:t> </a:t>
            </a:r>
            <a:r>
              <a:rPr lang="en-IE" i="1" dirty="0" smtClean="0"/>
              <a:t>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44624"/>
            <a:ext cx="5051648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2800" b="1" u="sng" dirty="0" smtClean="0"/>
              <a:t>The motion of the nebulae</a:t>
            </a:r>
            <a:endParaRPr lang="en-GB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90265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s://encrypted-tbn1.gstatic.com/images?q=tbn:ANd9GcTTIX0KtMVX7z2pdIeDN9WM1QC83qwOtAumHXnIruIG1CvTqPYUz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588" y="3933056"/>
            <a:ext cx="194171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484876" y="2817801"/>
            <a:ext cx="1366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V.M. </a:t>
            </a:r>
            <a:r>
              <a:rPr lang="en-GB" sz="1800" dirty="0" err="1" smtClean="0"/>
              <a:t>Slipher</a:t>
            </a:r>
            <a:endParaRPr lang="en-GB" sz="1800" dirty="0" smtClean="0"/>
          </a:p>
          <a:p>
            <a:r>
              <a:rPr lang="en-GB" sz="1800" dirty="0" smtClean="0"/>
              <a:t>1875-1969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0938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364819" y="764704"/>
            <a:ext cx="4238894" cy="6096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The  Doppler effect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4419600" y="4648200"/>
            <a:ext cx="4419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159798" y="1622353"/>
            <a:ext cx="51892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/>
              <a:t>Perceived</a:t>
            </a:r>
            <a:r>
              <a:rPr lang="en-US" b="1" i="1" dirty="0" smtClean="0"/>
              <a:t> frequency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 smtClean="0"/>
              <a:t>light and sound</a:t>
            </a:r>
          </a:p>
          <a:p>
            <a:r>
              <a:rPr lang="en-US" dirty="0" smtClean="0"/>
              <a:t> </a:t>
            </a:r>
            <a:r>
              <a:rPr lang="en-US" dirty="0"/>
              <a:t>depends on </a:t>
            </a:r>
            <a:r>
              <a:rPr lang="en-US" dirty="0" smtClean="0"/>
              <a:t>relative </a:t>
            </a:r>
            <a:r>
              <a:rPr lang="en-US" dirty="0"/>
              <a:t>motion of observers</a:t>
            </a:r>
            <a:endParaRPr lang="en-IE" dirty="0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155575" y="2973339"/>
            <a:ext cx="50946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easure motion of object by measuring</a:t>
            </a:r>
          </a:p>
          <a:p>
            <a:r>
              <a:rPr lang="en-US" dirty="0" smtClean="0"/>
              <a:t> shift in frequency of light emitted </a:t>
            </a:r>
            <a:endParaRPr lang="en-GB" dirty="0"/>
          </a:p>
        </p:txBody>
      </p:sp>
      <p:sp>
        <p:nvSpPr>
          <p:cNvPr id="2" name="AutoShape 2" descr="data:image/jpeg;base64,/9j/4AAQSkZJRgABAQAAAQABAAD/2wCEAAkGBhQSEBUUEhMWFBQUFxcYFhgYFxkcGBwgFR8eGyIdGR0dHiYkHB4jGyIdHy8gJCgpLCwtGiA9NTIrNycsLSkBCQoKDgwOGg8PGjUjHiI1NSo0KS4tNTU1NSopKzU1MCovNTU1NjUwNTU0NTUpLDAtNS4wNjU1NTUtKTU0LSwxKf/AABEIAI4BBQMBIgACEQEDEQH/xAAcAAACAgMBAQAAAAAAAAAAAAAABgQFAQMHAgj/xABAEAACAgEDAgUCAwUGBQIHAAABAgMRBAASIQUxBgcTIkFRYRQjMlNxgZLRFTVCUnSzFyQzc7FitBY0Q1WCkaH/xAAaAQEAAgMBAAAAAAAAAAAAAAAAAQMCBAUG/8QALREBAAEDAwIDBwUBAAAAAAAAAAECAxEEIUESMQVRYRMUgaHB0fEiMnGR4RX/2gAMAwEAAhEDEQA/AO46NGjQGtOZI6xuY0DuFYohbaGIHClqO2zQujV63aNAgdQ8xcmGDLnbDhKYUpilrLeyQENqDjcg7wOa+dMU3jfCRdzZMaj1GjN3YZKsEVYA3LbHgbl55FwM3y9SWDLhbIm2ZsolkoRWD7bCH0+xCoObPt72TejI8r4HmMzSyM5laX3pA67pFRH9rREUwRD9VK+2rNhZdb8RTxZkGNDBHIZ45XVnnaOjDt3AgQv3DLRv69qF6On+YeM0MbzsMeRy6tGxsqY5DE1lRQX1BtDmgf38amdY8MevkRTjIlheFJETYIiKlrcTvRuTtX91fc6qcvysxXCANKqiIRSKGB9VBL69SFgTZltiylSdx5+gTn8xcBVLNkqAASbWQUFbYbBXin9p+hIvuNZk8aRmfGSHbKk80sDsHKtG8SNIQUKc8LzZWrB5B0lZ3l7lS9OyAyMcqR5hDG0kXpxpkTrOzAqOS1AHcSbXigdN2L4EQNDJ6swkSd8mS/SJkkmXY3qeygPTtKTaB3HIB0EqPx9gs21chWayoCq7WQu/ilN2oLCv1AGrrUHq3jSWLqH4KOCFnaJZYt+S0bSXvGxV9BvcNjHvVUSRdDX0nyyhxmgMU0irjyeoi7McXaslSMIgzjYzLZO73d7o6n9T8G+rlnKXJmikMSxDYsJChSxBXfGxDWze6792gqF80422+nCx9WZ4obE4v0t+5nqBtv6OFTefcNwSmq/bxnhgyj8Qlw1v7/LFBt49/vBT237gR31X4XgBYzj1lTH8NNLMlrBy0+7eGqLsdz9qI3/YVoHldjgOEkkTdOuQjKsO9HRzIKf07ddxPtkLAXx8aCXi+YWNJjZeQglMeGWDnYbbaoe0+oIPzVdzQIOveJ47x/Shad1heYblT3khS2xS1xqVDGgCwAJ4Ut3OT4Jj9DNhE0oXOd3lP5dqZVCPstOAyiubr4rUbP8ALmGb0/UmmO2KKGT/AKYEqQSCVA/s4IcXabbs3oLzpPXoclC8D71Hc7XHYspHuA5BUgjuK1BzPFqfgsjJxqn/AA4fchLRndELZDaEq9dgV7kdrsZ6d4TWLClxBPKyy+t7/Ysi/iCWYqUUAEMzMDXF/QAahdP8v44cXJxo55QmUzMxqK1LgK2z8uhuUAcg18UdBEzPMpVhwnjh3vmSpEUZ9oiLMY23tsb9MgK9udp+mrRPMDBJUDIUlnVFpXO4yWF2+3kNR2kcGjRNar5/LGBmLLLMjNkplNRQgunYUyEBSxdyBVlz8UBj/hdjmB4XlncNHFFGxZA8SY7F4xGVQcqxPua2+p0Ev/iFiiR90iiFFjPqHf3kdk5XZwlqAJLKkmvjnfkePcFEDtkqAWdOzEgxsFYMoW1pmUcgcsv1Gq/rXltFkM5/ETRo8cMWxBDtCY7eogBaMn9dsbPN12oapOueW8q5IlxiZQ7zzH1DFSTTNGwJUp7otyAleWG0baPcL/xb48GHNjxBEJyFdleaX0YhsA9pco/uJIFECvkjUzI8d4cRZZZ1V4wTIo3NtKgFhaqQxQEFgOVHJoax4k8HrnIEmmlVGQLLHGV9N6YP2ZWKmxQZSGonnVfP5W4rvKS8uyQ5DCMMu1HyoxFI6nbusp8MSBZoaCwl8fYSyNG04DrusFJP8K7zXto+z3cdxRF2NRus+PooZsSOLZP+KliS1cjYs4JR+EZSCASFLKT8WLIjDyyj/ECc5WQXuyCIaJMIxz2jsXHxQND41rxvKmGP09uTkflSY0o/6XLYiGJCR6f7OlP12g97JCTJ49H9pPhBI1MfpEmWf03cSDcTCmwiQIvJt1PBrtqdD4+wWKhchSXZUWlfkuCVr287gDtPZqNXR1r6l4GiyMlZppZXVH9RIiV2KxRY7U7d4FANtDbdxJrnUGDywgUR/nzs0LY5icmO0XEDiNABHRUB3FsCTY54Ggs+n+O8KezHOrBVLMxVwoUbrYsygBRscbiatSO/GtsHjPEd4kWdd0xIjBDAkgstGx7TuRwA1ElGq6OqXpflbBBFND687xzwGBlb0rClnewyxg7g0j8m/wBXINCp0XgWMZUWS0jyTRxpGWdIW3iMkqTcdo3J5j23oGbRo0aA0aNGgNGjRoDRo1UeL8x4cDJlibZJFBLIjUDzGpYWGBBBIo/Y6C30a51k+bMWJjQ+sHyJfw0M85j9IbfW2gAi15JP6QOBRPfmTj+bUcjxxx4s7SuwXZ+WOW2EU2+npXV223sXlqGgfNGuReKPMfJwMyaCX15ER/VLxwxUuPIhVCCVA3CdgCzWvsA77gbTpnmgYYjHkxzT5MMTSTFVjUH01SSRVBKgGNJBan3e1rF1YdJ0a5/gebEeTIsMcGQplU7JkVJFALNEJON3tEgNlhQrkVqtwPOdYsWIzwTzyiGB53iRQinIBK2bAUHjk0LNC+aDqWjXOuo+by7JlgxZTNFFMxD7AqtCJdxPvBeNWiYF04shQdxrWfCfj6WTPeDI5WUY3o0EpHlgM7IaNkUDR5raATZ0HRNGjRoDRo0aA0aNGgNGjRoDRo0HQGjXLuteYE+HnXNJ6sLZMkUceOMdkICqojdmcSRTK7bnuweAABqbJ51Y6qC+POpIZgtxMdsZlVmpXJ4aFx2+hNA3oOiaNcyzfGeSud6aTXF/aOHCAUjsxZcPqspO27B4B713s86i+NPHWZ0/NaP82aItHkWkKEJjgMJVLbR7hIVpjYC7bNk2HV9GuadE8y3hRIctJp8t4zKdqxoBaev6Ve3a6we4huSwNcFbl4Pm7FkOsceNkEScLJGEkAForMACT7C6k2K4Pf5DoGjXK+k+cJiwo2yYZ8mUK7zPDGu1V9WZFZqoAVHyeB2+pqyn83UJaOLFmM6tJGVJjCh4/Uvnf70UISzrYUFbIJGg6Fo1zbw75jytkwjJB2ZcOEUChNscuSkrV33FH9OxZYrfOuk6A0aNGgNGjRoDWrKxUkQpIiujd1YBlPzyDwedbdGgVeqYmJizYyLgQk5MjQhkjhXbaEndYBIMYe6u6r51V9c6D0uTL3/jExZ0TZKkORFExWI+pTge5aANsKO2+eBTN17w6Ml4H9aWJsd2kQxiI+5lKWfUjfspYUK/V9hSyfJjDYqZ3nyCpBUytGePVaZlO2NbEju24nmjQI0E/wAT+KcGJDIUgyraKCSngO0Sncnql2oJu93PA7/F624XV+mk/iH/AAkGQAGfe+N6yF+BvZWNEg975vXiHy1x48ZceB5YUTJGUCnp3vVty3ujYbVpQBV0osnm9XVvK7HyMiXIkklMkpU9oaUIjR7RcRJUoxBViQeL7DQTs3J6WxEErYLGANUbmAmMKNzUh/QAq2eBQXntqPkZPRgyq7dODIKUMca1BJbgHsCSW4+pPzpXPk8pzqHqJiLjPFE6vFvUzGQyKF9OtjLK4FglSeCAFqyxPJPDjVVEs5CpNGCTDuCzo6MNwiBqnYgdr+DzYGf0XpK50krZsULsymeAZMKRu0YI/NTuQb9ynhq5HJtpwPD+CwSWHHxSOHjkjiiI4NhlZR9eQQdKfUvK4CHGxcdpTjpLbFpFXZExJmjBRVdxNdUSQCB2A10ONAoAAAAFADsK+mg9aNGjQGjRo0Bo0aNAaNGjQGjRo0ED+wMfez/h4d7/AK29NNze4N7jVn3ANz8gH40jdc8V9PilnilwIWkxpIowhGLvf1zvBiVjZFuGPHG8n4OukaVOo+Xsc34rdkTj8XJDJIB6PBx62BbiNAbU72TsHPJsI8U3SlQyNF0+LbI6IS2JTGOjwwNA8j23Y4vUnpPijFz8J8tIkkKxyq8bGJpAqk2jGyAH27gCaIo6WOt+WWQkwfFcZAdpZHGRtH5skkcoLel6Vx741badwBUe03pi6B5dJipIFyZ2MsJhbd6JoM7yEr+UOd8khF2PdyDQoI/QfEvTsspkPDjQyPsMLytimR6UEbSrFgyDapBoqePjVhmZvSTFGJXwDF7miDtj7OSQxSzX6rsj5u9Rc/ywgnhxoZZpnjxI3iQH0eVdfT935XcJQBWiKB/Vzpc8SeTyMIlgDyLJPG+XbxJuWMON3tQEyfmNz887r4oGrKfo6ALIenqFZwA34cAMDTAA9iDQI78c6quq9K6U84yTmxQesFLCPIhjjmEbsbP+a2LKxB55B1pl8kMR2mZ58hjkMXkv0P1Hcdyj0aU+5qI7XxqTmeWkcSZj45mkkzCzSRl4wrMzMyncUtPTZt4KkHgXegu+ldL6ZNb40WFLsblokgbae/JUGj86YdU/hLoP4PDihJ3Oq3K9lt8j+6Ryzcnc5Js/FfTVxoDRo0aA0aNGgNLXifxLJHPj4mKEbKyG3HeNyxxIRvkZQ6HtYUX7iCPg6vs7NSGJ5ZG2pGrO7c8BRZPHPAHxpa8C9OZhJnz362aQ6g3+VCOY4h7iBwd5qrLfYaBs0aNGgNVPi3JaPAynjYq6Y87Kw7grGxBH3B51bapPG392Zn+lyP8AbbQXQ1nWBrOgNUfiXxWmJ6abGmnmbbDBHXqOfk8mlVRyWNADWvxZ4gkgVIsWITZc5KwoTSLXeSXmxGnF13JA4JGjwn4TXEVndjNlTHdkTt+p2+g/yovZVHAA0EzoH4sx7sz0Q7chIVekFnguznearkKou+Dq00aNAaNGsE6DOjSxneYuGknpxO2VKBZjxUM7AAkG9lqtHggkEWL7jXj/AOJOoPxF0tlruZ8mJB/+Pp+oSf3gaBq0aVT1jqv/ANuxz9hm8/wuDXmTx20XuysDLx4+5k2pKigdy/os5RQObIrvoLTxE+YoV8NYZNpG+KQMrOt87JA4CNX+ZWH/AIOPDXimLNjZo9ySRsUlicVJGw4Kuv8A4PY//upHRvEOPlpuxp45gACdjAlb5Ade6n7MAdVnizwmcgpkY0noZsA/JlrgjuYpR/ijb6fBNj5BDz4i8TyYeXj+qq/g5z6JkqmjmY+zcS9emw3C9vBHfTNpX6Znr1PDmgyIjDMtw5ETd0agQym7Knh0cVdWDxevXgXqcrRPjZJ3ZOG/oyt+0Fbo5e5/XGVY83e7gdtAzarPE2a8OHNJGadEJU0Dz+46s9UnjT+78j/tnQXejQNGgNGjRoDRo0aA0aNGgNGjRoE7xxIMifF6eGX8+QSzoRdwwHcQRuFB3CpyOQHrldOOlLwrD6+dm5p5G8YsP2THveVPcBpi1qR3jsEg6bdAaNGjQGqTxt/dmZ/pcj/bbV3qk8bf3Zmf6XI/220F0NQeu9bjxMeSeYkJGLNAkmyAAAO5JIA/fqcNKWdMM3qiY45iwNk833le/RX77QGk4HfZyKIIbvBnQWXfmZIP4zK5cbmIiS7SFAwG0KO4rlt32AaNGjQGjRqr8S+IY8LGeeU8KKVb5dj+lF/9THj7dzwCdBr8T+KIsGIPIGd3YJFEguSVz2VF+T9/jVInhjJznEnUpPThBO3ChY+mQbr8S93KaNFVpOPmyDv8L+F5PWObnkPmOCEUcx46H/6cX3/zP8/uss2aCL07pUWPGI4I0iQdlRQB2AvjuaA578alaNGgNGofU+sQ4yb8iaOFLrdI6qCe9CyLP2HOltfM/GfnHhzMpOxeDEmZAf8AKSVHuAo19xoJvXfAmNkEyKGx8iwRkQHZKCDu5IFOCe4YG/3gEV+P4nnwZEh6ntaORhHDmINqMaFDIUk+k7G/cDtP2AvWz/ihipX4iPKxAeFORizIrH6A7SOPm61fN+GzsdluLJglBU7WV0YXR5UkcEfB4I+o0FH4x6ZJHInUcUEzY4qaO2qaD3Fk2r3dSd6fe+91qD1jrSxZmB1CN1/C5ajGlYgixKDJC/JFU9g7hwHb5PGzomTJ03ITByZRJjTWMKZ2/MBWv+Xk/wAzAH2N81Xel1EfogX8b0u/ZOj5WF2JQlgWVRwPy59rr2/WOSQSA6Fqk8af3fkf9s62eE+sjLwoJ/l0G8cmnX2utkC9rhlvsa441r8af3fkf9s6C7GjQNGgNGjRoDRo0aA0aNGgNQ+sdRGPjyzkFhDG8hAqyI1LUL+TVamaUfNYn+yMlVvfIqxoq3uZndQEUDli3baO+gl+XmGY+mY287nkQSyN8s0/5hY33J3cn66Y9asXHWNFRFCogCqoFABeAB9gONbdAaNGjQGqTxt/dmZ/pcj/AG21d6pPG392Zn+lyP8AbbQW2RkLGjO7BUQMzMxAAC2SSTwABzZ0s+W+ODhnJoepmyPkOao/mE7Afuse1eOLBPySTzQzWi6RllQCWjMdGzxMwjNUe+1jX3rv20x4GIIokjUkrGqoCe9INov70NBI0aNGgNJWNJ+P6s7c/h+mnYFKttfIcWzd9p9JaA4sF7+VOmrq3UVx8eWZ72wxvI1CzUaljQsXwO16qvAfTzFgRb69SUGaUjm3nJkPNWQLoXZAAFmtAwaNGjQGljxX4reJ1xcNBNnTAlEJ9kS9jNMf8KD4HdjwNXfWOprj48s73thjeRq70gJofc6ovL/orxwNk5HOXmH1pmO2wCAEjBAHtRAornnd9aAY6P5fwpJ6+UzZmUeTLNRCkgAiKMALGvHAAv7njTTWs6NBgqNKPU/L9Udsjpz/AILKo/oA9CQnmpoq2kHn3CmFg80Bpv0rZvmf02J9jZaE/JQPIo5qmeNWVSPkEgj50EGPOXq2JPiTA4ubFW9CTvikX3JNGQQWS6ZWB5HB4PNJ1Drvq4WL1JgEyOm5KxZNggiz+HmUbu24Or236RfIN6ufGc1xRdUwJElOKSZDGyMJYL/Nj3CwdtbwL4KmvdWo2ZiocjPgBYRdSwjkDbVhkX0nr4W1MZ7MSSxJ7DQWPl8PSkzsUEFIMpni2/oEeUqzqifZdxv4smtW3jT+78j/ALZ0seAsrfmiVgqNldNwpSBYDuu5XIBJsqPTU9yBtB0z+NP7vyP+2dBdjRoGjQGjRo0Bo0aNAaNGjQGlXzE/6GP/AK7C/wB5NNWlXzD/AOhjf67B/wB5NA1aNGjQGjRrVk5KxozuwVEUszE0AFFkknsAOb0AMpN/p713hdxWxuomrrvV8Xpc8ys6SPpmT6cDz74pUYIRah0Zd9d2AuyBzXPwdIPUscsVlZSrZgnySzU0qRoUWONAwb4dWYAO3BC/4QGfwN48aaUYkiSMyFgszhlZ12+pGzKyKSWj/wAVCyCaAIvS0+spvTMRxz8cL7tumMTR29fPlt8WZjzYuBJJC0DP1DBPpuQWW5RW6uxr4+O2nkaUvMtwmNBK3EcGbiSyt/lRJVtq7mrHABP202jW6oZ0aNGgUvNbKaPo+UUNFlSM8A+2V0jYc/VGYX8XxzpoxcdURUUUqAKosmgvA5P20s+aeE0vSMoLVqgkNn/DA6yt/HapofWu2mXCyRJGki3tdQwvvTCxf8DoN2jRo0Cb5o+/GggP6MrNxIXI/UFaQNansGtRyQfnjTiuk7zSBXEhyO4xMvFnZR3YJIFIH0Puuz9DpxU8aDOi9aczMSKNpJGCIgLMzGgAO5J1xzxD45yc3IRcUzRoxKwRRsUllPy8hFbFA5omlWy3JoXWbFV2ZxtEbzM9oYV1xT3Pni53yMrGwUk2RyiSXJqwWhi2gxqwII3syqao7See4NpLnYOAixNJj4qEe1C0cYIFA0CRfwL0iTeXuWq+u/VJvWjifkesaFBmRWM4O0so+BdDjSj4T8Kv1oSyZGW5khKpZ9Z/a24gW0wo8EkCxTLzdgR7PbPVHz+zKKoziYdG6xipg5eO+Ptjxc+Q4+RHGOC86sY5UANK27hmA5U83S1SeEcw7uhsKBZc7Eb7xYwfaObpriRiwqzfYGtV3WejTdMmwpMjImzMGOZD6fIKSRq4i27pGIFn/MFO0Bu41YeFYAp6MNw/Kizs2T7JPu9v3dWlCkf+lv3awmnG5EvPlf8A/MYX+k6j/wC9GnDzK6jJF0+Ux48mQGG1vTI3KDVNt7sL71yP3WQp+W2OyZGBuFb8DNkX7rNlJIp/ijKa7i+aOuraxSi9MyXkhR5IjC7CzGWDFb+CRxdVddteIutwNM0CzxNMgtog6mQDjut2O4+PnVf44zZ4enzyYxAlRQVNBjW4btqngvtvaDwWq9c1xFMhhxImUZETwSJKJD7lFLJMN3sp79T8t95MpBWw4NddUxMYjKYdn0awNZ1YgaNGjQGjRo0BpT81YmPR8vYCWWMMKHI2MrbhXagCb+K02ai9V6euRBLC9hZY3jauDUgKmrB5o/TQe8LLWWNJIzuSRVdTRFhxYNHkWCO+t+lvy6y2fpsAehJCvoSAdlbHJjI7m629wSD8aZNAaWfGfTcicRpGImxzuOQsjlA1FCoYhWJjA3llFFqUE7SwLNpW8y8VH6bM0knprEDIfarBtoICFWIVtxIABsFttg9jjXT1UzH+JhwvxHkRZGRIolkmTinkr3lQQ01C1AZy5U9tu0AUo0/+VOFnZOUc3JMhiuRg0g2+q0iqitGoobRGFG4AA0AL5rm06M6OXIaWQEu31Yiv4D4A7AdgO2vpTw31uLLxo5oSNjAe0d0I7ow+Cp4I+2tHTYrmZ8uOHp/FrE6LT2rXRGZic1Y37xOM+fr5bIPmD0o5PS8uIBmYwuyKgtmaP8xVAo3bqBQ5N6n+HOqjJxIJwQfVjRzQIFsOaB5Au++rEjSj4CyvTbJwGUg4cp9O6oxT28e2iaCi0r4Cr8kgdB5c36NGjQRupYKzwyROLSVHRhZFhwVIsURwfjVN4BzzJgxq5uXHLY8vYHdAdnKitu5QrgEdmX66YtJLoOndVL0FxupEB2JAWPIQHb8gASrfwSXXvyBoHbRo0aCu8RiL8HkfiDUHoy+rW79G07v08/pvtzrlvQPMvMhxo4mhikMa7A7yOrsq8KXUKwDbasAnkHTt5odXEPTpFIH/ADP/ACwYsFRDkKyh5GPZFPc6471jouRcYk/DurSe6OHJO5qBb3EKCsamixHPIA5I1u6X3aIqm/mZ4iOVNz2mYihceLvFWVnbfUEUcMfu9MM5UsOd7naN20dlqgeeTVUPhrxflYryvEkBeSreWORiFNEIjB1G0Hk0ASe90KzP4TTYT6bSBrAC/iE3VwwikeRo3deeKIsc1yNU3UenuQEB4DKyMa98Z3BWIU1ZA5WxyD21ra/Vx7OmixHTTnffP8O14Jo7N67VF+OurH6YjbPnH1+EnOfzR6i6MpGJTKymopbphXH5uqDwf4uzMESrD6LByL9SNyBsZxSkOvyWauf1aXJejS0QrWbJDl23VVbSKr+Ot7Ykj8ggABVI3N7thYMCaFX2v7a5HvFeP3/J6X/k6aat9PMY46p3/G3nG+2TB4t8T53UIxFNJCkfykaMAxsEE7mY2K4ojufqdZ8Mday4AzpHFIzQzQAvI4A3sAzhAKslQW/zUORzdH07AZHYsOCWIo3QNUP03/8A2vtqw6FieoSWAlqSZEjY1GgB3NLL8sbYKo+o+KvW/wCH6mOqum9+qnHaMRvn8uT434dasWLdyzR0VTMxOZmdsepr6H4wycWVXXFiZUxYMZA07WBBu91+n3axYAA9o09+E/M8ZOQmNkQ+hNIHMZVt8blAWKg0GUhOfcADR5ugeT9X6MRCWjjUNQdHWKSBgB2kVmLLLH23VxXY3WrvA8F9USWOVY8MsskMgcvLdxE/pZQKjYM1qbFG/proXa9NNueimYq2545ntw8tTFyKt52du6lhCaF427OpW6urHf8Agef4a4P13w1+EnbFl9OUqqyBtm0ESFgCQbpvb7iCe+u59D6mMjGhnC7RNGkm27reoar+avvrmfnb05xLj5FsIyDCSrFaYnet0wsMAw/eB9RqNLrPdKprmM08wvp0k6uum1TMRMziJntn4f0j+B/G82HjCTMLHEYe1nckoU9hSNn5cghrhanGxinqKddgRwQCOxFj+OuNeTPW4WklxJKdZiZYvUO4F4xtdafndtpu3IVvprs4GtTri5M1R2n0wtv6erT1zaqnMxzE5ifWJ5gaNGjRSNGjRoPEs6qLZgo+pIH/AJ1p/tGL9qn86/11F674fiy0VJgSEbehBoqwBAYcGiL4Ol6byoxWN751pAlK6AUBXPss3yST9f3DQHhrqaQZ+bil1COVy4TuG2pvbIoo7VqVd1EgkyMarnTYOoxftE/mX+ulw+WuIXDkPYYtw22wb9pKgHaPae92l3bOXiQ+U2IrBi0r+3ZTmNhVg1zH2sA12PYggkEG7+0Yv2ifzL/XVF416ni/gJjPU0YC3GsoQsdy7feGXYN9EtYAAJPbWmHyxwVUKY2ZRu4Z2IpuAtXVKAu0/qGxSSSL15byyxCwapNyrwd9kNx+YNwNPYXkUPaOO9kxOHIsLBwDGQ86+p68SPJ+IcQogjMh9NhJTeq6snuJKirCnluq+WEuInTozCQhc3LulDFpUAjdgd7gglONpqhwBrfJ5aQFiRLOt7eFdABtNjZ7LQXZpSO9dqA9xeW2KCN29xdsrenT/prfSA1SRjaCAdnIO5t1Nu10TnPER/XPxXXL9y5GKpmf5kxf2lF+1T+df66VfF/UIsWeDqAdKj/JyaYWYZWA3UOW9OSmAF8M9CzY9jyvxd4bfNQKnbvUKdp3c0lksxLE3ZLHnXuLyxww27a5O0q1Nt3WKttgXt7qAoANVbQoW5QY4+qwsARLGQwBBDrRB7Ec9jr0eoxftU/nX+ulyXyyw2Uja43AAkSEEk8Mx+CzjhiQbr4NnWuXywxCAFMkYBBGxlWq5oeztu91HsbIrc1gznqMX7RP5l/rqv69i42XjyQTPGUkUre5LU/DLdgMp5B+CNUP/CXFsU8ygKFpTGi0L4pYwOdzX8ksT3OpR8s8MuHKvuskkMFsHkKSoB2qQhAB49MfLPvCN4Z8VvFOMDPdDMATBkAjZkIvz39sqj9SH9447tv9oxftU/mX+ulLF8qMRC3ulYPW9XMZVio4Lfl81QNdjQsEcalQ+WWEqhTGzAbq3SMe4peO1ooAUjkbQSSRegYJcuB1IZ4mX5BZSP4g/fSX466RHsjmxEiLws29I/TV2VxyVr9TLQYJ3PNc0DZSeWGGTdPYUBTv3Uf867gabhPt7AKosG1y+V2MS1PMoY3QZKFEtS2hKjcSaB/8Cg51F1gyLHjwuuR6LAwwpQcEAoPVe+EQMy2wXaD7izDTri+WHSjFEJ0jeVI1V3WZ03ECySEkUEkkmyL1bx+XOMKsuy3uZW9PaxuwWAQdiF9opfYLBtt2lfK7FDht01Ar7N67fad1H2Wbb3Ek2SSSbJ0TEzG8PGD5edHhJKwQtu4/MlaQfwEjsB/DWeqdD6NjwvLLj4ipGNzUiE/wA5JJ4AHcnXtfK7Cskq53KVb3bd24VubYFtuX+1ORW0KFF8rMEKqhHAUsSN5Ibddbg1jj4oC65vm4xCeqrzLPh7w1iSNJn5kGLjQemfRxaj9ifq9Weu8pA4UfpBruTpayOkxxQN1ELFHBlsQ8MbKBFC9JCwQGyXFGSvcDIDQpgOkzeV2KxB3S8AAi4yppi3uVoyG5q7HNWbJYnEHldjK5b1ZySXPLIRucEbq9Oiebo2PqCONSiZme7npz3ztkSSpkMqmJGXaqxLIADJM4JF7VHPFlQFWya6ZB4T6YECmHGalAJITmhVnWmTyvxCGr1V3V2k7EEHcOOWICglrvaD+olj5byuxCoVvUagaYsu4Elm3g7P1WRR+NtVTOHIMsWbCqhVeNVUAABlAAHAAA7D40i+bnizHXDfFJ3yzrcdMoUGNlYFm3r2YWAL7ciu91J5Z4ZKkK42lTw5JoKVK7jbBWBF7SL2L2rWjI8qsNldR6i+pYYhlJ28AJbK3tFLV2QUBBvnUTGYZUz0zEw43jZkGNkYDwsGlHozTj2oA0z+qosm2b0ZBGxAI9o+4H0b/aMX7VP51/rpcj8uIQK9acgkk20dncGB93p7hYd+QQRusUQCNeV5W4jk7TLEDftjKKOar/AAHhQqKB2ARfvcU09PZZdvVXZiauPvM/UzjqMX7VP51/rrI6jF+0T+Zf66WW8sMMiiJD72c292Cd2wgjaVDUeRZ2iyebzJ5X4TLtKMRRFFyRzwODYG1bVSKIB+tEZKTXHIGFqQQexBsaNRuldMTHhWKO9q3yxtiSSxJP1LEk9hzwB21j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AutoShape 4" descr="data:image/jpeg;base64,/9j/4AAQSkZJRgABAQAAAQABAAD/2wCEAAkGBhQSEBUUEhMWFBQUFxcYFhgYFxkcGBwgFR8eGyIdGR0dHiYkHB4jGyIdHy8gJCgpLCwtGiA9NTIrNycsLSkBCQoKDgwOGg8PGjUjHiI1NSo0KS4tNTU1NSopKzU1MCovNTU1NjUwNTU0NTUpLDAtNS4wNjU1NTUtKTU0LSwxKf/AABEIAI4BBQMBIgACEQEDEQH/xAAcAAACAgMBAQAAAAAAAAAAAAAABgQFAQMHAgj/xABAEAACAgEDAgUCAwUGBQIHAAABAgMRBAASIQUxBgcTIkFRYRQjMlNxgZLRFTVCUnSzFyQzc7FitBY0Q1WCkaH/xAAaAQEAAgMBAAAAAAAAAAAAAAAAAQMCBAUG/8QALREBAAEDAwIDBwUBAAAAAAAAAAECAxEEIUESMQVRYRMUgaHB0fEiMnGR4RX/2gAMAwEAAhEDEQA/AO46NGjQGtOZI6xuY0DuFYohbaGIHClqO2zQujV63aNAgdQ8xcmGDLnbDhKYUpilrLeyQENqDjcg7wOa+dMU3jfCRdzZMaj1GjN3YZKsEVYA3LbHgbl55FwM3y9SWDLhbIm2ZsolkoRWD7bCH0+xCoObPt72TejI8r4HmMzSyM5laX3pA67pFRH9rREUwRD9VK+2rNhZdb8RTxZkGNDBHIZ45XVnnaOjDt3AgQv3DLRv69qF6On+YeM0MbzsMeRy6tGxsqY5DE1lRQX1BtDmgf38amdY8MevkRTjIlheFJETYIiKlrcTvRuTtX91fc6qcvysxXCANKqiIRSKGB9VBL69SFgTZltiylSdx5+gTn8xcBVLNkqAASbWQUFbYbBXin9p+hIvuNZk8aRmfGSHbKk80sDsHKtG8SNIQUKc8LzZWrB5B0lZ3l7lS9OyAyMcqR5hDG0kXpxpkTrOzAqOS1AHcSbXigdN2L4EQNDJ6swkSd8mS/SJkkmXY3qeygPTtKTaB3HIB0EqPx9gs21chWayoCq7WQu/ilN2oLCv1AGrrUHq3jSWLqH4KOCFnaJZYt+S0bSXvGxV9BvcNjHvVUSRdDX0nyyhxmgMU0irjyeoi7McXaslSMIgzjYzLZO73d7o6n9T8G+rlnKXJmikMSxDYsJChSxBXfGxDWze6792gqF80422+nCx9WZ4obE4v0t+5nqBtv6OFTefcNwSmq/bxnhgyj8Qlw1v7/LFBt49/vBT237gR31X4XgBYzj1lTH8NNLMlrBy0+7eGqLsdz9qI3/YVoHldjgOEkkTdOuQjKsO9HRzIKf07ddxPtkLAXx8aCXi+YWNJjZeQglMeGWDnYbbaoe0+oIPzVdzQIOveJ47x/Shad1heYblT3khS2xS1xqVDGgCwAJ4Ut3OT4Jj9DNhE0oXOd3lP5dqZVCPstOAyiubr4rUbP8ALmGb0/UmmO2KKGT/AKYEqQSCVA/s4IcXabbs3oLzpPXoclC8D71Hc7XHYspHuA5BUgjuK1BzPFqfgsjJxqn/AA4fchLRndELZDaEq9dgV7kdrsZ6d4TWLClxBPKyy+t7/Ysi/iCWYqUUAEMzMDXF/QAahdP8v44cXJxo55QmUzMxqK1LgK2z8uhuUAcg18UdBEzPMpVhwnjh3vmSpEUZ9oiLMY23tsb9MgK9udp+mrRPMDBJUDIUlnVFpXO4yWF2+3kNR2kcGjRNar5/LGBmLLLMjNkplNRQgunYUyEBSxdyBVlz8UBj/hdjmB4XlncNHFFGxZA8SY7F4xGVQcqxPua2+p0Ev/iFiiR90iiFFjPqHf3kdk5XZwlqAJLKkmvjnfkePcFEDtkqAWdOzEgxsFYMoW1pmUcgcsv1Gq/rXltFkM5/ETRo8cMWxBDtCY7eogBaMn9dsbPN12oapOueW8q5IlxiZQ7zzH1DFSTTNGwJUp7otyAleWG0baPcL/xb48GHNjxBEJyFdleaX0YhsA9pco/uJIFECvkjUzI8d4cRZZZ1V4wTIo3NtKgFhaqQxQEFgOVHJoax4k8HrnIEmmlVGQLLHGV9N6YP2ZWKmxQZSGonnVfP5W4rvKS8uyQ5DCMMu1HyoxFI6nbusp8MSBZoaCwl8fYSyNG04DrusFJP8K7zXto+z3cdxRF2NRus+PooZsSOLZP+KliS1cjYs4JR+EZSCASFLKT8WLIjDyyj/ECc5WQXuyCIaJMIxz2jsXHxQND41rxvKmGP09uTkflSY0o/6XLYiGJCR6f7OlP12g97JCTJ49H9pPhBI1MfpEmWf03cSDcTCmwiQIvJt1PBrtqdD4+wWKhchSXZUWlfkuCVr287gDtPZqNXR1r6l4GiyMlZppZXVH9RIiV2KxRY7U7d4FANtDbdxJrnUGDywgUR/nzs0LY5icmO0XEDiNABHRUB3FsCTY54Ggs+n+O8KezHOrBVLMxVwoUbrYsygBRscbiatSO/GtsHjPEd4kWdd0xIjBDAkgstGx7TuRwA1ElGq6OqXpflbBBFND687xzwGBlb0rClnewyxg7g0j8m/wBXINCp0XgWMZUWS0jyTRxpGWdIW3iMkqTcdo3J5j23oGbRo0aA0aNGgNGjRoDRo1UeL8x4cDJlibZJFBLIjUDzGpYWGBBBIo/Y6C30a51k+bMWJjQ+sHyJfw0M85j9IbfW2gAi15JP6QOBRPfmTj+bUcjxxx4s7SuwXZ+WOW2EU2+npXV223sXlqGgfNGuReKPMfJwMyaCX15ER/VLxwxUuPIhVCCVA3CdgCzWvsA77gbTpnmgYYjHkxzT5MMTSTFVjUH01SSRVBKgGNJBan3e1rF1YdJ0a5/gebEeTIsMcGQplU7JkVJFALNEJON3tEgNlhQrkVqtwPOdYsWIzwTzyiGB53iRQinIBK2bAUHjk0LNC+aDqWjXOuo+by7JlgxZTNFFMxD7AqtCJdxPvBeNWiYF04shQdxrWfCfj6WTPeDI5WUY3o0EpHlgM7IaNkUDR5raATZ0HRNGjRoDRo0aA0aNGgNGjRoDRo0HQGjXLuteYE+HnXNJ6sLZMkUceOMdkICqojdmcSRTK7bnuweAABqbJ51Y6qC+POpIZgtxMdsZlVmpXJ4aFx2+hNA3oOiaNcyzfGeSud6aTXF/aOHCAUjsxZcPqspO27B4B713s86i+NPHWZ0/NaP82aItHkWkKEJjgMJVLbR7hIVpjYC7bNk2HV9GuadE8y3hRIctJp8t4zKdqxoBaev6Ve3a6we4huSwNcFbl4Pm7FkOsceNkEScLJGEkAForMACT7C6k2K4Pf5DoGjXK+k+cJiwo2yYZ8mUK7zPDGu1V9WZFZqoAVHyeB2+pqyn83UJaOLFmM6tJGVJjCh4/Uvnf70UISzrYUFbIJGg6Fo1zbw75jytkwjJB2ZcOEUChNscuSkrV33FH9OxZYrfOuk6A0aNGgNGjRoDWrKxUkQpIiujd1YBlPzyDwedbdGgVeqYmJizYyLgQk5MjQhkjhXbaEndYBIMYe6u6r51V9c6D0uTL3/jExZ0TZKkORFExWI+pTge5aANsKO2+eBTN17w6Ml4H9aWJsd2kQxiI+5lKWfUjfspYUK/V9hSyfJjDYqZ3nyCpBUytGePVaZlO2NbEju24nmjQI0E/wAT+KcGJDIUgyraKCSngO0Sncnql2oJu93PA7/F624XV+mk/iH/AAkGQAGfe+N6yF+BvZWNEg975vXiHy1x48ZceB5YUTJGUCnp3vVty3ujYbVpQBV0osnm9XVvK7HyMiXIkklMkpU9oaUIjR7RcRJUoxBViQeL7DQTs3J6WxEErYLGANUbmAmMKNzUh/QAq2eBQXntqPkZPRgyq7dODIKUMca1BJbgHsCSW4+pPzpXPk8pzqHqJiLjPFE6vFvUzGQyKF9OtjLK4FglSeCAFqyxPJPDjVVEs5CpNGCTDuCzo6MNwiBqnYgdr+DzYGf0XpK50krZsULsymeAZMKRu0YI/NTuQb9ynhq5HJtpwPD+CwSWHHxSOHjkjiiI4NhlZR9eQQdKfUvK4CHGxcdpTjpLbFpFXZExJmjBRVdxNdUSQCB2A10ONAoAAAAFADsK+mg9aNGjQGjRo0Bo0aNAaNGjQGjRo0ED+wMfez/h4d7/AK29NNze4N7jVn3ANz8gH40jdc8V9PilnilwIWkxpIowhGLvf1zvBiVjZFuGPHG8n4OukaVOo+Xsc34rdkTj8XJDJIB6PBx62BbiNAbU72TsHPJsI8U3SlQyNF0+LbI6IS2JTGOjwwNA8j23Y4vUnpPijFz8J8tIkkKxyq8bGJpAqk2jGyAH27gCaIo6WOt+WWQkwfFcZAdpZHGRtH5skkcoLel6Vx741badwBUe03pi6B5dJipIFyZ2MsJhbd6JoM7yEr+UOd8khF2PdyDQoI/QfEvTsspkPDjQyPsMLytimR6UEbSrFgyDapBoqePjVhmZvSTFGJXwDF7miDtj7OSQxSzX6rsj5u9Rc/ywgnhxoZZpnjxI3iQH0eVdfT935XcJQBWiKB/Vzpc8SeTyMIlgDyLJPG+XbxJuWMON3tQEyfmNz887r4oGrKfo6ALIenqFZwA34cAMDTAA9iDQI78c6quq9K6U84yTmxQesFLCPIhjjmEbsbP+a2LKxB55B1pl8kMR2mZ58hjkMXkv0P1Hcdyj0aU+5qI7XxqTmeWkcSZj45mkkzCzSRl4wrMzMyncUtPTZt4KkHgXegu+ldL6ZNb40WFLsblokgbae/JUGj86YdU/hLoP4PDihJ3Oq3K9lt8j+6Ryzcnc5Js/FfTVxoDRo0aA0aNGgNLXifxLJHPj4mKEbKyG3HeNyxxIRvkZQ6HtYUX7iCPg6vs7NSGJ5ZG2pGrO7c8BRZPHPAHxpa8C9OZhJnz362aQ6g3+VCOY4h7iBwd5qrLfYaBs0aNGgNVPi3JaPAynjYq6Y87Kw7grGxBH3B51bapPG392Zn+lyP8AbbQXQ1nWBrOgNUfiXxWmJ6abGmnmbbDBHXqOfk8mlVRyWNADWvxZ4gkgVIsWITZc5KwoTSLXeSXmxGnF13JA4JGjwn4TXEVndjNlTHdkTt+p2+g/yovZVHAA0EzoH4sx7sz0Q7chIVekFnguznearkKou+Dq00aNAaNGsE6DOjSxneYuGknpxO2VKBZjxUM7AAkG9lqtHggkEWL7jXj/AOJOoPxF0tlruZ8mJB/+Pp+oSf3gaBq0aVT1jqv/ANuxz9hm8/wuDXmTx20XuysDLx4+5k2pKigdy/os5RQObIrvoLTxE+YoV8NYZNpG+KQMrOt87JA4CNX+ZWH/AIOPDXimLNjZo9ySRsUlicVJGw4Kuv8A4PY//upHRvEOPlpuxp45gACdjAlb5Ade6n7MAdVnizwmcgpkY0noZsA/JlrgjuYpR/ijb6fBNj5BDz4i8TyYeXj+qq/g5z6JkqmjmY+zcS9emw3C9vBHfTNpX6Znr1PDmgyIjDMtw5ETd0agQym7Knh0cVdWDxevXgXqcrRPjZJ3ZOG/oyt+0Fbo5e5/XGVY83e7gdtAzarPE2a8OHNJGadEJU0Dz+46s9UnjT+78j/tnQXejQNGgNGjRoDRo0aA0aNGgNGjRoE7xxIMifF6eGX8+QSzoRdwwHcQRuFB3CpyOQHrldOOlLwrD6+dm5p5G8YsP2THveVPcBpi1qR3jsEg6bdAaNGjQGqTxt/dmZ/pcj/bbV3qk8bf3Zmf6XI/220F0NQeu9bjxMeSeYkJGLNAkmyAAAO5JIA/fqcNKWdMM3qiY45iwNk833le/RX77QGk4HfZyKIIbvBnQWXfmZIP4zK5cbmIiS7SFAwG0KO4rlt32AaNGjQGjRqr8S+IY8LGeeU8KKVb5dj+lF/9THj7dzwCdBr8T+KIsGIPIGd3YJFEguSVz2VF+T9/jVInhjJznEnUpPThBO3ChY+mQbr8S93KaNFVpOPmyDv8L+F5PWObnkPmOCEUcx46H/6cX3/zP8/uss2aCL07pUWPGI4I0iQdlRQB2AvjuaA578alaNGgNGofU+sQ4yb8iaOFLrdI6qCe9CyLP2HOltfM/GfnHhzMpOxeDEmZAf8AKSVHuAo19xoJvXfAmNkEyKGx8iwRkQHZKCDu5IFOCe4YG/3gEV+P4nnwZEh6ntaORhHDmINqMaFDIUk+k7G/cDtP2AvWz/ihipX4iPKxAeFORizIrH6A7SOPm61fN+GzsdluLJglBU7WV0YXR5UkcEfB4I+o0FH4x6ZJHInUcUEzY4qaO2qaD3Fk2r3dSd6fe+91qD1jrSxZmB1CN1/C5ajGlYgixKDJC/JFU9g7hwHb5PGzomTJ03ITByZRJjTWMKZ2/MBWv+Xk/wAzAH2N81Xel1EfogX8b0u/ZOj5WF2JQlgWVRwPy59rr2/WOSQSA6Fqk8af3fkf9s62eE+sjLwoJ/l0G8cmnX2utkC9rhlvsa441r8af3fkf9s6C7GjQNGgNGjRoDRo0aA0aNGgNQ+sdRGPjyzkFhDG8hAqyI1LUL+TVamaUfNYn+yMlVvfIqxoq3uZndQEUDli3baO+gl+XmGY+mY287nkQSyN8s0/5hY33J3cn66Y9asXHWNFRFCogCqoFABeAB9gONbdAaNGjQGqTxt/dmZ/pcj/AG21d6pPG392Zn+lyP8AbbQW2RkLGjO7BUQMzMxAAC2SSTwABzZ0s+W+ODhnJoepmyPkOao/mE7Afuse1eOLBPySTzQzWi6RllQCWjMdGzxMwjNUe+1jX3rv20x4GIIokjUkrGqoCe9INov70NBI0aNGgNJWNJ+P6s7c/h+mnYFKttfIcWzd9p9JaA4sF7+VOmrq3UVx8eWZ72wxvI1CzUaljQsXwO16qvAfTzFgRb69SUGaUjm3nJkPNWQLoXZAAFmtAwaNGjQGljxX4reJ1xcNBNnTAlEJ9kS9jNMf8KD4HdjwNXfWOprj48s73thjeRq70gJofc6ovL/orxwNk5HOXmH1pmO2wCAEjBAHtRAornnd9aAY6P5fwpJ6+UzZmUeTLNRCkgAiKMALGvHAAv7njTTWs6NBgqNKPU/L9Udsjpz/AILKo/oA9CQnmpoq2kHn3CmFg80Bpv0rZvmf02J9jZaE/JQPIo5qmeNWVSPkEgj50EGPOXq2JPiTA4ubFW9CTvikX3JNGQQWS6ZWB5HB4PNJ1Drvq4WL1JgEyOm5KxZNggiz+HmUbu24Or236RfIN6ufGc1xRdUwJElOKSZDGyMJYL/Nj3CwdtbwL4KmvdWo2ZiocjPgBYRdSwjkDbVhkX0nr4W1MZ7MSSxJ7DQWPl8PSkzsUEFIMpni2/oEeUqzqifZdxv4smtW3jT+78j/ALZ0seAsrfmiVgqNldNwpSBYDuu5XIBJsqPTU9yBtB0z+NP7vyP+2dBdjRoGjQGjRo0Bo0aNAaNGjQGlXzE/6GP/AK7C/wB5NNWlXzD/AOhjf67B/wB5NA1aNGjQGjRrVk5KxozuwVEUszE0AFFkknsAOb0AMpN/p713hdxWxuomrrvV8Xpc8ys6SPpmT6cDz74pUYIRah0Zd9d2AuyBzXPwdIPUscsVlZSrZgnySzU0qRoUWONAwb4dWYAO3BC/4QGfwN48aaUYkiSMyFgszhlZ12+pGzKyKSWj/wAVCyCaAIvS0+spvTMRxz8cL7tumMTR29fPlt8WZjzYuBJJC0DP1DBPpuQWW5RW6uxr4+O2nkaUvMtwmNBK3EcGbiSyt/lRJVtq7mrHABP202jW6oZ0aNGgUvNbKaPo+UUNFlSM8A+2V0jYc/VGYX8XxzpoxcdURUUUqAKosmgvA5P20s+aeE0vSMoLVqgkNn/DA6yt/HapofWu2mXCyRJGki3tdQwvvTCxf8DoN2jRo0Cb5o+/GggP6MrNxIXI/UFaQNansGtRyQfnjTiuk7zSBXEhyO4xMvFnZR3YJIFIH0Puuz9DpxU8aDOi9aczMSKNpJGCIgLMzGgAO5J1xzxD45yc3IRcUzRoxKwRRsUllPy8hFbFA5omlWy3JoXWbFV2ZxtEbzM9oYV1xT3Pni53yMrGwUk2RyiSXJqwWhi2gxqwII3syqao7See4NpLnYOAixNJj4qEe1C0cYIFA0CRfwL0iTeXuWq+u/VJvWjifkesaFBmRWM4O0so+BdDjSj4T8Kv1oSyZGW5khKpZ9Z/a24gW0wo8EkCxTLzdgR7PbPVHz+zKKoziYdG6xipg5eO+Ptjxc+Q4+RHGOC86sY5UANK27hmA5U83S1SeEcw7uhsKBZc7Eb7xYwfaObpriRiwqzfYGtV3WejTdMmwpMjImzMGOZD6fIKSRq4i27pGIFn/MFO0Bu41YeFYAp6MNw/Kizs2T7JPu9v3dWlCkf+lv3awmnG5EvPlf8A/MYX+k6j/wC9GnDzK6jJF0+Ux48mQGG1vTI3KDVNt7sL71yP3WQp+W2OyZGBuFb8DNkX7rNlJIp/ijKa7i+aOuraxSi9MyXkhR5IjC7CzGWDFb+CRxdVddteIutwNM0CzxNMgtog6mQDjut2O4+PnVf44zZ4enzyYxAlRQVNBjW4btqngvtvaDwWq9c1xFMhhxImUZETwSJKJD7lFLJMN3sp79T8t95MpBWw4NddUxMYjKYdn0awNZ1YgaNGjQGjRo0BpT81YmPR8vYCWWMMKHI2MrbhXagCb+K02ai9V6euRBLC9hZY3jauDUgKmrB5o/TQe8LLWWNJIzuSRVdTRFhxYNHkWCO+t+lvy6y2fpsAehJCvoSAdlbHJjI7m629wSD8aZNAaWfGfTcicRpGImxzuOQsjlA1FCoYhWJjA3llFFqUE7SwLNpW8y8VH6bM0knprEDIfarBtoICFWIVtxIABsFttg9jjXT1UzH+JhwvxHkRZGRIolkmTinkr3lQQ01C1AZy5U9tu0AUo0/+VOFnZOUc3JMhiuRg0g2+q0iqitGoobRGFG4AA0AL5rm06M6OXIaWQEu31Yiv4D4A7AdgO2vpTw31uLLxo5oSNjAe0d0I7ow+Cp4I+2tHTYrmZ8uOHp/FrE6LT2rXRGZic1Y37xOM+fr5bIPmD0o5PS8uIBmYwuyKgtmaP8xVAo3bqBQ5N6n+HOqjJxIJwQfVjRzQIFsOaB5Au++rEjSj4CyvTbJwGUg4cp9O6oxT28e2iaCi0r4Cr8kgdB5c36NGjQRupYKzwyROLSVHRhZFhwVIsURwfjVN4BzzJgxq5uXHLY8vYHdAdnKitu5QrgEdmX66YtJLoOndVL0FxupEB2JAWPIQHb8gASrfwSXXvyBoHbRo0aCu8RiL8HkfiDUHoy+rW79G07v08/pvtzrlvQPMvMhxo4mhikMa7A7yOrsq8KXUKwDbasAnkHTt5odXEPTpFIH/ADP/ACwYsFRDkKyh5GPZFPc6471jouRcYk/DurSe6OHJO5qBb3EKCsamixHPIA5I1u6X3aIqm/mZ4iOVNz2mYihceLvFWVnbfUEUcMfu9MM5UsOd7naN20dlqgeeTVUPhrxflYryvEkBeSreWORiFNEIjB1G0Hk0ASe90KzP4TTYT6bSBrAC/iE3VwwikeRo3deeKIsc1yNU3UenuQEB4DKyMa98Z3BWIU1ZA5WxyD21ra/Vx7OmixHTTnffP8O14Jo7N67VF+OurH6YjbPnH1+EnOfzR6i6MpGJTKymopbphXH5uqDwf4uzMESrD6LByL9SNyBsZxSkOvyWauf1aXJejS0QrWbJDl23VVbSKr+Ot7Ykj8ggABVI3N7thYMCaFX2v7a5HvFeP3/J6X/k6aat9PMY46p3/G3nG+2TB4t8T53UIxFNJCkfykaMAxsEE7mY2K4ojufqdZ8Mday4AzpHFIzQzQAvI4A3sAzhAKslQW/zUORzdH07AZHYsOCWIo3QNUP03/8A2vtqw6FieoSWAlqSZEjY1GgB3NLL8sbYKo+o+KvW/wCH6mOqum9+qnHaMRvn8uT434dasWLdyzR0VTMxOZmdsepr6H4wycWVXXFiZUxYMZA07WBBu91+n3axYAA9o09+E/M8ZOQmNkQ+hNIHMZVt8blAWKg0GUhOfcADR5ugeT9X6MRCWjjUNQdHWKSBgB2kVmLLLH23VxXY3WrvA8F9USWOVY8MsskMgcvLdxE/pZQKjYM1qbFG/proXa9NNueimYq2545ntw8tTFyKt52du6lhCaF427OpW6urHf8Agef4a4P13w1+EnbFl9OUqqyBtm0ESFgCQbpvb7iCe+u59D6mMjGhnC7RNGkm27reoar+avvrmfnb05xLj5FsIyDCSrFaYnet0wsMAw/eB9RqNLrPdKprmM08wvp0k6uum1TMRMziJntn4f0j+B/G82HjCTMLHEYe1nckoU9hSNn5cghrhanGxinqKddgRwQCOxFj+OuNeTPW4WklxJKdZiZYvUO4F4xtdafndtpu3IVvprs4GtTri5M1R2n0wtv6erT1zaqnMxzE5ifWJ5gaNGjRSNGjRoPEs6qLZgo+pIH/AJ1p/tGL9qn86/11F674fiy0VJgSEbehBoqwBAYcGiL4Ol6byoxWN751pAlK6AUBXPss3yST9f3DQHhrqaQZ+bil1COVy4TuG2pvbIoo7VqVd1EgkyMarnTYOoxftE/mX+ulw+WuIXDkPYYtw22wb9pKgHaPae92l3bOXiQ+U2IrBi0r+3ZTmNhVg1zH2sA12PYggkEG7+0Yv2ifzL/XVF416ni/gJjPU0YC3GsoQsdy7feGXYN9EtYAAJPbWmHyxwVUKY2ZRu4Z2IpuAtXVKAu0/qGxSSSL15byyxCwapNyrwd9kNx+YNwNPYXkUPaOO9kxOHIsLBwDGQ86+p68SPJ+IcQogjMh9NhJTeq6snuJKirCnluq+WEuInTozCQhc3LulDFpUAjdgd7gglONpqhwBrfJ5aQFiRLOt7eFdABtNjZ7LQXZpSO9dqA9xeW2KCN29xdsrenT/prfSA1SRjaCAdnIO5t1Nu10TnPER/XPxXXL9y5GKpmf5kxf2lF+1T+df66VfF/UIsWeDqAdKj/JyaYWYZWA3UOW9OSmAF8M9CzY9jyvxd4bfNQKnbvUKdp3c0lksxLE3ZLHnXuLyxww27a5O0q1Nt3WKttgXt7qAoANVbQoW5QY4+qwsARLGQwBBDrRB7Ec9jr0eoxftU/nX+ulyXyyw2Uja43AAkSEEk8Mx+CzjhiQbr4NnWuXywxCAFMkYBBGxlWq5oeztu91HsbIrc1gznqMX7RP5l/rqv69i42XjyQTPGUkUre5LU/DLdgMp5B+CNUP/CXFsU8ygKFpTGi0L4pYwOdzX8ksT3OpR8s8MuHKvuskkMFsHkKSoB2qQhAB49MfLPvCN4Z8VvFOMDPdDMATBkAjZkIvz39sqj9SH9447tv9oxftU/mX+ulLF8qMRC3ulYPW9XMZVio4Lfl81QNdjQsEcalQ+WWEqhTGzAbq3SMe4peO1ooAUjkbQSSRegYJcuB1IZ4mX5BZSP4g/fSX466RHsjmxEiLws29I/TV2VxyVr9TLQYJ3PNc0DZSeWGGTdPYUBTv3Uf867gabhPt7AKosG1y+V2MS1PMoY3QZKFEtS2hKjcSaB/8Cg51F1gyLHjwuuR6LAwwpQcEAoPVe+EQMy2wXaD7izDTri+WHSjFEJ0jeVI1V3WZ03ECySEkUEkkmyL1bx+XOMKsuy3uZW9PaxuwWAQdiF9opfYLBtt2lfK7FDht01Ar7N67fad1H2Wbb3Ek2SSSbJ0TEzG8PGD5edHhJKwQtu4/MlaQfwEjsB/DWeqdD6NjwvLLj4ipGNzUiE/wA5JJ4AHcnXtfK7Cskq53KVb3bd24VubYFtuX+1ORW0KFF8rMEKqhHAUsSN5Ibddbg1jj4oC65vm4xCeqrzLPh7w1iSNJn5kGLjQemfRxaj9ifq9Weu8pA4UfpBruTpayOkxxQN1ELFHBlsQ8MbKBFC9JCwQGyXFGSvcDIDQpgOkzeV2KxB3S8AAi4yppi3uVoyG5q7HNWbJYnEHldjK5b1ZySXPLIRucEbq9Oiebo2PqCONSiZme7npz3ztkSSpkMqmJGXaqxLIADJM4JF7VHPFlQFWya6ZB4T6YECmHGalAJITmhVnWmTyvxCGr1V3V2k7EEHcOOWICglrvaD+olj5byuxCoVvUagaYsu4Elm3g7P1WRR+NtVTOHIMsWbCqhVeNVUAABlAAHAAA7D40i+bnizHXDfFJ3yzrcdMoUGNlYFm3r2YWAL7ciu91J5Z4ZKkK42lTw5JoKVK7jbBWBF7SL2L2rWjI8qsNldR6i+pYYhlJ28AJbK3tFLV2QUBBvnUTGYZUz0zEw43jZkGNkYDwsGlHozTj2oA0z+qosm2b0ZBGxAI9o+4H0b/aMX7VP51/rpcj8uIQK9acgkk20dncGB93p7hYd+QQRusUQCNeV5W4jk7TLEDftjKKOar/AAHhQqKB2ARfvcU09PZZdvVXZiauPvM/UzjqMX7VP51/rrI6jF+0T+Zf66WW8sMMiiJD72c292Cd2wgjaVDUeRZ2iyebzJ5X4TLtKMRRFFyRzwODYG1bVSKIB+tEZKTXHIGFqQQexBsaNRuldMTHhWKO9q3yxtiSSxJP1LEk9hzwB21jQ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69990" name="Picture 6" descr="http://www.physicsclassroom.com/class/waves/u10l3d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85" y="4581722"/>
            <a:ext cx="3468055" cy="188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992" name="Picture 8" descr="http://doppler.ujf.cas.cz/Doppl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191" y="1517246"/>
            <a:ext cx="148742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92216" y="3574757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Christian Doppler</a:t>
            </a:r>
          </a:p>
          <a:p>
            <a:r>
              <a:rPr lang="en-GB" sz="1800" dirty="0" smtClean="0"/>
              <a:t>      1803-1853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79512" y="1720474"/>
            <a:ext cx="763546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E" sz="2000" b="1" dirty="0"/>
              <a:t>A new measurement of </a:t>
            </a:r>
            <a:r>
              <a:rPr lang="en-IE" sz="2000" b="1" dirty="0" smtClean="0"/>
              <a:t>distance </a:t>
            </a:r>
            <a:r>
              <a:rPr lang="en-IE" sz="2000" dirty="0" smtClean="0"/>
              <a:t>(Leavitt)</a:t>
            </a:r>
            <a:endParaRPr lang="en-GB" sz="2000" dirty="0"/>
          </a:p>
          <a:p>
            <a:r>
              <a:rPr lang="en-IE" sz="1800" i="1" dirty="0" smtClean="0"/>
              <a:t>Pulsating stars: Cepheid variables (1912)</a:t>
            </a:r>
          </a:p>
          <a:p>
            <a:r>
              <a:rPr lang="en-IE" sz="1800" i="1" dirty="0" smtClean="0"/>
              <a:t>Intrinsic luminosity related to period of pulsation</a:t>
            </a:r>
            <a:endParaRPr lang="en-GB" sz="1800" dirty="0"/>
          </a:p>
          <a:p>
            <a:r>
              <a:rPr lang="en-IE" sz="1800" i="1" dirty="0" smtClean="0"/>
              <a:t>Measure </a:t>
            </a:r>
            <a:r>
              <a:rPr lang="en-IE" sz="1800" i="1" dirty="0"/>
              <a:t>distance by measuring period of luminosity </a:t>
            </a:r>
            <a:endParaRPr lang="en-GB" sz="1800" dirty="0"/>
          </a:p>
          <a:p>
            <a:r>
              <a:rPr lang="en-IE" sz="2000" b="1" dirty="0"/>
              <a:t> </a:t>
            </a:r>
            <a:endParaRPr lang="en-GB" sz="2000" dirty="0"/>
          </a:p>
          <a:p>
            <a:pPr lvl="0"/>
            <a:r>
              <a:rPr lang="en-IE" sz="2000" b="1" dirty="0"/>
              <a:t>Size of Milky Way   </a:t>
            </a:r>
            <a:r>
              <a:rPr lang="en-IE" sz="2000" dirty="0"/>
              <a:t>(Shapley)</a:t>
            </a:r>
            <a:endParaRPr lang="en-GB" sz="2000" dirty="0"/>
          </a:p>
          <a:p>
            <a:r>
              <a:rPr lang="en-IE" sz="1800" i="1" dirty="0"/>
              <a:t>Use Leavitt’s law to measure Milky Way </a:t>
            </a:r>
            <a:r>
              <a:rPr lang="en-IE" sz="1800" i="1" dirty="0" smtClean="0"/>
              <a:t> </a:t>
            </a:r>
            <a:r>
              <a:rPr lang="en-IE" sz="1800" i="1" dirty="0"/>
              <a:t>(0.5 M </a:t>
            </a:r>
            <a:r>
              <a:rPr lang="en-IE" sz="1800" i="1" dirty="0" smtClean="0"/>
              <a:t>LY)</a:t>
            </a:r>
            <a:endParaRPr lang="en-GB" sz="1800" dirty="0"/>
          </a:p>
          <a:p>
            <a:r>
              <a:rPr lang="en-IE" sz="1800" i="1" dirty="0"/>
              <a:t>V bright nova in </a:t>
            </a:r>
            <a:r>
              <a:rPr lang="en-IE" sz="1800" i="1" dirty="0" smtClean="0"/>
              <a:t>Andromeda</a:t>
            </a:r>
            <a:r>
              <a:rPr lang="en-IE" sz="1800" i="1" dirty="0"/>
              <a:t>: within Milky Way?</a:t>
            </a:r>
            <a:endParaRPr lang="en-GB" sz="1800" dirty="0"/>
          </a:p>
          <a:p>
            <a:r>
              <a:rPr lang="en-IE" i="1" dirty="0"/>
              <a:t> </a:t>
            </a:r>
            <a:endParaRPr lang="en-GB" dirty="0"/>
          </a:p>
          <a:p>
            <a:pPr lvl="0"/>
            <a:r>
              <a:rPr lang="en-IE" sz="2000" b="1" dirty="0"/>
              <a:t>Nebulae outside Milky </a:t>
            </a:r>
            <a:r>
              <a:rPr lang="en-IE" sz="2000" b="1" dirty="0" smtClean="0"/>
              <a:t>Way? </a:t>
            </a:r>
            <a:r>
              <a:rPr lang="en-IE" sz="2000" dirty="0" smtClean="0"/>
              <a:t>(Curtis </a:t>
            </a:r>
            <a:r>
              <a:rPr lang="en-IE" sz="2000" dirty="0"/>
              <a:t>)</a:t>
            </a:r>
            <a:endParaRPr lang="en-GB" sz="2000" dirty="0"/>
          </a:p>
          <a:p>
            <a:r>
              <a:rPr lang="en-GB" sz="1800" i="1" dirty="0"/>
              <a:t>Emission lines Doppler-shifted : </a:t>
            </a:r>
            <a:r>
              <a:rPr lang="en-GB" sz="1800" i="1" dirty="0" err="1"/>
              <a:t>Vesto</a:t>
            </a:r>
            <a:r>
              <a:rPr lang="en-GB" sz="1800" i="1" dirty="0"/>
              <a:t> </a:t>
            </a:r>
            <a:r>
              <a:rPr lang="en-GB" sz="1800" i="1" dirty="0" err="1"/>
              <a:t>Slipher</a:t>
            </a:r>
            <a:r>
              <a:rPr lang="en-IE" sz="1800" i="1" dirty="0"/>
              <a:t> </a:t>
            </a:r>
            <a:endParaRPr lang="en-GB" sz="1800" dirty="0"/>
          </a:p>
          <a:p>
            <a:r>
              <a:rPr lang="en-IE" sz="1800" i="1" dirty="0"/>
              <a:t>Motion too great to be confined to Milky Way</a:t>
            </a:r>
            <a:endParaRPr lang="en-GB" sz="1800" dirty="0"/>
          </a:p>
          <a:p>
            <a:r>
              <a:rPr lang="en-IE" dirty="0"/>
              <a:t> </a:t>
            </a:r>
            <a:endParaRPr lang="en-GB" dirty="0"/>
          </a:p>
          <a:p>
            <a:pPr lvl="0"/>
            <a:r>
              <a:rPr lang="en-IE" sz="2000" b="1" dirty="0"/>
              <a:t>Measurement of distance to nebulae</a:t>
            </a:r>
            <a:r>
              <a:rPr lang="en-IE" sz="2000" dirty="0"/>
              <a:t> </a:t>
            </a:r>
            <a:r>
              <a:rPr lang="en-IE" sz="2000" dirty="0" smtClean="0"/>
              <a:t>(Hubble)</a:t>
            </a:r>
            <a:endParaRPr lang="en-GB" sz="2000" dirty="0"/>
          </a:p>
          <a:p>
            <a:r>
              <a:rPr lang="en-IE" sz="1800" i="1" dirty="0" smtClean="0"/>
              <a:t>Well outside </a:t>
            </a:r>
            <a:r>
              <a:rPr lang="en-IE" sz="1800" i="1" dirty="0"/>
              <a:t>Milky </a:t>
            </a:r>
            <a:r>
              <a:rPr lang="en-IE" sz="1800" i="1" dirty="0" smtClean="0"/>
              <a:t>Way</a:t>
            </a:r>
            <a:endParaRPr lang="en-GB" sz="1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35696" y="204380"/>
            <a:ext cx="5051648" cy="1143000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US" sz="3200" b="1" dirty="0" smtClean="0"/>
              <a:t>The great debate </a:t>
            </a:r>
            <a:endParaRPr lang="en-GB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31559" name="Picture 135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49" y="66977"/>
            <a:ext cx="1484934" cy="141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27913" y="1700808"/>
            <a:ext cx="158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Henrietta </a:t>
            </a:r>
            <a:r>
              <a:rPr lang="en-GB" sz="1600" dirty="0"/>
              <a:t>L</a:t>
            </a:r>
            <a:r>
              <a:rPr lang="en-GB" sz="1600" dirty="0" smtClean="0"/>
              <a:t>eavitt</a:t>
            </a:r>
          </a:p>
          <a:p>
            <a:r>
              <a:rPr lang="en-GB" sz="1600" dirty="0" smtClean="0"/>
              <a:t>   1868-1921</a:t>
            </a:r>
            <a:endParaRPr lang="en-GB" sz="1600" dirty="0"/>
          </a:p>
        </p:txBody>
      </p:sp>
      <p:pic>
        <p:nvPicPr>
          <p:cNvPr id="231561" name="Picture 137" descr="Image 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146" y="2564904"/>
            <a:ext cx="1445979" cy="190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00428" y="3225205"/>
            <a:ext cx="1573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Harlow Shapley</a:t>
            </a:r>
          </a:p>
          <a:p>
            <a:r>
              <a:rPr lang="en-GB" sz="1600" dirty="0" smtClean="0"/>
              <a:t> 1885-1972</a:t>
            </a:r>
            <a:endParaRPr lang="en-GB" sz="1600" dirty="0"/>
          </a:p>
        </p:txBody>
      </p:sp>
      <p:sp>
        <p:nvSpPr>
          <p:cNvPr id="12" name="Rectangle 11"/>
          <p:cNvSpPr/>
          <p:nvPr/>
        </p:nvSpPr>
        <p:spPr>
          <a:xfrm>
            <a:off x="6111411" y="5453935"/>
            <a:ext cx="1368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Heber Curtis </a:t>
            </a:r>
          </a:p>
          <a:p>
            <a:r>
              <a:rPr lang="en-GB" sz="1600" dirty="0" smtClean="0"/>
              <a:t>1872-1942</a:t>
            </a:r>
            <a:endParaRPr lang="en-GB" sz="1600" dirty="0"/>
          </a:p>
        </p:txBody>
      </p:sp>
      <p:pic>
        <p:nvPicPr>
          <p:cNvPr id="231563" name="Picture 139" descr="Image resul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48" y="4721770"/>
            <a:ext cx="1561752" cy="213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4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332656"/>
            <a:ext cx="611383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Hubble’s answer (1925)</a:t>
            </a:r>
            <a:endParaRPr lang="en-GB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8626" y="1843652"/>
            <a:ext cx="5312057" cy="3746760"/>
          </a:xfrm>
        </p:spPr>
        <p:txBody>
          <a:bodyPr/>
          <a:lstStyle/>
          <a:p>
            <a:pPr eaLnBrk="1" hangingPunct="1"/>
            <a:r>
              <a:rPr lang="en-IE" sz="2000" dirty="0"/>
              <a:t>Edwin Hubble (1921)</a:t>
            </a:r>
          </a:p>
          <a:p>
            <a:pPr eaLnBrk="1" hangingPunct="1"/>
            <a:r>
              <a:rPr lang="en-IE" sz="2000" dirty="0"/>
              <a:t>Ambitious astronomer</a:t>
            </a:r>
          </a:p>
          <a:p>
            <a:pPr eaLnBrk="1" hangingPunct="1"/>
            <a:endParaRPr lang="en-IE" sz="2000" dirty="0" smtClean="0"/>
          </a:p>
          <a:p>
            <a:pPr eaLnBrk="1" hangingPunct="1"/>
            <a:r>
              <a:rPr lang="en-IE" sz="2000" dirty="0" smtClean="0"/>
              <a:t>Hooker telescope (Mt Wilson, 1917)</a:t>
            </a:r>
          </a:p>
          <a:p>
            <a:pPr eaLnBrk="1" hangingPunct="1"/>
            <a:r>
              <a:rPr lang="en-IE" sz="2000" dirty="0" smtClean="0"/>
              <a:t>100-inch reflector 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dirty="0" smtClean="0"/>
              <a:t>Resolved </a:t>
            </a:r>
            <a:r>
              <a:rPr lang="en-IE" sz="2000" u="sng" dirty="0" smtClean="0"/>
              <a:t>Cepheid </a:t>
            </a:r>
            <a:r>
              <a:rPr lang="en-IE" sz="2000" u="sng" dirty="0"/>
              <a:t>stars </a:t>
            </a:r>
            <a:r>
              <a:rPr lang="en-IE" sz="2000" dirty="0" smtClean="0"/>
              <a:t>in nebulae</a:t>
            </a:r>
          </a:p>
          <a:p>
            <a:pPr eaLnBrk="1" hangingPunct="1"/>
            <a:r>
              <a:rPr lang="en-IE" sz="2000" dirty="0" smtClean="0"/>
              <a:t>Known luminosity and distance</a:t>
            </a:r>
          </a:p>
          <a:p>
            <a:pPr eaLnBrk="1" hangingPunct="1"/>
            <a:r>
              <a:rPr lang="en-IE" sz="2000" dirty="0"/>
              <a:t>F</a:t>
            </a:r>
            <a:r>
              <a:rPr lang="en-IE" sz="2000" dirty="0" smtClean="0"/>
              <a:t>ar beyond Milky Way! (1925)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605" y="4189150"/>
            <a:ext cx="355239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0404" y="1556790"/>
            <a:ext cx="1986217" cy="214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516216" y="3717032"/>
            <a:ext cx="2494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Edwin </a:t>
            </a:r>
            <a:r>
              <a:rPr lang="en-US" sz="1600" dirty="0"/>
              <a:t> </a:t>
            </a:r>
            <a:r>
              <a:rPr lang="en-US" sz="1600" dirty="0" smtClean="0"/>
              <a:t>Hubble (1889-1953)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5825873"/>
            <a:ext cx="3849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Nebulae are distinct galaxies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476672"/>
            <a:ext cx="648072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Hubble’s  Law  (1929)</a:t>
            </a:r>
            <a:endParaRPr lang="en-GB" sz="3600" dirty="0" smtClean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56176" y="6021288"/>
            <a:ext cx="26642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en-US" sz="2000" i="1" dirty="0"/>
              <a:t>H</a:t>
            </a:r>
            <a:r>
              <a:rPr lang="en-US" sz="2000" i="1" dirty="0" smtClean="0"/>
              <a:t> = 585 km/s/</a:t>
            </a:r>
            <a:r>
              <a:rPr lang="en-US" sz="2000" i="1" dirty="0" err="1" smtClean="0"/>
              <a:t>Mpc</a:t>
            </a:r>
            <a:endParaRPr lang="en-US" sz="2000" i="1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2299" y="1988840"/>
            <a:ext cx="5760640" cy="288032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What do the velocities of the </a:t>
            </a:r>
            <a:r>
              <a:rPr lang="en-US" sz="2000" u="sng" dirty="0" smtClean="0"/>
              <a:t>galaxies</a:t>
            </a:r>
            <a:r>
              <a:rPr lang="en-US" sz="2000" dirty="0" smtClean="0"/>
              <a:t> mean?</a:t>
            </a:r>
          </a:p>
          <a:p>
            <a:endParaRPr lang="en-US" sz="2000" dirty="0" smtClean="0"/>
          </a:p>
          <a:p>
            <a:r>
              <a:rPr lang="en-US" sz="2000" dirty="0" smtClean="0"/>
              <a:t>Is there a relation between distance</a:t>
            </a:r>
            <a:r>
              <a:rPr lang="en-US" sz="2000" b="1" i="1" dirty="0"/>
              <a:t> </a:t>
            </a:r>
            <a:r>
              <a:rPr lang="en-US" sz="2000" dirty="0" smtClean="0"/>
              <a:t>and velocity ?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/>
              <a:t>Combine 24 distances with </a:t>
            </a:r>
            <a:r>
              <a:rPr lang="en-US" sz="2000" dirty="0" err="1" smtClean="0"/>
              <a:t>Slipher</a:t>
            </a:r>
            <a:r>
              <a:rPr lang="en-US" sz="2000" dirty="0" smtClean="0"/>
              <a:t>  redshifts  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err="1"/>
              <a:t>Approx</a:t>
            </a:r>
            <a:r>
              <a:rPr lang="en-US" sz="2000" dirty="0"/>
              <a:t> linear </a:t>
            </a:r>
            <a:r>
              <a:rPr lang="en-US" sz="2000" dirty="0" smtClean="0"/>
              <a:t>relation:  </a:t>
            </a:r>
            <a:r>
              <a:rPr lang="en-US" sz="2000" b="1" u="sng" dirty="0" smtClean="0"/>
              <a:t>Hubble’s law</a:t>
            </a:r>
            <a:endParaRPr lang="en-US" sz="2000" b="1" u="sng" dirty="0"/>
          </a:p>
          <a:p>
            <a:pPr marL="0" indent="0">
              <a:buNone/>
            </a:pPr>
            <a:endParaRPr lang="en-US" sz="2000" i="1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i="1" dirty="0"/>
          </a:p>
          <a:p>
            <a:endParaRPr lang="en-US" sz="2000" dirty="0" smtClean="0"/>
          </a:p>
          <a:p>
            <a:pPr>
              <a:buNone/>
            </a:pPr>
            <a:endParaRPr lang="en-US" sz="2000" i="1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76872"/>
            <a:ext cx="308882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5064490"/>
            <a:ext cx="5005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i="1" dirty="0" smtClean="0"/>
          </a:p>
          <a:p>
            <a:r>
              <a:rPr lang="en-US" i="1" dirty="0" smtClean="0"/>
              <a:t>   </a:t>
            </a:r>
            <a:r>
              <a:rPr lang="en-US" b="1" i="1" u="sng" dirty="0" smtClean="0"/>
              <a:t>Furthest galaxies receding fastest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8" y="6021288"/>
            <a:ext cx="3063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  </a:t>
            </a:r>
            <a:r>
              <a:rPr lang="en-US" sz="2000" i="1" dirty="0" err="1" smtClean="0"/>
              <a:t>Slipher</a:t>
            </a:r>
            <a:r>
              <a:rPr lang="en-US" sz="2000" i="1" dirty="0" smtClean="0"/>
              <a:t>  not acknowledged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23628" y="476672"/>
            <a:ext cx="684076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Justification   (1931)</a:t>
            </a:r>
            <a:endParaRPr lang="en-GB" sz="36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2" y="2376412"/>
            <a:ext cx="4630620" cy="3240360"/>
          </a:xfrm>
        </p:spPr>
        <p:txBody>
          <a:bodyPr/>
          <a:lstStyle/>
          <a:p>
            <a:r>
              <a:rPr lang="en-US" sz="2000" dirty="0" smtClean="0"/>
              <a:t>Distances for 40 galaxies</a:t>
            </a:r>
          </a:p>
          <a:p>
            <a:endParaRPr lang="en-US" sz="2000" dirty="0" smtClean="0"/>
          </a:p>
          <a:p>
            <a:r>
              <a:rPr lang="en-US" sz="2000" dirty="0"/>
              <a:t>R</a:t>
            </a:r>
            <a:r>
              <a:rPr lang="en-US" sz="2000" dirty="0" smtClean="0"/>
              <a:t>edshifts for 40 galaxies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Reduced scatter – linear relation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u="sng" dirty="0" smtClean="0"/>
              <a:t>Justification </a:t>
            </a:r>
            <a:endParaRPr lang="en-US" sz="2400" b="1" dirty="0" smtClean="0"/>
          </a:p>
        </p:txBody>
      </p:sp>
      <p:pic>
        <p:nvPicPr>
          <p:cNvPr id="151554" name="Picture 2" descr="http://www.astronomy.ohio-state.edu/%7Epogge/Ast162/Unit5/Images/Hubble193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4848" y="2204864"/>
            <a:ext cx="4509152" cy="338437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99592" y="5577799"/>
            <a:ext cx="4071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          Explanation</a:t>
            </a:r>
            <a:r>
              <a:rPr lang="en-US" b="1" i="1" dirty="0"/>
              <a:t>? </a:t>
            </a: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36016" y="260648"/>
            <a:ext cx="7572472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   </a:t>
            </a:r>
            <a:r>
              <a:rPr lang="en-IE" sz="3200" dirty="0" smtClean="0"/>
              <a:t>The expanding universe</a:t>
            </a:r>
            <a:endParaRPr lang="en-GB" sz="3200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51520" y="1988840"/>
            <a:ext cx="633670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b="1" dirty="0" smtClean="0"/>
              <a:t>  </a:t>
            </a:r>
            <a:r>
              <a:rPr lang="en-IE" sz="2000" dirty="0" smtClean="0"/>
              <a:t>What do the redshifts represent?</a:t>
            </a:r>
          </a:p>
          <a:p>
            <a:pPr>
              <a:buFontTx/>
              <a:buChar char="•"/>
            </a:pPr>
            <a:endParaRPr lang="en-IE" sz="2000" b="1" dirty="0" smtClean="0"/>
          </a:p>
          <a:p>
            <a:pPr>
              <a:buFontTx/>
              <a:buChar char="•"/>
            </a:pPr>
            <a:r>
              <a:rPr lang="en-IE" sz="2000" b="1" dirty="0" smtClean="0"/>
              <a:t>    </a:t>
            </a:r>
            <a:r>
              <a:rPr lang="en-IE" sz="2000" dirty="0" smtClean="0"/>
              <a:t>Recession velocities for distant galaxies?</a:t>
            </a:r>
          </a:p>
          <a:p>
            <a:pPr>
              <a:buFontTx/>
              <a:buChar char="•"/>
            </a:pPr>
            <a:endParaRPr lang="en-IE" sz="2000" dirty="0" smtClean="0"/>
          </a:p>
          <a:p>
            <a:pPr>
              <a:buFontTx/>
              <a:buChar char="•"/>
            </a:pPr>
            <a:r>
              <a:rPr lang="en-IE" sz="2000" dirty="0" smtClean="0"/>
              <a:t>    If so, why?</a:t>
            </a:r>
            <a:endParaRPr lang="en-GB" sz="2000" dirty="0" smtClean="0"/>
          </a:p>
          <a:p>
            <a:pPr>
              <a:buFontTx/>
              <a:buChar char="•"/>
            </a:pPr>
            <a:endParaRPr lang="en-IE" sz="2000" dirty="0" smtClean="0"/>
          </a:p>
          <a:p>
            <a:pPr>
              <a:buFontTx/>
              <a:buChar char="•"/>
            </a:pPr>
            <a:r>
              <a:rPr lang="en-IE" sz="2000" dirty="0" smtClean="0"/>
              <a:t>    Newtonian gravity </a:t>
            </a:r>
            <a:r>
              <a:rPr lang="en-IE" sz="2000" dirty="0"/>
              <a:t>pulls in </a:t>
            </a:r>
            <a:r>
              <a:rPr lang="en-IE" sz="2000" dirty="0" smtClean="0"/>
              <a:t>          </a:t>
            </a:r>
            <a:r>
              <a:rPr lang="en-IE" sz="2000" i="1" dirty="0" smtClean="0"/>
              <a:t>F </a:t>
            </a:r>
            <a:r>
              <a:rPr lang="en-IE" sz="2000" i="1" dirty="0"/>
              <a:t>= </a:t>
            </a:r>
            <a:r>
              <a:rPr lang="en-IE" sz="2000" i="1" dirty="0" err="1"/>
              <a:t>GMm</a:t>
            </a:r>
            <a:r>
              <a:rPr lang="en-IE" sz="2000" i="1" dirty="0"/>
              <a:t>/r</a:t>
            </a:r>
            <a:r>
              <a:rPr lang="en-IE" sz="2000" i="1" baseline="30000" dirty="0"/>
              <a:t>2</a:t>
            </a:r>
            <a:endParaRPr lang="en-IE" sz="2000" dirty="0"/>
          </a:p>
          <a:p>
            <a:pPr>
              <a:buFontTx/>
              <a:buChar char="•"/>
            </a:pPr>
            <a:endParaRPr lang="en-IE" sz="2000" dirty="0"/>
          </a:p>
          <a:p>
            <a:pPr>
              <a:buFontTx/>
              <a:buChar char="•"/>
            </a:pPr>
            <a:r>
              <a:rPr lang="en-IE" sz="2000" dirty="0"/>
              <a:t> </a:t>
            </a:r>
            <a:r>
              <a:rPr lang="en-IE" sz="2000" dirty="0" smtClean="0"/>
              <a:t>   What is pushing out? </a:t>
            </a:r>
            <a:endParaRPr lang="en-IE" sz="2000" dirty="0"/>
          </a:p>
          <a:p>
            <a:endParaRPr lang="en-IE" sz="2000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87624" y="5589240"/>
            <a:ext cx="20473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b="1" i="1" dirty="0" smtClean="0"/>
              <a:t>Space, time fixed </a:t>
            </a:r>
            <a:endParaRPr lang="en-IE" sz="2000" b="1" i="1" dirty="0"/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092280" y="1772816"/>
          <a:ext cx="1451570" cy="190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09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772816"/>
                        <a:ext cx="1451570" cy="1904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7020272" y="3864471"/>
            <a:ext cx="15872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Isaac Newton</a:t>
            </a:r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4035" y="4869160"/>
            <a:ext cx="3969965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72239" y="548680"/>
            <a:ext cx="6849682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The special theory of relativity (1905)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7050"/>
            <a:ext cx="7462282" cy="5485518"/>
          </a:xfrm>
        </p:spPr>
        <p:txBody>
          <a:bodyPr/>
          <a:lstStyle/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Two principles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</a:t>
            </a:r>
            <a:r>
              <a:rPr lang="en-IE" sz="1800" i="1" dirty="0"/>
              <a:t>L</a:t>
            </a:r>
            <a:r>
              <a:rPr lang="en-IE" sz="1800" i="1" dirty="0" smtClean="0"/>
              <a:t>aws of </a:t>
            </a:r>
            <a:r>
              <a:rPr lang="en-IE" sz="1800" b="1" i="1" dirty="0" smtClean="0"/>
              <a:t>all </a:t>
            </a:r>
            <a:r>
              <a:rPr lang="en-IE" sz="1800" i="1" dirty="0" smtClean="0"/>
              <a:t>physics identical for observers in relative uniform motion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</a:t>
            </a:r>
            <a:r>
              <a:rPr lang="en-IE" sz="1800" i="1" dirty="0"/>
              <a:t>S</a:t>
            </a:r>
            <a:r>
              <a:rPr lang="en-IE" sz="1800" i="1" dirty="0" smtClean="0"/>
              <a:t>peed of light in vacuum identical for observers in relative uniform motion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2000" b="1" dirty="0"/>
              <a:t>I</a:t>
            </a:r>
            <a:r>
              <a:rPr lang="en-IE" sz="2000" b="1" dirty="0" smtClean="0"/>
              <a:t>mplications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Intervals in distance and</a:t>
            </a:r>
            <a:r>
              <a:rPr lang="en-IE" sz="1800" i="1" dirty="0"/>
              <a:t> </a:t>
            </a:r>
            <a:r>
              <a:rPr lang="en-IE" sz="1800" i="1" dirty="0" smtClean="0"/>
              <a:t>time </a:t>
            </a:r>
            <a:r>
              <a:rPr lang="en-IE" sz="1800" i="1" dirty="0"/>
              <a:t>not </a:t>
            </a:r>
            <a:r>
              <a:rPr lang="en-IE" sz="1800" i="1" dirty="0" smtClean="0"/>
              <a:t>universal          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Experienced differently by bodies in relative uniform motion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1800" dirty="0" smtClean="0"/>
          </a:p>
          <a:p>
            <a:pPr eaLnBrk="1" hangingPunct="1"/>
            <a:r>
              <a:rPr lang="en-IE" sz="2000" b="1" dirty="0" smtClean="0"/>
              <a:t>Predictions </a:t>
            </a:r>
            <a:r>
              <a:rPr lang="en-IE" sz="2000" b="1" dirty="0"/>
              <a:t>(</a:t>
            </a:r>
            <a:r>
              <a:rPr lang="en-IE" sz="2000" b="1" dirty="0" smtClean="0"/>
              <a:t>high-speed bodies)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Length contraction: </a:t>
            </a:r>
            <a:r>
              <a:rPr lang="en-IE" sz="1800" i="1" dirty="0"/>
              <a:t>t</a:t>
            </a:r>
            <a:r>
              <a:rPr lang="en-IE" sz="1800" i="1" dirty="0" smtClean="0"/>
              <a:t>ime dilation 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Mass increase: </a:t>
            </a:r>
            <a:r>
              <a:rPr lang="en-IE" sz="1800" i="1" dirty="0"/>
              <a:t>mass-energy </a:t>
            </a:r>
            <a:r>
              <a:rPr lang="en-IE" sz="1800" i="1" dirty="0" smtClean="0"/>
              <a:t>equivalence</a:t>
            </a:r>
            <a:endParaRPr lang="en-IE" sz="1800" i="1" dirty="0"/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err="1" smtClean="0"/>
              <a:t>Minkowski</a:t>
            </a:r>
            <a:r>
              <a:rPr lang="en-IE" sz="2000" b="1" dirty="0" smtClean="0"/>
              <a:t> space-time (1908)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r>
              <a:rPr lang="en-IE" sz="1800" i="1" u="sng" dirty="0" smtClean="0"/>
              <a:t>Space-time </a:t>
            </a:r>
            <a:r>
              <a:rPr lang="en-IE" sz="1800" i="1" dirty="0" smtClean="0"/>
              <a:t>invariant for observers in relative uniform motion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i="1" dirty="0"/>
          </a:p>
        </p:txBody>
      </p:sp>
      <p:pic>
        <p:nvPicPr>
          <p:cNvPr id="214018" name="Picture 2" descr="Inductio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92" y="3284984"/>
            <a:ext cx="1725392" cy="103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/>
          <a:srcRect l="29928" t="25850" r="31079" b="62376"/>
          <a:stretch/>
        </p:blipFill>
        <p:spPr bwMode="auto">
          <a:xfrm>
            <a:off x="3995936" y="5733256"/>
            <a:ext cx="2581275" cy="438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6068" name="Picture 4" descr="http://upload.wikimedia.org/wikipedia/commons/a/a0/Einstein_patentoffic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556791"/>
            <a:ext cx="1152128" cy="150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images.slideplayer.com/31/9698637/slides/slide_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300" y="4581128"/>
            <a:ext cx="2381059" cy="2127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0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15" y="608385"/>
            <a:ext cx="7191409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The general theory of relativity (1916) 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76437"/>
            <a:ext cx="6500495" cy="558924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</a:t>
            </a:r>
          </a:p>
          <a:p>
            <a:pPr eaLnBrk="1" hangingPunct="1"/>
            <a:r>
              <a:rPr lang="en-IE" sz="2000" b="1" dirty="0" smtClean="0"/>
              <a:t>Extending the special theory </a:t>
            </a:r>
            <a:r>
              <a:rPr lang="en-IE" sz="2000" b="1" dirty="0"/>
              <a:t>(1907-</a:t>
            </a:r>
            <a:r>
              <a:rPr lang="en-IE" sz="2000" b="1" dirty="0" smtClean="0"/>
              <a:t>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Relativity </a:t>
            </a:r>
            <a:r>
              <a:rPr lang="en-IE" sz="1800" i="1" dirty="0"/>
              <a:t>and accelerated motion</a:t>
            </a:r>
            <a:r>
              <a:rPr lang="en-IE" sz="1800" i="1" dirty="0" smtClean="0"/>
              <a:t>?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Relativity </a:t>
            </a:r>
            <a:r>
              <a:rPr lang="en-IE" sz="1800" i="1" dirty="0"/>
              <a:t>and gravity?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</a:t>
            </a:r>
            <a:endParaRPr lang="en-IE" sz="2000" b="1" dirty="0" smtClean="0"/>
          </a:p>
          <a:p>
            <a:pPr eaLnBrk="1" hangingPunct="1"/>
            <a:r>
              <a:rPr lang="en-IE" sz="2000" b="1" u="sng" dirty="0" smtClean="0"/>
              <a:t>The principle of equivalence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/>
              <a:t>E</a:t>
            </a:r>
            <a:r>
              <a:rPr lang="en-IE" sz="1800" i="1" dirty="0" smtClean="0"/>
              <a:t>quivalence of gravity and acceleration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b="1" dirty="0"/>
          </a:p>
          <a:p>
            <a:pPr eaLnBrk="1" hangingPunct="1"/>
            <a:r>
              <a:rPr lang="en-IE" sz="2000" b="1" u="sng" dirty="0" smtClean="0"/>
              <a:t>Mach’s principle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Inertial mass defined relative to matter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Space and time </a:t>
            </a:r>
            <a:r>
              <a:rPr lang="en-IE" sz="1800" i="1" dirty="0"/>
              <a:t>defined by </a:t>
            </a:r>
            <a:r>
              <a:rPr lang="en-IE" sz="1800" i="1" dirty="0" smtClean="0"/>
              <a:t>matter</a:t>
            </a:r>
          </a:p>
          <a:p>
            <a:pPr marL="0" indent="0" eaLnBrk="1" hangingPunct="1">
              <a:buNone/>
            </a:pPr>
            <a:endParaRPr lang="en-IE" sz="2000" b="1" dirty="0"/>
          </a:p>
          <a:p>
            <a:pPr eaLnBrk="1" hangingPunct="1"/>
            <a:r>
              <a:rPr lang="en-IE" sz="2000" b="1" dirty="0" smtClean="0"/>
              <a:t>A long road  (1907-1915)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r>
              <a:rPr lang="en-IE" sz="1800" i="1" dirty="0"/>
              <a:t>Curvilinear geometry, tensor </a:t>
            </a:r>
            <a:r>
              <a:rPr lang="en-IE" sz="1800" i="1" dirty="0" smtClean="0"/>
              <a:t>algebra</a:t>
            </a:r>
          </a:p>
          <a:p>
            <a:pPr marL="0" indent="0" eaLnBrk="1" hangingPunct="1">
              <a:buNone/>
            </a:pPr>
            <a:r>
              <a:rPr lang="en-IE" sz="1800" b="1" i="1" dirty="0" smtClean="0"/>
              <a:t>     Gravity </a:t>
            </a:r>
            <a:r>
              <a:rPr lang="en-IE" sz="1800" b="1" i="1" dirty="0"/>
              <a:t>= curvature of space-time</a:t>
            </a:r>
            <a:endParaRPr lang="en-GB" sz="1800" b="1" dirty="0"/>
          </a:p>
          <a:p>
            <a:pPr marL="0" indent="0" eaLnBrk="1" hangingPunct="1">
              <a:buNone/>
            </a:pPr>
            <a:endParaRPr lang="en-IE" sz="1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516559"/>
              </p:ext>
            </p:extLst>
          </p:nvPr>
        </p:nvGraphicFramePr>
        <p:xfrm>
          <a:off x="6300192" y="4340770"/>
          <a:ext cx="2664296" cy="2184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6" name="Photo Editor Photo" r:id="rId4" imgW="2390476" imgH="1762371" progId="">
                  <p:embed/>
                </p:oleObj>
              </mc:Choice>
              <mc:Fallback>
                <p:oleObj name="Photo Editor Photo" r:id="rId4" imgW="2390476" imgH="17623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4340770"/>
                        <a:ext cx="2664296" cy="21845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208836" name="Picture 964" descr="Image result for the principle of equival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329" y="1999480"/>
            <a:ext cx="3305175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1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290" y="188640"/>
            <a:ext cx="7639638" cy="1143000"/>
          </a:xfrm>
        </p:spPr>
        <p:txBody>
          <a:bodyPr/>
          <a:lstStyle/>
          <a:p>
            <a:r>
              <a:rPr lang="en-GB" sz="3600" dirty="0" smtClean="0"/>
              <a:t> The field equations of GR  (1915)</a:t>
            </a:r>
            <a:endParaRPr lang="en-GB" sz="3600" dirty="0"/>
          </a:p>
        </p:txBody>
      </p:sp>
      <p:pic>
        <p:nvPicPr>
          <p:cNvPr id="7" name="Picture 367" descr="http://file.scirp.org/Html/2-4500132%5C1fcc94ca-019a-4f84-88d6-adbe12e5f20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888" y="4077072"/>
            <a:ext cx="1451600" cy="37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/>
          <a:srcRect l="29928" t="25850" r="31079" b="62376"/>
          <a:stretch/>
        </p:blipFill>
        <p:spPr bwMode="auto">
          <a:xfrm>
            <a:off x="683568" y="4077072"/>
            <a:ext cx="2581275" cy="438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4"/>
          <a:srcRect l="37771" t="72284" r="37271" b="12186"/>
          <a:stretch/>
        </p:blipFill>
        <p:spPr bwMode="auto">
          <a:xfrm>
            <a:off x="739676" y="5936269"/>
            <a:ext cx="1600076" cy="8050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3164" y="4869160"/>
                <a:ext cx="2388539" cy="9089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/>
                            </a:rPr>
                            <m:t>𝑑𝑠</m:t>
                          </m:r>
                        </m:e>
                        <m:sup>
                          <m:r>
                            <a:rPr lang="en-GB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GB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800" i="1">
                              <a:latin typeface="Cambria Math"/>
                            </a:rPr>
                            <m:t>𝜇</m:t>
                          </m:r>
                          <m:r>
                            <a:rPr lang="en-GB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GB" sz="1800" i="1">
                              <a:latin typeface="Cambria Math"/>
                            </a:rPr>
                            <m:t>𝜈</m:t>
                          </m:r>
                          <m:r>
                            <a:rPr lang="en-GB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GB" sz="1800" i="1">
                              <a:latin typeface="Cambria Math"/>
                            </a:rPr>
                            <m:t>4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/>
                                </a:rPr>
                                <m:t>𝜇𝜈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𝜈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4" y="4869160"/>
                <a:ext cx="2388539" cy="9089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693302" y="4968369"/>
                <a:ext cx="2396554" cy="9089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/>
                            </a:rPr>
                            <m:t>𝑑𝑠</m:t>
                          </m:r>
                        </m:e>
                        <m:sup>
                          <m:r>
                            <a:rPr lang="en-GB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GB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800" i="1">
                              <a:latin typeface="Cambria Math"/>
                            </a:rPr>
                            <m:t>𝜇</m:t>
                          </m:r>
                          <m:r>
                            <a:rPr lang="en-GB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GB" sz="1800" i="1">
                              <a:latin typeface="Cambria Math"/>
                            </a:rPr>
                            <m:t>𝜈</m:t>
                          </m:r>
                          <m:r>
                            <a:rPr lang="en-GB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GB" sz="1800" i="1">
                              <a:latin typeface="Cambria Math"/>
                            </a:rPr>
                            <m:t>4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/>
                                </a:rPr>
                                <m:t>𝜇𝜈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𝜈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302" y="4968369"/>
                <a:ext cx="2396554" cy="90890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7203402" y="6353689"/>
            <a:ext cx="1892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i="1" dirty="0" err="1"/>
              <a:t>g</a:t>
            </a:r>
            <a:r>
              <a:rPr lang="en-GB" sz="1800" i="1" baseline="-25000" dirty="0" err="1"/>
              <a:t>μν</a:t>
            </a:r>
            <a:r>
              <a:rPr lang="en-GB" sz="1800" i="1" dirty="0"/>
              <a:t> </a:t>
            </a:r>
            <a:r>
              <a:rPr lang="en-GB" sz="1800" i="1" dirty="0" smtClean="0"/>
              <a:t>: variables</a:t>
            </a:r>
            <a:endParaRPr lang="en-GB" sz="18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684122" y="3181015"/>
            <a:ext cx="5940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/>
              <a:t>  10 non-linear differential equations that relate the geometry </a:t>
            </a:r>
          </a:p>
          <a:p>
            <a:r>
              <a:rPr lang="en-GB" sz="1800" i="1" dirty="0" smtClean="0"/>
              <a:t> of </a:t>
            </a:r>
            <a:r>
              <a:rPr lang="en-GB" sz="1800" i="1" dirty="0" err="1" smtClean="0"/>
              <a:t>spacetime</a:t>
            </a:r>
            <a:r>
              <a:rPr lang="en-GB" sz="1800" i="1" dirty="0" smtClean="0"/>
              <a:t> to the density and flow of energy and momentum </a:t>
            </a:r>
            <a:endParaRPr lang="en-GB" sz="1800" i="1" dirty="0"/>
          </a:p>
        </p:txBody>
      </p:sp>
      <p:pic>
        <p:nvPicPr>
          <p:cNvPr id="1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84" y="1606379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3164" y="407707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/>
              <a:t>SR</a:t>
            </a:r>
            <a:endParaRPr lang="en-GB" sz="1800" i="1" dirty="0"/>
          </a:p>
        </p:txBody>
      </p:sp>
      <p:sp>
        <p:nvSpPr>
          <p:cNvPr id="19" name="Rectangle 18"/>
          <p:cNvSpPr/>
          <p:nvPr/>
        </p:nvSpPr>
        <p:spPr>
          <a:xfrm>
            <a:off x="6723183" y="4095023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i="1" dirty="0" smtClean="0"/>
              <a:t>GR</a:t>
            </a:r>
            <a:endParaRPr lang="en-GB" sz="1800" i="1" dirty="0"/>
          </a:p>
        </p:txBody>
      </p:sp>
      <p:pic>
        <p:nvPicPr>
          <p:cNvPr id="20" name="Picture 19" descr="http://www.daviddarling.info/images/Riemann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37" y="1731428"/>
            <a:ext cx="1345753" cy="1647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402" name="Picture 2" descr="Image result for flat vs curved spacetim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807148"/>
            <a:ext cx="3556645" cy="179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42435" y="2146378"/>
            <a:ext cx="1933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GB" b="1" i="1" dirty="0" err="1"/>
              <a:t>G</a:t>
            </a:r>
            <a:r>
              <a:rPr lang="en-GB" i="1" baseline="-25000" dirty="0" err="1"/>
              <a:t>μν</a:t>
            </a:r>
            <a:r>
              <a:rPr lang="en-GB" dirty="0"/>
              <a:t>  =  </a:t>
            </a:r>
            <a:r>
              <a:rPr lang="en-GB" dirty="0" smtClean="0"/>
              <a:t>-  </a:t>
            </a:r>
            <a:r>
              <a:rPr lang="en-GB" i="1" dirty="0"/>
              <a:t>ĸ </a:t>
            </a:r>
            <a:r>
              <a:rPr lang="en-GB" b="1" i="1" dirty="0" err="1"/>
              <a:t>T</a:t>
            </a:r>
            <a:r>
              <a:rPr lang="en-GB" i="1" baseline="-25000" dirty="0" err="1"/>
              <a:t>μν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7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56331" y="608385"/>
            <a:ext cx="7344816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Three astronomical tests (Einstein, 1916) 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65826"/>
            <a:ext cx="6500495" cy="549217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</a:t>
            </a:r>
            <a:endParaRPr lang="en-IE" sz="2000" b="1" i="1" dirty="0"/>
          </a:p>
          <a:p>
            <a:pPr eaLnBrk="1" hangingPunct="1"/>
            <a:r>
              <a:rPr lang="en-IE" sz="2000" b="1" dirty="0" smtClean="0"/>
              <a:t>Different in principle from Newton’s gravity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i="1" dirty="0"/>
              <a:t>S</a:t>
            </a:r>
            <a:r>
              <a:rPr lang="en-IE" sz="1800" i="1" dirty="0" smtClean="0"/>
              <a:t>mall deviations in practice (weak scale)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2000" b="1" dirty="0"/>
          </a:p>
          <a:p>
            <a:pPr eaLnBrk="1" hangingPunct="1"/>
            <a:r>
              <a:rPr lang="en-IE" sz="2000" b="1" dirty="0" smtClean="0"/>
              <a:t>The perihelion of Mercury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Well-known anomaly in Mercury’s orbit (43</a:t>
            </a:r>
            <a:r>
              <a:rPr lang="en-GB" sz="1800" dirty="0" smtClean="0"/>
              <a:t>"</a:t>
            </a:r>
            <a:r>
              <a:rPr lang="en-IE" sz="1800" i="1" dirty="0" smtClean="0"/>
              <a:t> per century)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smtClean="0"/>
              <a:t> </a:t>
            </a:r>
            <a:r>
              <a:rPr lang="en-IE" sz="1800" i="1" dirty="0" err="1" smtClean="0"/>
              <a:t>Postdicted</a:t>
            </a:r>
            <a:r>
              <a:rPr lang="en-IE" sz="1800" i="1" dirty="0" smtClean="0"/>
              <a:t> by GR (1916)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/>
            <a:r>
              <a:rPr lang="en-IE" sz="2000" b="1" dirty="0" smtClean="0"/>
              <a:t>The bending of starlight by the sun </a:t>
            </a:r>
            <a:r>
              <a:rPr lang="en-IE" sz="2000" dirty="0" smtClean="0"/>
              <a:t>(1.7</a:t>
            </a:r>
            <a:r>
              <a:rPr lang="en-GB" sz="2000" dirty="0" smtClean="0"/>
              <a:t>"</a:t>
            </a:r>
            <a:r>
              <a:rPr lang="en-IE" sz="2000" dirty="0" smtClean="0"/>
              <a:t>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Eclipse expeditions of </a:t>
            </a:r>
            <a:r>
              <a:rPr lang="en-IE" sz="1800" i="1" dirty="0"/>
              <a:t>E</a:t>
            </a:r>
            <a:r>
              <a:rPr lang="en-IE" sz="1800" i="1" dirty="0" smtClean="0"/>
              <a:t>ddington and Dyson (1919)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Successful measurement (large error margin)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b="1" dirty="0"/>
          </a:p>
          <a:p>
            <a:pPr eaLnBrk="1" hangingPunct="1"/>
            <a:r>
              <a:rPr lang="en-IE" sz="2000" b="1" dirty="0" smtClean="0"/>
              <a:t>Gravitational redshift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Time dilation in strong gravitational field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</a:t>
            </a:r>
            <a:r>
              <a:rPr lang="en-IE" sz="1800" i="1" dirty="0"/>
              <a:t>L</a:t>
            </a:r>
            <a:r>
              <a:rPr lang="en-IE" sz="1800" i="1" dirty="0" smtClean="0"/>
              <a:t>ight from a massive star redshifted?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6" descr="http://gravimotion.info/images/gravity-frequency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92" y="4725144"/>
            <a:ext cx="3478482" cy="172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astro.cornell.edu/academics/courses/astro201/images/merc_adv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28800"/>
            <a:ext cx="2367280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denisdutton.com/eddington_experiment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8880"/>
            <a:ext cx="3888432" cy="5742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282" name="Picture 2" descr="https://thethoughtstash.files.wordpress.com/2011/01/new-york-times-10-november-1919.png?w=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09402"/>
            <a:ext cx="2379503" cy="40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93895" y="256872"/>
            <a:ext cx="28312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 </a:t>
            </a:r>
            <a:r>
              <a:rPr lang="en-GB" sz="2000" b="1" dirty="0" smtClean="0"/>
              <a:t>   </a:t>
            </a:r>
            <a:r>
              <a:rPr lang="en-GB" sz="2000" b="1" u="sng" dirty="0" smtClean="0"/>
              <a:t>Eclipse Results (1919)</a:t>
            </a:r>
          </a:p>
          <a:p>
            <a:endParaRPr lang="en-GB" sz="2000" b="1" u="sng" dirty="0" smtClean="0"/>
          </a:p>
          <a:p>
            <a:r>
              <a:rPr lang="en-GB" sz="2000" b="1" dirty="0" err="1" smtClean="0"/>
              <a:t>Sobral</a:t>
            </a:r>
            <a:r>
              <a:rPr lang="en-GB" sz="2000" b="1" dirty="0" smtClean="0"/>
              <a:t>:    </a:t>
            </a:r>
            <a:r>
              <a:rPr lang="en-GB" sz="2000" dirty="0" smtClean="0"/>
              <a:t>1.98"  </a:t>
            </a:r>
            <a:r>
              <a:rPr lang="en-GB" sz="1800" dirty="0" smtClean="0"/>
              <a:t>+/-</a:t>
            </a:r>
            <a:r>
              <a:rPr lang="en-GB" sz="2000" dirty="0" smtClean="0"/>
              <a:t>  0.16</a:t>
            </a:r>
          </a:p>
          <a:p>
            <a:r>
              <a:rPr lang="en-GB" sz="2000" b="1" dirty="0" smtClean="0"/>
              <a:t>Principe: </a:t>
            </a:r>
            <a:r>
              <a:rPr lang="en-GB" sz="2000" dirty="0" smtClean="0"/>
              <a:t>1.7"    </a:t>
            </a:r>
            <a:r>
              <a:rPr lang="en-GB" sz="1800" dirty="0" smtClean="0"/>
              <a:t>+/-</a:t>
            </a:r>
            <a:r>
              <a:rPr lang="en-GB" sz="2000" dirty="0" smtClean="0"/>
              <a:t>  0.4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70662" y="6024600"/>
            <a:ext cx="57232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IE" sz="2000" b="1" dirty="0" smtClean="0"/>
              <a:t>Asymmetric controversy (Collins and Pinch 1970s)</a:t>
            </a:r>
          </a:p>
          <a:p>
            <a:pPr eaLnBrk="1" hangingPunct="1"/>
            <a:r>
              <a:rPr lang="en-IE" sz="1800" i="1" dirty="0" smtClean="0"/>
              <a:t>Claim </a:t>
            </a:r>
            <a:r>
              <a:rPr lang="en-IE" sz="1800" i="1" dirty="0"/>
              <a:t>of </a:t>
            </a:r>
            <a:r>
              <a:rPr lang="en-IE" sz="1800" i="1" dirty="0" smtClean="0"/>
              <a:t>bias; rebutted by astronomers (RAS)</a:t>
            </a:r>
            <a:endParaRPr lang="en-IE" sz="1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017642" y="1721911"/>
            <a:ext cx="2688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 smtClean="0"/>
              <a:t>Einstein famous (1919)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099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692696"/>
            <a:ext cx="6782554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       Einstein’s universe 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6228184" cy="5701296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/>
            <a:r>
              <a:rPr lang="en-IE" sz="2000" b="1" dirty="0" smtClean="0"/>
              <a:t>Einstein: apply GR to the Universe (1917)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Ultimate </a:t>
            </a:r>
            <a:r>
              <a:rPr lang="en-IE" sz="1800" i="1" dirty="0"/>
              <a:t>test for new theory of </a:t>
            </a:r>
            <a:r>
              <a:rPr lang="en-IE" sz="1800" i="1" dirty="0" smtClean="0"/>
              <a:t>gravitation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2000" b="1" dirty="0" smtClean="0"/>
              <a:t>Assumptions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i="1" u="sng" dirty="0"/>
              <a:t>Static universe </a:t>
            </a:r>
            <a:r>
              <a:rPr lang="en-IE" sz="1800" i="1" dirty="0"/>
              <a:t>(small velocities of the stars)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i="1" u="sng" dirty="0" smtClean="0"/>
              <a:t>Mach’s </a:t>
            </a:r>
            <a:r>
              <a:rPr lang="en-IE" sz="1800" i="1" u="sng" dirty="0"/>
              <a:t>principle </a:t>
            </a:r>
            <a:r>
              <a:rPr lang="en-IE" sz="1800" i="1" dirty="0" smtClean="0"/>
              <a:t>(metric tensor to vanish at infinity)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Isotropy </a:t>
            </a:r>
            <a:r>
              <a:rPr lang="en-IE" sz="1800" i="1" dirty="0"/>
              <a:t>and homogeneity (simplicity)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</a:p>
          <a:p>
            <a:pPr eaLnBrk="1" hangingPunct="1"/>
            <a:r>
              <a:rPr lang="en-IE" sz="2000" b="1" dirty="0" smtClean="0"/>
              <a:t>Boundary problem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Assume cosmos of closed curvature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But…no consistent solution</a:t>
            </a:r>
          </a:p>
          <a:p>
            <a:pPr marL="0" indent="0" eaLnBrk="1" hangingPunct="1">
              <a:buNone/>
            </a:pPr>
            <a:r>
              <a:rPr lang="en-GB" sz="1600" dirty="0" smtClean="0"/>
              <a:t>			</a:t>
            </a:r>
            <a:endParaRPr lang="en-IE" sz="1600" b="1" dirty="0" smtClean="0"/>
          </a:p>
          <a:p>
            <a:pPr eaLnBrk="1" hangingPunct="1"/>
            <a:r>
              <a:rPr lang="en-IE" sz="2000" b="1" dirty="0" smtClean="0"/>
              <a:t>New term in field equations! </a:t>
            </a:r>
            <a:endParaRPr lang="en-IE" sz="1600" b="1" dirty="0" smtClean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Cosmic </a:t>
            </a:r>
            <a:r>
              <a:rPr lang="en-IE" sz="1800" i="1" dirty="0"/>
              <a:t>constant </a:t>
            </a:r>
            <a:r>
              <a:rPr lang="en-IE" sz="1800" i="1" dirty="0" smtClean="0"/>
              <a:t>- anti-gravity </a:t>
            </a:r>
            <a:r>
              <a:rPr lang="en-IE" sz="1800" i="1" dirty="0"/>
              <a:t>term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Radius and density defined by </a:t>
            </a:r>
            <a:r>
              <a:rPr lang="en-GB" sz="1800" dirty="0"/>
              <a:t>λ</a:t>
            </a:r>
            <a:endParaRPr lang="en-IE" sz="1800" i="1" dirty="0" smtClean="0"/>
          </a:p>
        </p:txBody>
      </p:sp>
      <p:pic>
        <p:nvPicPr>
          <p:cNvPr id="19" name="Picture 18"/>
          <p:cNvPicPr/>
          <p:nvPr/>
        </p:nvPicPr>
        <p:blipFill rotWithShape="1">
          <a:blip r:embed="rId3"/>
          <a:srcRect l="9979" t="28176" r="52265" b="36341"/>
          <a:stretch/>
        </p:blipFill>
        <p:spPr bwMode="auto">
          <a:xfrm>
            <a:off x="5868650" y="1556792"/>
            <a:ext cx="3167846" cy="2160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4"/>
          <a:srcRect l="23639" t="68167" r="67659" b="27217"/>
          <a:stretch/>
        </p:blipFill>
        <p:spPr bwMode="auto">
          <a:xfrm>
            <a:off x="7164288" y="6075140"/>
            <a:ext cx="1467764" cy="513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Image result for spherical univer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93" y="4003619"/>
            <a:ext cx="2228138" cy="167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39952" y="6131942"/>
            <a:ext cx="2284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GB" sz="2000" b="1" i="1" dirty="0" err="1"/>
              <a:t>G</a:t>
            </a:r>
            <a:r>
              <a:rPr lang="en-GB" sz="2000" i="1" baseline="-25000" dirty="0" err="1"/>
              <a:t>μν</a:t>
            </a:r>
            <a:r>
              <a:rPr lang="en-GB" sz="2000" dirty="0"/>
              <a:t> </a:t>
            </a:r>
            <a:r>
              <a:rPr lang="en-GB" sz="2000" i="1" dirty="0"/>
              <a:t>+ </a:t>
            </a:r>
            <a:r>
              <a:rPr lang="en-GB" sz="2000" b="1" i="1" dirty="0" err="1"/>
              <a:t>λ</a:t>
            </a:r>
            <a:r>
              <a:rPr lang="en-GB" sz="2000" i="1" dirty="0" err="1"/>
              <a:t>g</a:t>
            </a:r>
            <a:r>
              <a:rPr lang="en-GB" sz="2000" i="1" baseline="-25000" dirty="0" err="1"/>
              <a:t>μν</a:t>
            </a:r>
            <a:r>
              <a:rPr lang="en-GB" sz="2000" dirty="0"/>
              <a:t>  =  - </a:t>
            </a:r>
            <a:r>
              <a:rPr lang="en-GB" sz="2000" i="1" dirty="0"/>
              <a:t>ĸ </a:t>
            </a:r>
            <a:r>
              <a:rPr lang="en-GB" sz="2000" b="1" i="1" dirty="0" err="1"/>
              <a:t>T</a:t>
            </a:r>
            <a:r>
              <a:rPr lang="en-GB" sz="2000" i="1" baseline="-25000" dirty="0" err="1"/>
              <a:t>μν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4492613" y="5480624"/>
            <a:ext cx="1579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GB" sz="2000" b="1" i="1" dirty="0" err="1"/>
              <a:t>G</a:t>
            </a:r>
            <a:r>
              <a:rPr lang="en-GB" sz="2000" i="1" baseline="-25000" dirty="0" err="1"/>
              <a:t>μν</a:t>
            </a:r>
            <a:r>
              <a:rPr lang="en-GB" sz="2000" dirty="0"/>
              <a:t> </a:t>
            </a:r>
            <a:r>
              <a:rPr lang="en-GB" sz="2000" dirty="0" smtClean="0"/>
              <a:t> </a:t>
            </a:r>
            <a:r>
              <a:rPr lang="en-GB" sz="2000" dirty="0"/>
              <a:t>=  - </a:t>
            </a:r>
            <a:r>
              <a:rPr lang="en-GB" sz="2000" i="1" dirty="0"/>
              <a:t>ĸ </a:t>
            </a:r>
            <a:r>
              <a:rPr lang="en-GB" sz="2000" b="1" i="1" dirty="0" err="1"/>
              <a:t>T</a:t>
            </a:r>
            <a:r>
              <a:rPr lang="en-GB" sz="2000" i="1" baseline="-25000" dirty="0" err="1"/>
              <a:t>μν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548680"/>
            <a:ext cx="5112568" cy="834008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Friedman’s universe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4238"/>
            <a:ext cx="6696744" cy="5283762"/>
          </a:xfrm>
        </p:spPr>
        <p:txBody>
          <a:bodyPr/>
          <a:lstStyle/>
          <a:p>
            <a:pPr eaLnBrk="1" hangingPunct="1"/>
            <a:r>
              <a:rPr lang="en-IE" sz="2000" b="1" dirty="0"/>
              <a:t>A</a:t>
            </a:r>
            <a:r>
              <a:rPr lang="en-IE" sz="2000" b="1" dirty="0" smtClean="0"/>
              <a:t>llow time-varying solutions (1922)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 Assume homogeneity, isotropy, positive curvature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Two </a:t>
            </a:r>
            <a:r>
              <a:rPr lang="en-IE" sz="1800" i="1" dirty="0"/>
              <a:t>independent differential equations from GFE</a:t>
            </a:r>
            <a:endParaRPr lang="en-IE" sz="1800" i="1" dirty="0" smtClean="0"/>
          </a:p>
          <a:p>
            <a:pPr eaLnBrk="1" hangingPunct="1"/>
            <a:endParaRPr lang="en-IE" sz="1800" b="1" dirty="0" smtClean="0"/>
          </a:p>
          <a:p>
            <a:pPr eaLnBrk="1" hangingPunct="1"/>
            <a:r>
              <a:rPr lang="en-IE" sz="2000" b="1" dirty="0"/>
              <a:t>Evolving </a:t>
            </a:r>
            <a:r>
              <a:rPr lang="en-IE" sz="2000" b="1" dirty="0" smtClean="0"/>
              <a:t>universes 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Density </a:t>
            </a:r>
            <a:r>
              <a:rPr lang="en-IE" sz="1800" i="1" dirty="0"/>
              <a:t>of matter varies over </a:t>
            </a:r>
            <a:r>
              <a:rPr lang="en-IE" sz="1800" i="1" dirty="0" smtClean="0"/>
              <a:t>time 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000" b="1" dirty="0"/>
              <a:t>Negative spatial curvature (1924)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Cosmic evolution, geometry depends on matter</a:t>
            </a:r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Overlooked by community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Considered </a:t>
            </a:r>
            <a:r>
              <a:rPr lang="en-IE" sz="1800" i="1" dirty="0"/>
              <a:t>‘suspicious’ by Einstein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smtClean="0"/>
              <a:t>  Mathematical </a:t>
            </a:r>
            <a:r>
              <a:rPr lang="en-IE" sz="1800" i="1" dirty="0"/>
              <a:t>correction, later retracted</a:t>
            </a:r>
          </a:p>
          <a:p>
            <a:pPr marL="0" indent="0" eaLnBrk="1" hangingPunct="1">
              <a:buNone/>
            </a:pPr>
            <a:r>
              <a:rPr lang="en-IE" sz="1800" i="1" dirty="0"/>
              <a:t>     “</a:t>
            </a:r>
            <a:r>
              <a:rPr lang="en-IE" sz="1800" i="1" strike="sngStrike" dirty="0"/>
              <a:t>To this a physical reality can hardly be ascribed</a:t>
            </a:r>
            <a:r>
              <a:rPr lang="en-IE" sz="1800" i="1" dirty="0" smtClean="0"/>
              <a:t>”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  </a:t>
            </a:r>
            <a:endParaRPr lang="en-IE" sz="2000" b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i="1" strike="sngStrike" dirty="0" smtClean="0"/>
          </a:p>
        </p:txBody>
      </p:sp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6019" y="734479"/>
            <a:ext cx="1117923" cy="16561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52788" y="2607150"/>
            <a:ext cx="1914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Alexander Friedman</a:t>
            </a:r>
          </a:p>
          <a:p>
            <a:r>
              <a:rPr lang="en-US" sz="1600" i="1" dirty="0" smtClean="0"/>
              <a:t>     (1888 -1925)</a:t>
            </a:r>
            <a:endParaRPr lang="en-US" sz="1600" i="1" dirty="0"/>
          </a:p>
        </p:txBody>
      </p:sp>
      <p:pic>
        <p:nvPicPr>
          <p:cNvPr id="7" name="Picture 6"/>
          <p:cNvPicPr/>
          <p:nvPr/>
        </p:nvPicPr>
        <p:blipFill rotWithShape="1">
          <a:blip r:embed="rId5"/>
          <a:srcRect l="36918" t="34146" r="37971" b="55211"/>
          <a:stretch/>
        </p:blipFill>
        <p:spPr bwMode="auto">
          <a:xfrm>
            <a:off x="5367339" y="3276847"/>
            <a:ext cx="1492039" cy="658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36918" t="48780" r="37971" b="38803"/>
          <a:stretch/>
        </p:blipFill>
        <p:spPr bwMode="auto">
          <a:xfrm>
            <a:off x="5360835" y="2420888"/>
            <a:ext cx="1505048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712003"/>
              </p:ext>
            </p:extLst>
          </p:nvPr>
        </p:nvGraphicFramePr>
        <p:xfrm>
          <a:off x="6588224" y="4032845"/>
          <a:ext cx="2414588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712" name="Photo Editor Photo" r:id="rId6" imgW="3753374" imgH="3761905" progId="">
                  <p:embed/>
                </p:oleObj>
              </mc:Choice>
              <mc:Fallback>
                <p:oleObj name="Photo Editor Photo" r:id="rId6" imgW="3753374" imgH="3761905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4032845"/>
                        <a:ext cx="2414588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076056" y="1772816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GB" sz="1800" b="1" i="1" dirty="0" err="1"/>
              <a:t>G</a:t>
            </a:r>
            <a:r>
              <a:rPr lang="en-GB" sz="1800" i="1" baseline="-25000" dirty="0" err="1"/>
              <a:t>μν</a:t>
            </a:r>
            <a:r>
              <a:rPr lang="en-GB" sz="1800" dirty="0"/>
              <a:t> </a:t>
            </a:r>
            <a:r>
              <a:rPr lang="en-GB" sz="1800" i="1" dirty="0"/>
              <a:t>+ </a:t>
            </a:r>
            <a:r>
              <a:rPr lang="en-GB" sz="1800" b="1" i="1" dirty="0" err="1"/>
              <a:t>λ</a:t>
            </a:r>
            <a:r>
              <a:rPr lang="en-GB" sz="1800" i="1" dirty="0" err="1"/>
              <a:t>g</a:t>
            </a:r>
            <a:r>
              <a:rPr lang="en-GB" sz="1800" i="1" baseline="-25000" dirty="0" err="1"/>
              <a:t>μν</a:t>
            </a:r>
            <a:r>
              <a:rPr lang="en-GB" sz="1800" dirty="0"/>
              <a:t>  =  - </a:t>
            </a:r>
            <a:r>
              <a:rPr lang="en-GB" sz="1800" i="1" dirty="0"/>
              <a:t>ĸ </a:t>
            </a:r>
            <a:r>
              <a:rPr lang="en-GB" sz="1800" b="1" i="1" dirty="0" err="1"/>
              <a:t>T</a:t>
            </a:r>
            <a:r>
              <a:rPr lang="en-GB" sz="1800" i="1" baseline="-25000" dirty="0" err="1"/>
              <a:t>μν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764704"/>
            <a:ext cx="6480720" cy="782960"/>
          </a:xfrm>
        </p:spPr>
        <p:txBody>
          <a:bodyPr/>
          <a:lstStyle/>
          <a:p>
            <a:pPr eaLnBrk="1" hangingPunct="1"/>
            <a:r>
              <a:rPr lang="en-GB" sz="3200" dirty="0"/>
              <a:t> </a:t>
            </a:r>
            <a:r>
              <a:rPr lang="en-GB" sz="3200" dirty="0" smtClean="0"/>
              <a:t>    </a:t>
            </a:r>
            <a:r>
              <a:rPr lang="en-GB" sz="3200" dirty="0" err="1" smtClean="0"/>
              <a:t>Lemaître’s</a:t>
            </a:r>
            <a:r>
              <a:rPr lang="en-GB" sz="3200" dirty="0" smtClean="0"/>
              <a:t> universe</a:t>
            </a:r>
            <a:r>
              <a:rPr lang="en-IE" sz="3200" dirty="0" smtClean="0"/>
              <a:t> (1927)</a:t>
            </a:r>
            <a:endParaRPr lang="en-GB" sz="32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648829"/>
            <a:ext cx="5784941" cy="5288533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/>
            <a:r>
              <a:rPr lang="en-GB" sz="2000" b="1" dirty="0"/>
              <a:t>Expanding model of the cosmos from GR      </a:t>
            </a:r>
            <a:r>
              <a:rPr lang="en-GB" sz="1800" i="1" dirty="0"/>
              <a:t>Similar but not identical to Friedman </a:t>
            </a:r>
            <a:r>
              <a:rPr lang="en-GB" sz="1800" i="1" dirty="0" smtClean="0"/>
              <a:t>1922</a:t>
            </a:r>
          </a:p>
          <a:p>
            <a:pPr marL="0" indent="0" eaLnBrk="1" hangingPunct="1">
              <a:buNone/>
            </a:pPr>
            <a:endParaRPr lang="en-GB" sz="2000" b="1" dirty="0"/>
          </a:p>
          <a:p>
            <a:pPr eaLnBrk="1" hangingPunct="1"/>
            <a:r>
              <a:rPr lang="en-IE" sz="2000" b="1" dirty="0" smtClean="0"/>
              <a:t>Redshifts of galaxies  =  expansion of space</a:t>
            </a:r>
            <a:r>
              <a:rPr lang="en-IE" sz="2000" i="1" dirty="0" smtClean="0"/>
              <a:t>? </a:t>
            </a:r>
            <a:r>
              <a:rPr lang="en-IE" sz="1800" i="1" dirty="0" smtClean="0"/>
              <a:t>Redshifts from </a:t>
            </a:r>
            <a:r>
              <a:rPr lang="en-IE" sz="1800" i="1" dirty="0" err="1" smtClean="0"/>
              <a:t>Slipher</a:t>
            </a:r>
            <a:r>
              <a:rPr lang="en-IE" sz="1800" i="1" dirty="0" smtClean="0"/>
              <a:t>, distances from Hubble </a:t>
            </a:r>
          </a:p>
          <a:p>
            <a:pPr marL="0" indent="0">
              <a:buNone/>
            </a:pPr>
            <a:endParaRPr lang="en-US" sz="1800" i="1" dirty="0"/>
          </a:p>
          <a:p>
            <a:r>
              <a:rPr lang="en-IE" sz="2000" b="1" dirty="0" smtClean="0"/>
              <a:t>Ignored by community</a:t>
            </a:r>
          </a:p>
          <a:p>
            <a:pPr marL="0" indent="0">
              <a:buNone/>
            </a:pPr>
            <a:r>
              <a:rPr lang="en-US" sz="1800" i="1" dirty="0" smtClean="0"/>
              <a:t>      Belgian </a:t>
            </a:r>
            <a:r>
              <a:rPr lang="en-US" sz="1800" i="1" dirty="0"/>
              <a:t>journal (in French)</a:t>
            </a:r>
          </a:p>
          <a:p>
            <a:pPr marL="0" indent="0">
              <a:buNone/>
            </a:pPr>
            <a:r>
              <a:rPr lang="en-US" sz="1800" i="1" dirty="0"/>
              <a:t>     Rejected by Einstein:“</a:t>
            </a:r>
            <a:r>
              <a:rPr lang="en-US" sz="1800" i="1" dirty="0" err="1" smtClean="0"/>
              <a:t>Vôtre</a:t>
            </a:r>
            <a:r>
              <a:rPr lang="en-US" sz="1800" i="1" dirty="0" smtClean="0"/>
              <a:t> physique </a:t>
            </a:r>
            <a:r>
              <a:rPr lang="en-US" sz="1800" i="1" dirty="0" err="1"/>
              <a:t>est</a:t>
            </a:r>
            <a:r>
              <a:rPr lang="en-US" sz="1800" i="1" dirty="0"/>
              <a:t> abominable” </a:t>
            </a:r>
          </a:p>
          <a:p>
            <a:pPr marL="0" indent="0">
              <a:buNone/>
            </a:pPr>
            <a:endParaRPr lang="en-IE" sz="2000" b="1" dirty="0" smtClean="0"/>
          </a:p>
          <a:p>
            <a:r>
              <a:rPr lang="en-GB" sz="2000" b="1" dirty="0" err="1" smtClean="0"/>
              <a:t>Lemaître’s</a:t>
            </a:r>
            <a:r>
              <a:rPr lang="en-GB" sz="2000" b="1" dirty="0" smtClean="0"/>
              <a:t> recollection (1958)</a:t>
            </a:r>
            <a:endParaRPr lang="en-IE" sz="2000" b="1" dirty="0" smtClean="0"/>
          </a:p>
          <a:p>
            <a:pPr marL="0" indent="0">
              <a:buNone/>
            </a:pPr>
            <a:r>
              <a:rPr lang="en-US" sz="1800" i="1" dirty="0" smtClean="0"/>
              <a:t>    “Einstein not up-to-date with astronomy” </a:t>
            </a:r>
            <a:endParaRPr lang="en-US" sz="2000" b="1" dirty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546351846"/>
              </p:ext>
            </p:extLst>
          </p:nvPr>
        </p:nvGraphicFramePr>
        <p:xfrm>
          <a:off x="7418412" y="404664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88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412" y="404664"/>
                        <a:ext cx="1503505" cy="22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7199036" y="2874422"/>
            <a:ext cx="19150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600" i="1" dirty="0"/>
              <a:t>Fr Georges </a:t>
            </a:r>
            <a:r>
              <a:rPr lang="en-GB" sz="1600" i="1" dirty="0" err="1"/>
              <a:t>Lemaître</a:t>
            </a:r>
            <a:endParaRPr lang="en-GB" sz="1600" i="1" dirty="0"/>
          </a:p>
        </p:txBody>
      </p:sp>
      <p:pic>
        <p:nvPicPr>
          <p:cNvPr id="154649" name="Picture 2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0" y="4293096"/>
            <a:ext cx="333216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/>
          <a:srcRect l="39268" t="33038" r="40765" b="59863"/>
          <a:stretch/>
        </p:blipFill>
        <p:spPr bwMode="auto">
          <a:xfrm>
            <a:off x="5585120" y="1988840"/>
            <a:ext cx="1482004" cy="6330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/>
          <a:srcRect l="37603" t="41690" r="38769" b="51876"/>
          <a:stretch/>
        </p:blipFill>
        <p:spPr bwMode="auto">
          <a:xfrm>
            <a:off x="5540924" y="2834030"/>
            <a:ext cx="1570396" cy="576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74016" y="582641"/>
            <a:ext cx="6377257" cy="710952"/>
          </a:xfrm>
        </p:spPr>
        <p:txBody>
          <a:bodyPr/>
          <a:lstStyle/>
          <a:p>
            <a:pPr eaLnBrk="1" hangingPunct="1"/>
            <a:r>
              <a:rPr lang="en-IE" sz="3200" dirty="0" smtClean="0"/>
              <a:t>The watershed: Hubble’s  law (1929) </a:t>
            </a:r>
            <a:endParaRPr lang="en-GB" sz="32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7504" y="1630110"/>
            <a:ext cx="5724128" cy="4434407"/>
          </a:xfrm>
        </p:spPr>
        <p:txBody>
          <a:bodyPr/>
          <a:lstStyle/>
          <a:p>
            <a:r>
              <a:rPr lang="en-US" sz="2000" b="1" dirty="0" smtClean="0"/>
              <a:t>The redshifts of the spiral nebulae</a:t>
            </a:r>
            <a:endParaRPr lang="en-US" sz="1800" i="1" dirty="0" smtClean="0"/>
          </a:p>
          <a:p>
            <a:pPr marL="0" indent="0">
              <a:buNone/>
            </a:pPr>
            <a:r>
              <a:rPr lang="en-US" sz="1800" i="1" dirty="0" smtClean="0"/>
              <a:t>       Doppler shifts? (</a:t>
            </a:r>
            <a:r>
              <a:rPr lang="en-US" sz="1800" i="1" dirty="0" err="1" smtClean="0"/>
              <a:t>Slipher</a:t>
            </a:r>
            <a:r>
              <a:rPr lang="en-US" sz="1800" i="1" dirty="0" smtClean="0"/>
              <a:t> 1915, 1917)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smtClean="0"/>
              <a:t>The distances to the nebulae</a:t>
            </a:r>
          </a:p>
          <a:p>
            <a:pPr marL="0" indent="0">
              <a:buNone/>
            </a:pPr>
            <a:r>
              <a:rPr lang="en-US" sz="1800" i="1" dirty="0" smtClean="0"/>
              <a:t>       Far beyond Milky Way (</a:t>
            </a:r>
            <a:r>
              <a:rPr lang="en-US" sz="1800" i="1" dirty="0"/>
              <a:t>H</a:t>
            </a:r>
            <a:r>
              <a:rPr lang="en-US" sz="1800" i="1" dirty="0" smtClean="0"/>
              <a:t>ubble 1925)</a:t>
            </a:r>
          </a:p>
          <a:p>
            <a:endParaRPr lang="en-US" sz="2000" b="1" dirty="0"/>
          </a:p>
          <a:p>
            <a:r>
              <a:rPr lang="en-US" sz="2000" b="1" dirty="0" smtClean="0"/>
              <a:t>A redshift/distance relation </a:t>
            </a:r>
          </a:p>
          <a:p>
            <a:pPr marL="0" indent="0">
              <a:buNone/>
            </a:pPr>
            <a:r>
              <a:rPr lang="en-US" sz="1800" i="1" dirty="0" smtClean="0"/>
              <a:t>       Linear relation (Hubble, 1929)</a:t>
            </a:r>
          </a:p>
          <a:p>
            <a:pPr marL="0" indent="0">
              <a:buNone/>
            </a:pPr>
            <a:r>
              <a:rPr lang="en-IE" sz="1800" i="1" dirty="0" smtClean="0"/>
              <a:t>       H </a:t>
            </a:r>
            <a:r>
              <a:rPr lang="en-IE" sz="1800" i="1" dirty="0"/>
              <a:t>= 500 kms</a:t>
            </a:r>
            <a:r>
              <a:rPr lang="en-IE" sz="1800" i="1" baseline="30000" dirty="0"/>
              <a:t>-1 </a:t>
            </a:r>
            <a:r>
              <a:rPr lang="en-IE" sz="1800" i="1" dirty="0"/>
              <a:t>Mpc</a:t>
            </a:r>
            <a:r>
              <a:rPr lang="en-IE" sz="1800" i="1" baseline="30000" dirty="0"/>
              <a:t>-1</a:t>
            </a:r>
            <a:r>
              <a:rPr lang="en-GB" sz="1800" dirty="0"/>
              <a:t> </a:t>
            </a:r>
            <a:endParaRPr lang="en-US" sz="1800" b="1" dirty="0" smtClean="0"/>
          </a:p>
          <a:p>
            <a:pPr marL="0" indent="0">
              <a:buNone/>
            </a:pPr>
            <a:endParaRPr lang="en-US" sz="2400" i="1" dirty="0" smtClean="0"/>
          </a:p>
          <a:p>
            <a:r>
              <a:rPr lang="en-US" sz="2000" b="1" dirty="0" smtClean="0"/>
              <a:t>Landmark result in astronomy</a:t>
            </a:r>
          </a:p>
          <a:p>
            <a:pPr marL="0" indent="0">
              <a:buNone/>
            </a:pPr>
            <a:r>
              <a:rPr lang="en-US" sz="1800" i="1" dirty="0" smtClean="0"/>
              <a:t>      Furthest galaxies receding the fastest</a:t>
            </a:r>
            <a:r>
              <a:rPr lang="en-US" sz="2000" b="1" dirty="0" smtClean="0"/>
              <a:t>     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i="1" dirty="0" smtClean="0"/>
              <a:t>            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32568"/>
            <a:ext cx="2423972" cy="282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9358" y="44624"/>
            <a:ext cx="1158800" cy="12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4258" y="1556792"/>
            <a:ext cx="3054030" cy="229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95736" y="6317455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b="1" i="1" dirty="0" smtClean="0"/>
              <a:t>Link to relativity</a:t>
            </a:r>
            <a:endParaRPr lang="en-US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548680"/>
            <a:ext cx="6732164" cy="78296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The expanding universe (1930)</a:t>
            </a:r>
            <a:endParaRPr lang="en-GB" sz="3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11" y="31101"/>
            <a:ext cx="18752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1985" y="1861826"/>
            <a:ext cx="633670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RAS meeting  (May 1930)</a:t>
            </a:r>
            <a:r>
              <a:rPr lang="en-US" sz="1800" i="1" dirty="0" smtClean="0"/>
              <a:t> </a:t>
            </a:r>
          </a:p>
          <a:p>
            <a:r>
              <a:rPr lang="en-US" sz="1800" i="1" dirty="0" smtClean="0"/>
              <a:t>      If </a:t>
            </a:r>
            <a:r>
              <a:rPr lang="en-US" sz="1800" i="1" dirty="0"/>
              <a:t>redshifts are velocities, and if effect is non-local</a:t>
            </a:r>
            <a:r>
              <a:rPr lang="en-US" sz="2000" b="1" dirty="0"/>
              <a:t> </a:t>
            </a:r>
          </a:p>
          <a:p>
            <a:r>
              <a:rPr lang="en-US" sz="2000" i="1" dirty="0"/>
              <a:t>     </a:t>
            </a:r>
            <a:r>
              <a:rPr lang="en-US" sz="1800" i="1" dirty="0"/>
              <a:t>Hubble’s law = expansion of space? (</a:t>
            </a:r>
            <a:r>
              <a:rPr lang="en-US" sz="1800" i="1" dirty="0" err="1"/>
              <a:t>Edd</a:t>
            </a:r>
            <a:r>
              <a:rPr lang="en-US" sz="1800" i="1" dirty="0"/>
              <a:t>., de Sitter)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800" i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Dynamic model required</a:t>
            </a:r>
          </a:p>
          <a:p>
            <a:r>
              <a:rPr lang="en-US" sz="1800" i="1" dirty="0" smtClean="0"/>
              <a:t>      Static model unstable</a:t>
            </a:r>
          </a:p>
          <a:p>
            <a:r>
              <a:rPr lang="en-US" sz="1800" i="1" dirty="0" smtClean="0"/>
              <a:t>       </a:t>
            </a:r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err="1" smtClean="0"/>
              <a:t>Lemaître</a:t>
            </a:r>
            <a:r>
              <a:rPr lang="en-GB" sz="2000" b="1" dirty="0" smtClean="0"/>
              <a:t> model adopted</a:t>
            </a:r>
            <a:endParaRPr lang="en-US" sz="1800" i="1" dirty="0" smtClean="0"/>
          </a:p>
          <a:p>
            <a:r>
              <a:rPr lang="en-GB" sz="1800" i="1" dirty="0" smtClean="0"/>
              <a:t>      1927 expanding model republished in English (1931)</a:t>
            </a:r>
          </a:p>
          <a:p>
            <a:r>
              <a:rPr lang="en-GB" sz="1800" i="1" dirty="0" smtClean="0"/>
              <a:t>      Observational section omitted (rightly</a:t>
            </a:r>
            <a:r>
              <a:rPr lang="en-GB" sz="1800" i="1" dirty="0"/>
              <a:t>) </a:t>
            </a:r>
            <a:endParaRPr lang="en-US" sz="1800" i="1" dirty="0"/>
          </a:p>
          <a:p>
            <a:endParaRPr lang="en-US" sz="1800" i="1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000" b="1" dirty="0" err="1" smtClean="0"/>
              <a:t>Lemaître</a:t>
            </a:r>
            <a:r>
              <a:rPr lang="en-GB" sz="2000" b="1" dirty="0" smtClean="0"/>
              <a:t>-Friedman cosmology accepted</a:t>
            </a:r>
            <a:endParaRPr lang="en-US" sz="2000" b="1" dirty="0" smtClean="0"/>
          </a:p>
          <a:p>
            <a:r>
              <a:rPr lang="en-US" sz="1800" i="1" dirty="0" smtClean="0"/>
              <a:t>      Time-varying radius, decreasing density of matter</a:t>
            </a:r>
            <a:endParaRPr lang="en-GB" sz="1800" i="1" dirty="0" smtClean="0"/>
          </a:p>
          <a:p>
            <a:r>
              <a:rPr lang="en-GB" sz="1800" i="1" dirty="0" smtClean="0"/>
              <a:t>      </a:t>
            </a:r>
            <a:endParaRPr lang="en-GB" sz="1800" i="1" dirty="0"/>
          </a:p>
        </p:txBody>
      </p:sp>
      <p:pic>
        <p:nvPicPr>
          <p:cNvPr id="7" name="Picture 2" descr="http://www.astb.se/cassiopeiabloggen/wp-content/uploads/2012/06/C0010943-Einstein_and_Eddington_1930-SP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58" y="2780928"/>
            <a:ext cx="1740377" cy="186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22" name="Picture 2" descr="http://www.interactions.org/quantumuniverse/qu2006/images/discovering_image_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183" y="4866016"/>
            <a:ext cx="2633531" cy="197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7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53927" y="116632"/>
            <a:ext cx="8090073" cy="148208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Who discovered the expanding universe?</a:t>
            </a:r>
            <a:endParaRPr lang="en-GB" sz="3200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745432"/>
            <a:ext cx="6757480" cy="511256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E" sz="2000" dirty="0" smtClean="0"/>
              <a:t>Einstein  	</a:t>
            </a:r>
            <a:r>
              <a:rPr lang="en-IE" sz="2000" i="1" dirty="0"/>
              <a:t>B</a:t>
            </a:r>
            <a:r>
              <a:rPr lang="en-IE" sz="2000" i="1" dirty="0" smtClean="0"/>
              <a:t>asic framework for theory</a:t>
            </a:r>
          </a:p>
          <a:p>
            <a:pPr>
              <a:lnSpc>
                <a:spcPct val="200000"/>
              </a:lnSpc>
            </a:pPr>
            <a:r>
              <a:rPr lang="en-IE" sz="2000" dirty="0" smtClean="0"/>
              <a:t>Friedman   	</a:t>
            </a:r>
            <a:r>
              <a:rPr lang="en-IE" sz="2000" i="1" dirty="0" smtClean="0"/>
              <a:t>Expanding universe (theoretical)</a:t>
            </a:r>
          </a:p>
          <a:p>
            <a:pPr>
              <a:lnSpc>
                <a:spcPct val="200000"/>
              </a:lnSpc>
            </a:pPr>
            <a:r>
              <a:rPr lang="en-IE" sz="2000" dirty="0" smtClean="0"/>
              <a:t>Hubble, </a:t>
            </a:r>
            <a:r>
              <a:rPr lang="en-IE" sz="2000" dirty="0" err="1" smtClean="0"/>
              <a:t>Slipher</a:t>
            </a:r>
            <a:r>
              <a:rPr lang="en-IE" sz="2000" dirty="0" smtClean="0"/>
              <a:t> </a:t>
            </a:r>
            <a:r>
              <a:rPr lang="en-IE" sz="2000" i="1" dirty="0" smtClean="0"/>
              <a:t>  Recession of the galaxies (</a:t>
            </a:r>
            <a:r>
              <a:rPr lang="en-IE" sz="2000" i="1" dirty="0" err="1" smtClean="0"/>
              <a:t>obs</a:t>
            </a:r>
            <a:r>
              <a:rPr lang="en-IE" sz="2000" i="1" dirty="0" smtClean="0"/>
              <a:t>)</a:t>
            </a:r>
          </a:p>
          <a:p>
            <a:pPr>
              <a:lnSpc>
                <a:spcPct val="200000"/>
              </a:lnSpc>
            </a:pPr>
            <a:r>
              <a:rPr lang="en-IE" sz="2000" dirty="0"/>
              <a:t>Lemaitre   </a:t>
            </a:r>
            <a:r>
              <a:rPr lang="en-IE" sz="2000" dirty="0" smtClean="0"/>
              <a:t>	</a:t>
            </a:r>
            <a:r>
              <a:rPr lang="en-IE" sz="2000" i="1" dirty="0" smtClean="0"/>
              <a:t>Observation </a:t>
            </a:r>
            <a:r>
              <a:rPr lang="en-IE" sz="2000" dirty="0" smtClean="0"/>
              <a:t>+ </a:t>
            </a:r>
            <a:r>
              <a:rPr lang="en-IE" sz="2000" i="1" dirty="0" smtClean="0"/>
              <a:t>theory  </a:t>
            </a:r>
            <a:endParaRPr lang="en-IE" sz="2000" b="1" u="sng" dirty="0" smtClean="0"/>
          </a:p>
          <a:p>
            <a:pPr>
              <a:buNone/>
            </a:pPr>
            <a:endParaRPr lang="en-IE" sz="2000" b="1" dirty="0" smtClean="0"/>
          </a:p>
          <a:p>
            <a:pPr>
              <a:buNone/>
            </a:pPr>
            <a:r>
              <a:rPr lang="en-IE" sz="2000" dirty="0" smtClean="0"/>
              <a:t>	</a:t>
            </a:r>
            <a:r>
              <a:rPr lang="en-IE" sz="2000" i="1" dirty="0" smtClean="0"/>
              <a:t>‘Hubble graph’ should be Hubble-</a:t>
            </a:r>
            <a:r>
              <a:rPr lang="en-IE" sz="2000" i="1" dirty="0" err="1" smtClean="0"/>
              <a:t>Slipher</a:t>
            </a:r>
            <a:r>
              <a:rPr lang="en-IE" sz="2000" i="1" dirty="0" smtClean="0"/>
              <a:t> graph</a:t>
            </a:r>
          </a:p>
          <a:p>
            <a:pPr>
              <a:buNone/>
            </a:pPr>
            <a:r>
              <a:rPr lang="en-IE" sz="2000" i="1" dirty="0" smtClean="0"/>
              <a:t>‘Hubble expansion should be Hubble-Lemaitre expansion</a:t>
            </a:r>
          </a:p>
          <a:p>
            <a:pPr>
              <a:buNone/>
            </a:pPr>
            <a:r>
              <a:rPr lang="en-IE" sz="2000" i="1" dirty="0" smtClean="0"/>
              <a:t>       </a:t>
            </a:r>
          </a:p>
          <a:p>
            <a:pPr>
              <a:buNone/>
            </a:pPr>
            <a:r>
              <a:rPr lang="en-IE" sz="2000" b="1" dirty="0" smtClean="0"/>
              <a:t>	</a:t>
            </a:r>
            <a:r>
              <a:rPr lang="en-IE" sz="2000" b="1" dirty="0"/>
              <a:t>	</a:t>
            </a:r>
            <a:r>
              <a:rPr lang="en-US" sz="2000" b="1" i="1" dirty="0" smtClean="0"/>
              <a:t>Astronomers </a:t>
            </a:r>
            <a:r>
              <a:rPr lang="en-US" sz="2000" b="1" i="1" dirty="0" err="1"/>
              <a:t>sceptical</a:t>
            </a:r>
            <a:r>
              <a:rPr lang="en-US" sz="2000" b="1" i="1" dirty="0"/>
              <a:t> (Hubble)</a:t>
            </a:r>
            <a:endParaRPr lang="en-IE" sz="2000" b="1" i="1" dirty="0"/>
          </a:p>
          <a:p>
            <a:pPr>
              <a:buNone/>
            </a:pPr>
            <a:endParaRPr lang="en-IE" sz="2400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56805894"/>
              </p:ext>
            </p:extLst>
          </p:nvPr>
        </p:nvGraphicFramePr>
        <p:xfrm>
          <a:off x="8014128" y="5015208"/>
          <a:ext cx="1129872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05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4128" y="5015208"/>
                        <a:ext cx="1129872" cy="15841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5517" y="1671612"/>
            <a:ext cx="13827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079" y="1653901"/>
            <a:ext cx="110989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ts4.mm.bing.net/images/thumbnail.aspx?q=4659069557014735&amp;id=5b23e93350a710efc5ad75a46fdf7ca6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41952" y="5085184"/>
            <a:ext cx="1137544" cy="1524000"/>
          </a:xfrm>
          <a:prstGeom prst="rect">
            <a:avLst/>
          </a:prstGeom>
          <a:noFill/>
        </p:spPr>
      </p:pic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937" y="3356992"/>
            <a:ext cx="1062465" cy="155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59632" y="194226"/>
            <a:ext cx="7344816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Models of the expanding universe (1930 -) </a:t>
            </a:r>
            <a:endParaRPr lang="en-GB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58634" y="5857126"/>
            <a:ext cx="35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u="sng" dirty="0" smtClean="0"/>
              <a:t>If</a:t>
            </a:r>
            <a:r>
              <a:rPr lang="en-US" sz="1800" b="1" i="1" dirty="0" smtClean="0"/>
              <a:t> redshifts represent expansion…</a:t>
            </a:r>
          </a:p>
          <a:p>
            <a:r>
              <a:rPr lang="en-US" sz="1800" b="1" i="1" dirty="0" smtClean="0"/>
              <a:t>I</a:t>
            </a:r>
            <a:r>
              <a:rPr lang="en-US" sz="1800" b="1" i="1" u="sng" dirty="0" smtClean="0"/>
              <a:t>f </a:t>
            </a:r>
            <a:r>
              <a:rPr lang="en-US" sz="1800" b="1" i="1" dirty="0" smtClean="0"/>
              <a:t>effect is global…</a:t>
            </a:r>
            <a:endParaRPr lang="en-US" sz="1800" b="1" i="1" dirty="0"/>
          </a:p>
        </p:txBody>
      </p:sp>
      <p:sp>
        <p:nvSpPr>
          <p:cNvPr id="3" name="Rectangle 2"/>
          <p:cNvSpPr/>
          <p:nvPr/>
        </p:nvSpPr>
        <p:spPr>
          <a:xfrm>
            <a:off x="15721" y="1484784"/>
            <a:ext cx="633670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/>
              <a:t> </a:t>
            </a:r>
            <a:endParaRPr lang="en-US" sz="2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err="1"/>
              <a:t>Tolman</a:t>
            </a:r>
            <a:r>
              <a:rPr lang="en-US" sz="2000" b="1" dirty="0"/>
              <a:t> (1930, 31) </a:t>
            </a:r>
            <a:r>
              <a:rPr lang="en-US" sz="2000" i="1" dirty="0"/>
              <a:t> </a:t>
            </a:r>
          </a:p>
          <a:p>
            <a:r>
              <a:rPr lang="en-US" sz="2000" i="1" dirty="0"/>
              <a:t>      </a:t>
            </a:r>
            <a:r>
              <a:rPr lang="en-US" sz="1800" i="1" dirty="0"/>
              <a:t>Expansion caused by annihilation of matter 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Eddington  </a:t>
            </a:r>
            <a:r>
              <a:rPr lang="en-US" sz="2000" b="1" dirty="0"/>
              <a:t>(</a:t>
            </a:r>
            <a:r>
              <a:rPr lang="en-US" sz="2000" b="1" dirty="0" smtClean="0"/>
              <a:t>1930, 31)</a:t>
            </a:r>
          </a:p>
          <a:p>
            <a:r>
              <a:rPr lang="en-US" i="1" dirty="0" smtClean="0"/>
              <a:t>     </a:t>
            </a:r>
            <a:r>
              <a:rPr lang="en-US" sz="1800" i="1" dirty="0" smtClean="0"/>
              <a:t>On the instability of the Einstein universe</a:t>
            </a:r>
          </a:p>
          <a:p>
            <a:r>
              <a:rPr lang="en-US" sz="1800" i="1" dirty="0" smtClean="0"/>
              <a:t>      </a:t>
            </a:r>
            <a:r>
              <a:rPr lang="en-GB" sz="1800" i="1" dirty="0"/>
              <a:t>Expansion caused by condensation? </a:t>
            </a:r>
            <a:endParaRPr lang="en-US" sz="1800" i="1" dirty="0"/>
          </a:p>
          <a:p>
            <a:pPr eaLnBrk="1" hangingPunct="1"/>
            <a:endParaRPr lang="en-US" sz="2000" b="1" dirty="0" smtClean="0"/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000" b="1" dirty="0" smtClean="0"/>
              <a:t>de Sitter (1930, 31)</a:t>
            </a:r>
          </a:p>
          <a:p>
            <a:pPr eaLnBrk="1" hangingPunct="1"/>
            <a:r>
              <a:rPr lang="en-US" sz="2000" i="1" dirty="0" smtClean="0"/>
              <a:t>     </a:t>
            </a:r>
            <a:r>
              <a:rPr lang="en-US" sz="1800" i="1" dirty="0" smtClean="0"/>
              <a:t>Variety of expanding models</a:t>
            </a:r>
            <a:endParaRPr lang="en-US" sz="1800" b="1" dirty="0" smtClean="0"/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endParaRPr lang="en-US" sz="1800" i="1" dirty="0"/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Heckmann</a:t>
            </a:r>
            <a:r>
              <a:rPr lang="en-US" sz="2000" b="1" dirty="0" smtClean="0"/>
              <a:t> (1931,32)</a:t>
            </a:r>
          </a:p>
          <a:p>
            <a:pPr eaLnBrk="1" hangingPunct="1"/>
            <a:r>
              <a:rPr lang="en-US" sz="1800" i="1" dirty="0" smtClean="0"/>
              <a:t>      Spatial curvature (not translated)</a:t>
            </a:r>
          </a:p>
          <a:p>
            <a:endParaRPr lang="en-US" sz="18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Einstein (1931, 32</a:t>
            </a:r>
            <a:r>
              <a:rPr lang="en-US" sz="2000" b="1" dirty="0"/>
              <a:t>) 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r>
              <a:rPr lang="en-US" sz="2000" i="1" dirty="0" smtClean="0"/>
              <a:t>      </a:t>
            </a:r>
            <a:r>
              <a:rPr lang="en-US" sz="1800" i="1" dirty="0" smtClean="0"/>
              <a:t>Friedman-Einstein model   </a:t>
            </a:r>
            <a:r>
              <a:rPr lang="en-IE" sz="1800" i="1" dirty="0"/>
              <a:t>λ </a:t>
            </a:r>
            <a:r>
              <a:rPr lang="en-US" sz="1800" i="1" dirty="0"/>
              <a:t>= </a:t>
            </a:r>
            <a:r>
              <a:rPr lang="en-US" sz="1800" i="1" dirty="0" smtClean="0"/>
              <a:t>0,  k = 1</a:t>
            </a:r>
          </a:p>
          <a:p>
            <a:r>
              <a:rPr lang="en-US" sz="1800" i="1" dirty="0" smtClean="0"/>
              <a:t>      Einstein-de Sitter model     </a:t>
            </a:r>
            <a:r>
              <a:rPr lang="en-IE" sz="1800" i="1" dirty="0" smtClean="0"/>
              <a:t>λ </a:t>
            </a:r>
            <a:r>
              <a:rPr lang="en-US" sz="1800" i="1" dirty="0"/>
              <a:t>= </a:t>
            </a:r>
            <a:r>
              <a:rPr lang="en-US" sz="1800" i="1" dirty="0" smtClean="0"/>
              <a:t>0, k = 0</a:t>
            </a:r>
            <a:endParaRPr lang="en-US" sz="1800" i="1" dirty="0"/>
          </a:p>
        </p:txBody>
      </p:sp>
      <p:pic>
        <p:nvPicPr>
          <p:cNvPr id="151554" name="Picture 2" descr="http://upload.wikimedia.org/wikipedia/commons/2/24/Arthur_Stanley_Edd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066" y="1646716"/>
            <a:ext cx="151876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73" y="3759533"/>
            <a:ext cx="1540852" cy="203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60" name="Picture 8" descr="http://osulibrary.oregonstate.edu/specialcollections/coll/pauling/catalogue/09/1931i.27-tolman-150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134" y="1630207"/>
            <a:ext cx="1523292" cy="197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media.npr.org/programs/totn/features/2007/03/einstein200-2052642bb3632af91c8561af7389ab09dce7a7fc-s6-c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3803982"/>
            <a:ext cx="1622834" cy="19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4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3954" y="260648"/>
            <a:ext cx="6995864" cy="1143000"/>
          </a:xfrm>
        </p:spPr>
        <p:txBody>
          <a:bodyPr/>
          <a:lstStyle/>
          <a:p>
            <a:r>
              <a:rPr lang="en-IE" sz="2800" b="1" dirty="0" smtClean="0"/>
              <a:t>  A strange prediction: the big bang</a:t>
            </a:r>
            <a:endParaRPr lang="en-GB" sz="2800" b="1" dirty="0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191214" y="1886606"/>
            <a:ext cx="5748938" cy="37444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IE" sz="2000" b="1" kern="0" dirty="0" err="1"/>
              <a:t>Lemaître</a:t>
            </a:r>
            <a:r>
              <a:rPr lang="en-IE" sz="2000" b="1" kern="0" dirty="0"/>
              <a:t> </a:t>
            </a:r>
            <a:r>
              <a:rPr lang="en-IE" sz="2000" b="1" kern="0" dirty="0" smtClean="0"/>
              <a:t>1931</a:t>
            </a:r>
            <a:r>
              <a:rPr lang="en-IE" sz="2000" kern="0" dirty="0" smtClean="0"/>
              <a:t>: expanding </a:t>
            </a:r>
            <a:r>
              <a:rPr lang="en-IE" sz="2000" i="1" kern="0" dirty="0" smtClean="0"/>
              <a:t>U </a:t>
            </a:r>
            <a:r>
              <a:rPr lang="en-IE" sz="2000" kern="0" dirty="0" smtClean="0"/>
              <a:t>smaller in the past</a:t>
            </a:r>
          </a:p>
          <a:p>
            <a:pPr marL="0" indent="0" eaLnBrk="1" hangingPunct="1">
              <a:buFontTx/>
              <a:buNone/>
            </a:pPr>
            <a:endParaRPr lang="en-IE" sz="2400" kern="0" dirty="0" smtClean="0"/>
          </a:p>
          <a:p>
            <a:pPr eaLnBrk="1" hangingPunct="1"/>
            <a:r>
              <a:rPr lang="en-IE" sz="2000" u="sng" kern="0" dirty="0" smtClean="0"/>
              <a:t>Extrapolate</a:t>
            </a:r>
            <a:r>
              <a:rPr lang="en-IE" sz="2000" kern="0" dirty="0" smtClean="0"/>
              <a:t> to very early epochs</a:t>
            </a:r>
          </a:p>
          <a:p>
            <a:pPr marL="0" indent="0" eaLnBrk="1" hangingPunct="1">
              <a:buFontTx/>
              <a:buNone/>
            </a:pPr>
            <a:endParaRPr lang="en-IE" sz="2000" u="sng" kern="0" dirty="0" smtClean="0"/>
          </a:p>
          <a:p>
            <a:pPr eaLnBrk="1" hangingPunct="1"/>
            <a:r>
              <a:rPr lang="en-IE" sz="2000" kern="0" dirty="0" smtClean="0"/>
              <a:t>Extremely dense, extremely hot</a:t>
            </a:r>
          </a:p>
          <a:p>
            <a:pPr marL="0" indent="0" eaLnBrk="1" hangingPunct="1">
              <a:buFontTx/>
              <a:buNone/>
            </a:pPr>
            <a:endParaRPr lang="en-IE" sz="2000" b="1" kern="0" dirty="0" smtClean="0"/>
          </a:p>
          <a:p>
            <a:pPr eaLnBrk="1" hangingPunct="1"/>
            <a:r>
              <a:rPr lang="en-IE" sz="2000" kern="0" dirty="0" smtClean="0"/>
              <a:t>Expanding and cooling ever since</a:t>
            </a:r>
          </a:p>
          <a:p>
            <a:pPr eaLnBrk="1" hangingPunct="1"/>
            <a:endParaRPr lang="en-IE" sz="2000" b="1" kern="0" dirty="0" smtClean="0"/>
          </a:p>
          <a:p>
            <a:pPr eaLnBrk="1" hangingPunct="1"/>
            <a:r>
              <a:rPr lang="en-IE" sz="2000" u="sng" kern="0" dirty="0" smtClean="0"/>
              <a:t>‘Fireworks beginning’ at </a:t>
            </a:r>
            <a:r>
              <a:rPr lang="en-IE" sz="2000" i="1" u="sng" kern="0" dirty="0" smtClean="0"/>
              <a:t>R</a:t>
            </a:r>
            <a:r>
              <a:rPr lang="en-IE" sz="2000" u="sng" kern="0" dirty="0" smtClean="0"/>
              <a:t> = 0?</a:t>
            </a:r>
          </a:p>
        </p:txBody>
      </p:sp>
      <p:graphicFrame>
        <p:nvGraphicFramePr>
          <p:cNvPr id="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68367386"/>
              </p:ext>
            </p:extLst>
          </p:nvPr>
        </p:nvGraphicFramePr>
        <p:xfrm>
          <a:off x="7380312" y="260648"/>
          <a:ext cx="1503363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61" name="Photo Editor Photo" r:id="rId4" imgW="13076190" imgH="19133333" progId="">
                  <p:embed/>
                </p:oleObj>
              </mc:Choice>
              <mc:Fallback>
                <p:oleObj name="Photo Editor Photo" r:id="rId4" imgW="13076190" imgH="19133333" progId="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260648"/>
                        <a:ext cx="1503363" cy="220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7092280" y="2719331"/>
            <a:ext cx="1915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IE" sz="1600" i="1" dirty="0"/>
              <a:t>Fr Georges </a:t>
            </a:r>
            <a:r>
              <a:rPr lang="en-GB" sz="1600" i="1" dirty="0" err="1"/>
              <a:t>Lemaître</a:t>
            </a:r>
            <a:endParaRPr lang="en-IE" sz="16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547664" y="5642856"/>
            <a:ext cx="38635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dirty="0" smtClean="0"/>
              <a:t>Rejected </a:t>
            </a:r>
            <a:r>
              <a:rPr lang="en-IE" sz="2000" b="1" dirty="0"/>
              <a:t>by </a:t>
            </a:r>
            <a:r>
              <a:rPr lang="en-IE" sz="2000" b="1" dirty="0" smtClean="0"/>
              <a:t>community (1930-60)</a:t>
            </a:r>
          </a:p>
          <a:p>
            <a:r>
              <a:rPr lang="en-IE" sz="1800" i="1" dirty="0" smtClean="0"/>
              <a:t>        Simplified models</a:t>
            </a:r>
          </a:p>
          <a:p>
            <a:r>
              <a:rPr lang="en-GB" sz="1800" i="1" dirty="0" smtClean="0"/>
              <a:t>       Timescale problem</a:t>
            </a:r>
            <a:endParaRPr lang="en-GB" sz="1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162109" y="6186962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dirty="0"/>
              <a:t>Later called   </a:t>
            </a:r>
            <a:r>
              <a:rPr lang="en-IE" sz="1800" i="1" u="sng" dirty="0"/>
              <a:t>‘</a:t>
            </a:r>
            <a:r>
              <a:rPr lang="en-IE" sz="1800" b="1" i="1" u="sng" dirty="0"/>
              <a:t>The big bang</a:t>
            </a:r>
            <a:r>
              <a:rPr lang="en-IE" sz="1800" b="1" i="1" u="sng" dirty="0" smtClean="0"/>
              <a:t>’</a:t>
            </a:r>
            <a:endParaRPr lang="en-IE" sz="1800" b="1" i="1" u="sng" dirty="0"/>
          </a:p>
        </p:txBody>
      </p:sp>
      <p:pic>
        <p:nvPicPr>
          <p:cNvPr id="11" name="Picture 2" descr="C:\Documents and Settings\coraifeartaigh\Desktop\Picture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742" y="3212976"/>
            <a:ext cx="2719699" cy="271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3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5" y="836712"/>
            <a:ext cx="6584582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 A second line of evidence 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7020272" y="1700808"/>
          <a:ext cx="15303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65" name="Photo Editor Photo" r:id="rId3" imgW="1609524" imgH="2161905" progId="">
                  <p:embed/>
                </p:oleObj>
              </mc:Choice>
              <mc:Fallback>
                <p:oleObj name="Photo Editor Photo" r:id="rId3" imgW="1609524" imgH="2161905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3035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616656"/>
            <a:ext cx="6588224" cy="510591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Gamow and nuclear </a:t>
            </a:r>
            <a:r>
              <a:rPr lang="en-IE" sz="2000" b="1" dirty="0"/>
              <a:t>physics </a:t>
            </a:r>
            <a:r>
              <a:rPr lang="en-IE" sz="2000" b="1" dirty="0" smtClean="0"/>
              <a:t>(1940s)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</a:t>
            </a:r>
            <a:r>
              <a:rPr lang="en-IE" sz="1800" i="1" dirty="0" smtClean="0"/>
              <a:t>Student of </a:t>
            </a:r>
            <a:r>
              <a:rPr lang="en-IE" sz="1800" i="1" dirty="0"/>
              <a:t>F</a:t>
            </a:r>
            <a:r>
              <a:rPr lang="en-IE" sz="1800" i="1" dirty="0" smtClean="0"/>
              <a:t>riedman</a:t>
            </a:r>
          </a:p>
          <a:p>
            <a:pPr eaLnBrk="1" hangingPunct="1">
              <a:lnSpc>
                <a:spcPct val="90000"/>
              </a:lnSpc>
            </a:pPr>
            <a:endParaRPr lang="en-IE" sz="1800" i="1" dirty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How were </a:t>
            </a:r>
            <a:r>
              <a:rPr lang="en-IE" sz="2000" b="1" dirty="0"/>
              <a:t>the chemical elements </a:t>
            </a:r>
            <a:r>
              <a:rPr lang="en-IE" sz="2000" b="1" dirty="0" smtClean="0"/>
              <a:t>formed?</a:t>
            </a:r>
            <a:endParaRPr lang="en-IE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Problems with stellar nucleosynthesis</a:t>
            </a:r>
            <a:endParaRPr lang="en-IE" sz="1800" i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Elements formed in the infant hot universe?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Theory predicts U = 75% Hydrogen,  25% Helium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Agreement with observation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   </a:t>
            </a:r>
            <a:r>
              <a:rPr lang="en-IE" sz="1800" i="1" dirty="0" smtClean="0"/>
              <a:t>Victory for big bang model</a:t>
            </a:r>
            <a:r>
              <a:rPr lang="en-IE" sz="2400" dirty="0" smtClean="0"/>
              <a:t>		</a:t>
            </a:r>
            <a:r>
              <a:rPr lang="en-IE" sz="2000" dirty="0" smtClean="0"/>
              <a:t>					</a:t>
            </a:r>
            <a:endParaRPr lang="en-GB" sz="2000" dirty="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76256" y="3861048"/>
            <a:ext cx="17919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Gamow </a:t>
            </a:r>
            <a:endParaRPr lang="en-GB" sz="1800" i="1" dirty="0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653136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11760" y="6320011"/>
            <a:ext cx="3368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u="sng" dirty="0"/>
              <a:t>Heavier atoms formed in </a:t>
            </a:r>
            <a:r>
              <a:rPr lang="en-IE" sz="2000" b="1" i="1" u="sng" dirty="0" smtClean="0"/>
              <a:t>stars</a:t>
            </a:r>
            <a:endParaRPr lang="en-IE" sz="20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692696"/>
            <a:ext cx="751892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200" dirty="0" smtClean="0"/>
              <a:t>Bonus: cosmic background radiation</a:t>
            </a:r>
            <a:endParaRPr lang="en-GB" sz="3200" dirty="0" smtClean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374303236"/>
              </p:ext>
            </p:extLst>
          </p:nvPr>
        </p:nvGraphicFramePr>
        <p:xfrm>
          <a:off x="6012160" y="1864375"/>
          <a:ext cx="2667000" cy="2637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689" name="Photo Editor Photo" r:id="rId3" imgW="6190476" imgH="5238095" progId="">
                  <p:embed/>
                </p:oleObj>
              </mc:Choice>
              <mc:Fallback>
                <p:oleObj name="Photo Editor Photo" r:id="rId3" imgW="6190476" imgH="5238095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864375"/>
                        <a:ext cx="2667000" cy="26378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2319973"/>
            <a:ext cx="6624736" cy="374957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/>
              <a:t>I</a:t>
            </a:r>
            <a:r>
              <a:rPr lang="en-IE" sz="2000" dirty="0" smtClean="0"/>
              <a:t>nfant universe very hot </a:t>
            </a:r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Dominated by radiation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Radiation still </a:t>
            </a:r>
            <a:r>
              <a:rPr lang="en-IE" sz="2000" dirty="0"/>
              <a:t>observable today</a:t>
            </a:r>
            <a:r>
              <a:rPr lang="en-IE" sz="2000" dirty="0" smtClean="0"/>
              <a:t>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Low temp, microwave frequency</a:t>
            </a:r>
            <a:endParaRPr lang="en-IE" sz="1800" dirty="0" smtClean="0"/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A fossil from the early universe!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Released when atoms formed </a:t>
            </a:r>
            <a:r>
              <a:rPr lang="en-IE" sz="1800" i="1" dirty="0"/>
              <a:t> </a:t>
            </a:r>
            <a:r>
              <a:rPr lang="en-IE" sz="1800" i="1" dirty="0" smtClean="0"/>
              <a:t>(</a:t>
            </a:r>
            <a:r>
              <a:rPr lang="en-IE" sz="1800" i="1" dirty="0"/>
              <a:t>300,000 </a:t>
            </a:r>
            <a:r>
              <a:rPr lang="en-IE" sz="1800" i="1" dirty="0" err="1"/>
              <a:t>yr</a:t>
            </a:r>
            <a:r>
              <a:rPr lang="en-IE" sz="1800" i="1" dirty="0"/>
              <a:t>)</a:t>
            </a:r>
            <a:endParaRPr lang="en-IE" sz="1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	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940102" y="4653865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 err="1"/>
              <a:t>Alpher</a:t>
            </a:r>
            <a:r>
              <a:rPr lang="en-IE" sz="1800" i="1" dirty="0"/>
              <a:t>, Gamow and Herman</a:t>
            </a:r>
            <a:endParaRPr lang="en-GB" sz="1800" i="1" dirty="0"/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827584" y="6059370"/>
            <a:ext cx="20890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   </a:t>
            </a:r>
            <a:r>
              <a:rPr lang="en-GB" sz="2000" b="1" i="1" u="sng" dirty="0" smtClean="0"/>
              <a:t>No-one </a:t>
            </a:r>
            <a:r>
              <a:rPr lang="en-GB" sz="2000" b="1" i="1" u="sng" dirty="0"/>
              <a:t>looked  </a:t>
            </a:r>
            <a:endParaRPr lang="en-GB" sz="2000" b="1" i="1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7673" y="5704374"/>
            <a:ext cx="4454403" cy="102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188640"/>
            <a:ext cx="6553200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</a:t>
            </a:r>
            <a:r>
              <a:rPr lang="en-IE" sz="3200" b="1" dirty="0" smtClean="0"/>
              <a:t>The steady-state universe (1948)</a:t>
            </a:r>
            <a:endParaRPr lang="en-GB" sz="3200" b="1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idx="1"/>
          </p:nvPr>
        </p:nvSpPr>
        <p:spPr>
          <a:xfrm>
            <a:off x="0" y="1389166"/>
            <a:ext cx="5364088" cy="5381365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000" b="1" dirty="0" smtClean="0"/>
              <a:t>Expanding but unchanging universe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Hoyle, </a:t>
            </a:r>
            <a:r>
              <a:rPr lang="en-US" sz="1800" i="1" dirty="0"/>
              <a:t>B</a:t>
            </a:r>
            <a:r>
              <a:rPr lang="en-US" sz="1800" i="1" dirty="0" smtClean="0"/>
              <a:t>ondi and Gold (1948)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Disliked extrapolation to early epochs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</a:t>
            </a:r>
            <a:r>
              <a:rPr lang="en-US" sz="1800" i="1" u="sng" dirty="0" smtClean="0"/>
              <a:t>Perfect cosmological principle? </a:t>
            </a:r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eaLnBrk="1" hangingPunct="1"/>
            <a:r>
              <a:rPr lang="en-US" sz="2000" b="1" dirty="0" smtClean="0"/>
              <a:t>Requires continuous </a:t>
            </a:r>
            <a:r>
              <a:rPr lang="en-US" sz="2000" b="1" dirty="0"/>
              <a:t>creation of </a:t>
            </a:r>
            <a:r>
              <a:rPr lang="en-US" sz="2000" b="1" dirty="0" smtClean="0"/>
              <a:t>matter</a:t>
            </a:r>
          </a:p>
          <a:p>
            <a:pPr marL="0" indent="0" eaLnBrk="1" hangingPunct="1">
              <a:buNone/>
            </a:pPr>
            <a:r>
              <a:rPr lang="en-US" sz="2000" i="1" dirty="0" smtClean="0"/>
              <a:t>      </a:t>
            </a:r>
            <a:r>
              <a:rPr lang="en-US" sz="1800" i="1" dirty="0" smtClean="0"/>
              <a:t>Very </a:t>
            </a:r>
            <a:r>
              <a:rPr lang="en-US" sz="1800" i="1" dirty="0"/>
              <a:t>little matter required </a:t>
            </a:r>
            <a:endParaRPr lang="en-US" sz="1800" i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No </a:t>
            </a:r>
            <a:r>
              <a:rPr lang="en-US" sz="1800" i="1" dirty="0"/>
              <a:t>beginning, no age </a:t>
            </a:r>
            <a:r>
              <a:rPr lang="en-US" sz="1800" i="1" dirty="0" smtClean="0"/>
              <a:t>paradox</a:t>
            </a:r>
            <a:endParaRPr lang="en-US" sz="1800" i="1" dirty="0"/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Replace </a:t>
            </a:r>
            <a:r>
              <a:rPr lang="en-GB" sz="2000" b="1" dirty="0" smtClean="0"/>
              <a:t>λ with creation term </a:t>
            </a:r>
            <a:r>
              <a:rPr lang="en-GB" sz="2000" dirty="0" smtClean="0"/>
              <a:t>(</a:t>
            </a:r>
            <a:r>
              <a:rPr lang="en-GB" sz="2000" dirty="0"/>
              <a:t>H</a:t>
            </a:r>
            <a:r>
              <a:rPr lang="en-GB" sz="2000" dirty="0" smtClean="0"/>
              <a:t>oyle)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US" sz="1800" i="1" dirty="0"/>
              <a:t> </a:t>
            </a:r>
            <a:r>
              <a:rPr lang="en-US" sz="1800" i="1" dirty="0" smtClean="0"/>
              <a:t>      </a:t>
            </a:r>
          </a:p>
          <a:p>
            <a:pPr marL="0" indent="0" eaLnBrk="1" hangingPunct="1">
              <a:buNone/>
            </a:pPr>
            <a:endParaRPr lang="en-US" sz="1800" i="1" dirty="0"/>
          </a:p>
          <a:p>
            <a:pPr eaLnBrk="1" hangingPunct="1"/>
            <a:r>
              <a:rPr lang="en-US" sz="2000" b="1" dirty="0" smtClean="0"/>
              <a:t>Improved version (1962)</a:t>
            </a:r>
            <a:r>
              <a:rPr lang="en-US" sz="1800" i="1" dirty="0" smtClean="0"/>
              <a:t> </a:t>
            </a:r>
            <a:endParaRPr lang="en-US" sz="2000" b="1" dirty="0" smtClean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  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GB" sz="1800" i="1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6286806" y="6256476"/>
            <a:ext cx="2393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Hoyle and </a:t>
            </a:r>
            <a:r>
              <a:rPr lang="en-GB" sz="1600" i="1" dirty="0" err="1" smtClean="0"/>
              <a:t>Narlikar</a:t>
            </a:r>
            <a:r>
              <a:rPr lang="en-GB" sz="1600" i="1" dirty="0" smtClean="0"/>
              <a:t> (1962)</a:t>
            </a:r>
            <a:endParaRPr lang="en-GB" sz="1600" i="1" dirty="0"/>
          </a:p>
        </p:txBody>
      </p:sp>
      <p:sp>
        <p:nvSpPr>
          <p:cNvPr id="4" name="Rectangle 3"/>
          <p:cNvSpPr/>
          <p:nvPr/>
        </p:nvSpPr>
        <p:spPr>
          <a:xfrm>
            <a:off x="1115616" y="5301208"/>
            <a:ext cx="2808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smtClean="0">
                <a:cs typeface="Times New Roman" pitchFamily="18" charset="0"/>
              </a:rPr>
              <a:t> </a:t>
            </a:r>
            <a:r>
              <a:rPr lang="en-GB" sz="1600" b="1" i="1" dirty="0" err="1" smtClean="0"/>
              <a:t>C</a:t>
            </a:r>
            <a:r>
              <a:rPr lang="en-GB" sz="1600" i="1" baseline="-25000" dirty="0" err="1" smtClean="0"/>
              <a:t>μν</a:t>
            </a:r>
            <a:r>
              <a:rPr lang="en-GB" sz="1600" i="1" baseline="-25000" dirty="0" smtClean="0"/>
              <a:t> </a:t>
            </a:r>
            <a:r>
              <a:rPr lang="en-GB" sz="1600" dirty="0" smtClean="0">
                <a:cs typeface="Times New Roman" pitchFamily="18" charset="0"/>
              </a:rPr>
              <a:t>  </a:t>
            </a:r>
            <a:r>
              <a:rPr lang="en-GB" sz="1600" i="1" dirty="0">
                <a:cs typeface="Times New Roman" pitchFamily="18" charset="0"/>
              </a:rPr>
              <a:t>=     </a:t>
            </a:r>
            <a:r>
              <a:rPr lang="en-GB" sz="1600" i="1" dirty="0" smtClean="0">
                <a:cs typeface="Times New Roman" pitchFamily="18" charset="0"/>
              </a:rPr>
              <a:t> - k</a:t>
            </a:r>
            <a:r>
              <a:rPr lang="en-GB" sz="1600" dirty="0" smtClean="0">
                <a:cs typeface="Times New Roman" pitchFamily="18" charset="0"/>
              </a:rPr>
              <a:t> </a:t>
            </a:r>
            <a:r>
              <a:rPr lang="en-GB" sz="1600" b="1" i="1" dirty="0" err="1" smtClean="0">
                <a:cs typeface="Times New Roman" pitchFamily="18" charset="0"/>
              </a:rPr>
              <a:t>T</a:t>
            </a:r>
            <a:r>
              <a:rPr lang="en-GB" sz="1600" i="1" baseline="-30000" dirty="0" err="1" smtClean="0">
                <a:cs typeface="Times New Roman" pitchFamily="18" charset="0"/>
              </a:rPr>
              <a:t>μν</a:t>
            </a:r>
            <a:endParaRPr lang="en-IE" sz="1600" dirty="0"/>
          </a:p>
        </p:txBody>
      </p:sp>
      <p:sp>
        <p:nvSpPr>
          <p:cNvPr id="5" name="Rectangle 4"/>
          <p:cNvSpPr/>
          <p:nvPr/>
        </p:nvSpPr>
        <p:spPr>
          <a:xfrm>
            <a:off x="971600" y="6256476"/>
            <a:ext cx="3403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cs typeface="Times New Roman" pitchFamily="18" charset="0"/>
              </a:rPr>
              <a:t> </a:t>
            </a: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err="1"/>
              <a:t>λg</a:t>
            </a:r>
            <a:r>
              <a:rPr lang="en-GB" sz="1600" i="1" baseline="-25000" dirty="0" err="1"/>
              <a:t>μν</a:t>
            </a:r>
            <a:r>
              <a:rPr lang="en-GB" sz="1600" i="1" baseline="-25000" dirty="0"/>
              <a:t> </a:t>
            </a:r>
            <a:r>
              <a:rPr lang="en-GB" sz="1600" dirty="0">
                <a:cs typeface="Times New Roman" pitchFamily="18" charset="0"/>
              </a:rPr>
              <a:t>  </a:t>
            </a:r>
            <a:r>
              <a:rPr lang="en-GB" sz="1600" dirty="0" smtClean="0">
                <a:cs typeface="Times New Roman" pitchFamily="18" charset="0"/>
              </a:rPr>
              <a:t>= </a:t>
            </a:r>
            <a:r>
              <a:rPr lang="en-GB" sz="1600" i="1" dirty="0">
                <a:cs typeface="Times New Roman" pitchFamily="18" charset="0"/>
              </a:rPr>
              <a:t> k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b="1" i="1" dirty="0">
                <a:cs typeface="Times New Roman" pitchFamily="18" charset="0"/>
              </a:rPr>
              <a:t>T (</a:t>
            </a:r>
            <a:r>
              <a:rPr lang="en-GB" sz="1600" b="1" i="1" dirty="0" err="1" smtClean="0">
                <a:cs typeface="Times New Roman" pitchFamily="18" charset="0"/>
              </a:rPr>
              <a:t>C</a:t>
            </a:r>
            <a:r>
              <a:rPr lang="en-GB" sz="1600" i="1" baseline="-30000" dirty="0" err="1" smtClean="0">
                <a:cs typeface="Times New Roman" pitchFamily="18" charset="0"/>
              </a:rPr>
              <a:t>μ</a:t>
            </a:r>
            <a:r>
              <a:rPr lang="en-GB" sz="1600" dirty="0" smtClean="0">
                <a:cs typeface="Times New Roman" pitchFamily="18" charset="0"/>
              </a:rPr>
              <a:t>+  </a:t>
            </a:r>
            <a:r>
              <a:rPr lang="en-GB" sz="1600" b="1" i="1" dirty="0" err="1" smtClean="0">
                <a:cs typeface="Times New Roman" pitchFamily="18" charset="0"/>
              </a:rPr>
              <a:t>C</a:t>
            </a:r>
            <a:r>
              <a:rPr lang="en-GB" sz="1600" i="1" baseline="-30000" dirty="0" err="1" smtClean="0">
                <a:cs typeface="Times New Roman" pitchFamily="18" charset="0"/>
              </a:rPr>
              <a:t>ν</a:t>
            </a:r>
            <a:r>
              <a:rPr lang="en-GB" sz="1600" i="1" baseline="-30000" dirty="0" smtClean="0">
                <a:cs typeface="Times New Roman" pitchFamily="18" charset="0"/>
              </a:rPr>
              <a:t>) </a:t>
            </a:r>
            <a:endParaRPr lang="en-IE" sz="1600" dirty="0"/>
          </a:p>
        </p:txBody>
      </p:sp>
      <p:pic>
        <p:nvPicPr>
          <p:cNvPr id="207874" name="Picture 2" descr="http://www.iucaa.ernet.in/~library/photogal/visit/VR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03" y="4263069"/>
            <a:ext cx="2868478" cy="18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of Gold,  Bondi and Hoyle at a conference. By permission of the Master and Fellows of St John's College, Cambridg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55" y="1844824"/>
            <a:ext cx="3331247" cy="155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9091" y="3572135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err="1" smtClean="0"/>
              <a:t>Bondi</a:t>
            </a:r>
            <a:r>
              <a:rPr lang="en-GB" sz="1600" i="1" dirty="0" smtClean="0"/>
              <a:t>, Gold and Hoyle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346472" y="188640"/>
            <a:ext cx="6593017" cy="1143000"/>
          </a:xfrm>
        </p:spPr>
        <p:txBody>
          <a:bodyPr/>
          <a:lstStyle/>
          <a:p>
            <a:r>
              <a:rPr lang="en-GB" sz="3200" b="1" dirty="0"/>
              <a:t>S</a:t>
            </a:r>
            <a:r>
              <a:rPr lang="en-GB" sz="3200" b="1" dirty="0" smtClean="0"/>
              <a:t>teady-state vs big bang (1950-70)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9512" y="1381998"/>
            <a:ext cx="5472608" cy="4968552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r>
              <a:rPr lang="en-GB" sz="2000" b="1" dirty="0"/>
              <a:t>Optical astronomy </a:t>
            </a:r>
            <a:r>
              <a:rPr lang="en-GB" sz="2000" b="1" dirty="0" smtClean="0"/>
              <a:t>(1950s)</a:t>
            </a:r>
            <a:endParaRPr lang="en-GB" sz="2000" b="1" dirty="0"/>
          </a:p>
          <a:p>
            <a:pPr marL="0" indent="0">
              <a:buNone/>
            </a:pPr>
            <a:r>
              <a:rPr lang="en-GB" sz="1800" b="1" dirty="0"/>
              <a:t>     </a:t>
            </a:r>
            <a:r>
              <a:rPr lang="en-GB" sz="1800" b="1" dirty="0" smtClean="0"/>
              <a:t> </a:t>
            </a:r>
            <a:r>
              <a:rPr lang="en-GB" sz="1800" i="1" dirty="0" smtClean="0"/>
              <a:t>Revised distances to the nebulae </a:t>
            </a:r>
            <a:r>
              <a:rPr lang="en-GB" sz="1800" i="1" dirty="0"/>
              <a:t>(Baade, </a:t>
            </a:r>
            <a:r>
              <a:rPr lang="en-GB" sz="1800" i="1" dirty="0" err="1"/>
              <a:t>Sandage</a:t>
            </a:r>
            <a:r>
              <a:rPr lang="en-GB" sz="1800" i="1" dirty="0" smtClean="0"/>
              <a:t>)</a:t>
            </a:r>
          </a:p>
          <a:p>
            <a:pPr marL="0" indent="0">
              <a:buNone/>
            </a:pPr>
            <a:r>
              <a:rPr lang="en-GB" sz="1800" i="1" dirty="0" smtClean="0"/>
              <a:t>     New timescale </a:t>
            </a:r>
            <a:r>
              <a:rPr lang="en-GB" sz="1800" i="1" dirty="0"/>
              <a:t>of </a:t>
            </a:r>
            <a:r>
              <a:rPr lang="en-GB" sz="1800" i="1" dirty="0" smtClean="0"/>
              <a:t>expansion</a:t>
            </a:r>
          </a:p>
          <a:p>
            <a:pPr marL="0" indent="0">
              <a:buNone/>
            </a:pPr>
            <a:endParaRPr lang="en-GB" sz="2000" b="1" dirty="0" smtClean="0"/>
          </a:p>
          <a:p>
            <a:r>
              <a:rPr lang="en-GB" sz="2000" b="1" dirty="0" smtClean="0"/>
              <a:t>Radio-astronomy (1960s)</a:t>
            </a:r>
            <a:endParaRPr lang="en-GB" sz="2000" b="1" dirty="0"/>
          </a:p>
          <a:p>
            <a:pPr marL="0" indent="0">
              <a:buNone/>
            </a:pPr>
            <a:r>
              <a:rPr lang="en-GB" sz="2000" i="1" dirty="0"/>
              <a:t>     </a:t>
            </a:r>
            <a:r>
              <a:rPr lang="en-GB" sz="1800" i="1" dirty="0" smtClean="0"/>
              <a:t>Galaxy distributions at different epochs</a:t>
            </a:r>
            <a:endParaRPr lang="en-GB" sz="1800" i="1" dirty="0"/>
          </a:p>
          <a:p>
            <a:pPr marL="0" indent="0">
              <a:buNone/>
            </a:pPr>
            <a:r>
              <a:rPr lang="en-GB" sz="1800" i="1" dirty="0"/>
              <a:t>     </a:t>
            </a:r>
            <a:r>
              <a:rPr lang="en-GB" sz="1800" i="1" dirty="0" smtClean="0"/>
              <a:t>Cambridge  </a:t>
            </a:r>
            <a:r>
              <a:rPr lang="en-GB" sz="1800" i="1" dirty="0"/>
              <a:t>3C Survey (Ryle</a:t>
            </a:r>
            <a:r>
              <a:rPr lang="en-GB" sz="1800" i="1" dirty="0" smtClean="0"/>
              <a:t>)</a:t>
            </a:r>
            <a:endParaRPr lang="en-GB" sz="2000" b="1" dirty="0" smtClean="0"/>
          </a:p>
          <a:p>
            <a:endParaRPr lang="en-GB" sz="2000" b="1" dirty="0"/>
          </a:p>
          <a:p>
            <a:r>
              <a:rPr lang="en-GB" sz="2000" b="1" dirty="0" smtClean="0"/>
              <a:t>Nucleosynthesis of light elements</a:t>
            </a:r>
          </a:p>
          <a:p>
            <a:pPr marL="0" indent="0">
              <a:buNone/>
            </a:pPr>
            <a:r>
              <a:rPr lang="en-GB" sz="2000" b="1" dirty="0" smtClean="0"/>
              <a:t>     </a:t>
            </a:r>
            <a:r>
              <a:rPr lang="en-GB" sz="1800" i="1" dirty="0" smtClean="0"/>
              <a:t>Gamow et al</a:t>
            </a:r>
            <a:r>
              <a:rPr lang="en-GB" sz="1800" i="1" dirty="0"/>
              <a:t>.</a:t>
            </a:r>
            <a:r>
              <a:rPr lang="en-GB" sz="1800" i="1" dirty="0" smtClean="0"/>
              <a:t> 1948</a:t>
            </a:r>
          </a:p>
          <a:p>
            <a:endParaRPr lang="en-GB" sz="2000" b="1" dirty="0"/>
          </a:p>
          <a:p>
            <a:r>
              <a:rPr lang="en-GB" sz="2000" b="1" dirty="0" smtClean="0"/>
              <a:t>Cosmic </a:t>
            </a:r>
            <a:r>
              <a:rPr lang="en-GB" sz="2000" b="1" dirty="0"/>
              <a:t>microwave </a:t>
            </a:r>
            <a:r>
              <a:rPr lang="en-GB" sz="2000" b="1" dirty="0" smtClean="0"/>
              <a:t>background (1965)</a:t>
            </a:r>
          </a:p>
          <a:p>
            <a:pPr marL="0" indent="0">
              <a:buNone/>
            </a:pPr>
            <a:r>
              <a:rPr lang="en-GB" sz="2000" b="1" dirty="0"/>
              <a:t> </a:t>
            </a:r>
            <a:r>
              <a:rPr lang="en-GB" sz="2000" b="1" dirty="0" smtClean="0"/>
              <a:t>     </a:t>
            </a:r>
            <a:r>
              <a:rPr lang="en-GB" sz="1800" i="1" dirty="0"/>
              <a:t>Low temperature, low frequency</a:t>
            </a:r>
          </a:p>
          <a:p>
            <a:pPr marL="0" indent="0">
              <a:buNone/>
            </a:pPr>
            <a:r>
              <a:rPr lang="en-GB" sz="1800" i="1" dirty="0"/>
              <a:t>      Remnant of young, hot </a:t>
            </a:r>
            <a:r>
              <a:rPr lang="en-GB" sz="1800" i="1" dirty="0" smtClean="0"/>
              <a:t>universe</a:t>
            </a:r>
            <a:r>
              <a:rPr lang="en-GB" sz="2000" i="1" dirty="0" smtClean="0"/>
              <a:t>      </a:t>
            </a:r>
            <a:endParaRPr lang="en-GB" sz="2000" b="1" dirty="0" smtClean="0"/>
          </a:p>
          <a:p>
            <a:endParaRPr lang="en-GB" sz="2000" b="1" dirty="0" smtClean="0"/>
          </a:p>
          <a:p>
            <a:pPr marL="0" indent="0">
              <a:buNone/>
            </a:pPr>
            <a:endParaRPr lang="en-GB" sz="2000" b="1" i="1" dirty="0" smtClean="0"/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1124" y="4293096"/>
            <a:ext cx="150004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341124" y="6421050"/>
            <a:ext cx="1289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/>
              <a:t>Martin Ryle</a:t>
            </a:r>
            <a:endParaRPr lang="en-GB" sz="1800" i="1" dirty="0"/>
          </a:p>
        </p:txBody>
      </p:sp>
      <p:pic>
        <p:nvPicPr>
          <p:cNvPr id="9" name="Picture 6" descr="http://www.metrolic.com/wp-content/uploads/2010/11/sandage_allan_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055" y="1556792"/>
            <a:ext cx="2232791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3534836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/>
              <a:t>Allen </a:t>
            </a:r>
            <a:r>
              <a:rPr lang="en-GB" sz="1800" i="1" dirty="0" err="1" smtClean="0"/>
              <a:t>Sandage</a:t>
            </a:r>
            <a:endParaRPr lang="en-GB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6843092" cy="762000"/>
          </a:xfrm>
        </p:spPr>
        <p:txBody>
          <a:bodyPr/>
          <a:lstStyle/>
          <a:p>
            <a:pPr eaLnBrk="1" hangingPunct="1"/>
            <a:r>
              <a:rPr lang="en-IE" sz="3200" b="1" dirty="0" smtClean="0"/>
              <a:t>Cosmic background radiation (</a:t>
            </a:r>
            <a:r>
              <a:rPr lang="en-IE" sz="3200" b="1" dirty="0" err="1" smtClean="0"/>
              <a:t>exp</a:t>
            </a:r>
            <a:r>
              <a:rPr lang="en-IE" sz="3200" b="1" dirty="0" smtClean="0"/>
              <a:t>) </a:t>
            </a:r>
            <a:endParaRPr lang="en-GB" sz="3200" b="1" dirty="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5779" y="3008311"/>
            <a:ext cx="4536504" cy="2417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Universal signal  (1965)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Low frequency (microwave)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Low temperature  (3K)</a:t>
            </a:r>
            <a:endParaRPr lang="en-GB" sz="2400" dirty="0" smtClean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5004048" y="1844824"/>
            <a:ext cx="3976553" cy="2758098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683568" y="5855493"/>
            <a:ext cx="258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Echo of </a:t>
            </a:r>
            <a:r>
              <a:rPr lang="en-US" b="1" i="1" dirty="0">
                <a:solidFill>
                  <a:srgbClr val="FF0000"/>
                </a:solidFill>
              </a:rPr>
              <a:t>Big Bang!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228193" y="2157413"/>
            <a:ext cx="403244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 u="sng" dirty="0"/>
              <a:t>CMB </a:t>
            </a:r>
            <a:r>
              <a:rPr lang="en-US" b="1" i="1" u="sng" dirty="0" smtClean="0"/>
              <a:t>discovered </a:t>
            </a:r>
            <a:r>
              <a:rPr lang="en-US" b="1" i="1" u="sng" dirty="0"/>
              <a:t>accidentally</a:t>
            </a:r>
            <a:endParaRPr lang="en-GB" u="sng" dirty="0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436096" y="4869160"/>
            <a:ext cx="31230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i="1" dirty="0"/>
              <a:t>Penzias and </a:t>
            </a:r>
            <a:r>
              <a:rPr lang="en-IE" sz="2000" i="1" dirty="0" smtClean="0"/>
              <a:t>Wilson  (1965)</a:t>
            </a:r>
            <a:endParaRPr lang="en-GB" sz="2000" i="1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4875" y="5578196"/>
            <a:ext cx="4585070" cy="105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67328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600" dirty="0"/>
              <a:t> </a:t>
            </a:r>
            <a:r>
              <a:rPr lang="en-IE" sz="3600" dirty="0" smtClean="0"/>
              <a:t> Modern measurements of the CMB</a:t>
            </a:r>
            <a:endParaRPr lang="en-GB" sz="3600" dirty="0" smtClean="0"/>
          </a:p>
        </p:txBody>
      </p:sp>
      <p:pic>
        <p:nvPicPr>
          <p:cNvPr id="24579" name="Picture 5" descr="cobes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8565" y="2060848"/>
            <a:ext cx="4022037" cy="3753592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107504" y="2276872"/>
            <a:ext cx="447976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 Details of background radiation </a:t>
            </a:r>
            <a:endParaRPr lang="en-US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 Full spectrum</a:t>
            </a:r>
            <a:endParaRPr lang="en-US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 Comparison </a:t>
            </a:r>
            <a:r>
              <a:rPr lang="en-US" dirty="0"/>
              <a:t>with </a:t>
            </a:r>
            <a:r>
              <a:rPr lang="en-US" dirty="0" smtClean="0"/>
              <a:t>theory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 Perturbations?</a:t>
            </a:r>
            <a:endParaRPr lang="en-US" dirty="0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508104" y="6070595"/>
            <a:ext cx="245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COBE satellite (1992)</a:t>
            </a:r>
            <a:endParaRPr lang="en-GB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3" y="4897810"/>
            <a:ext cx="30059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/>
              <a:t> </a:t>
            </a:r>
            <a:r>
              <a:rPr lang="en-US" b="1" i="1" dirty="0"/>
              <a:t>G</a:t>
            </a:r>
            <a:r>
              <a:rPr lang="en-US" b="1" i="1" dirty="0" smtClean="0"/>
              <a:t>round telescopes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b="1" i="1" dirty="0" smtClean="0"/>
              <a:t> Balloon </a:t>
            </a:r>
            <a:r>
              <a:rPr lang="en-US" b="1" i="1" dirty="0"/>
              <a:t>experiments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b="1" i="1" dirty="0"/>
              <a:t> Satellite </a:t>
            </a:r>
            <a:r>
              <a:rPr lang="en-US" b="1" i="1" dirty="0" smtClean="0"/>
              <a:t>experiments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5112568" cy="1143000"/>
          </a:xfrm>
        </p:spPr>
        <p:txBody>
          <a:bodyPr/>
          <a:lstStyle/>
          <a:p>
            <a:r>
              <a:rPr lang="en-GB" sz="3200" dirty="0" smtClean="0"/>
              <a:t>Today’s cosmological puzzles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9608"/>
            <a:ext cx="8352928" cy="4464496"/>
          </a:xfrm>
        </p:spPr>
        <p:txBody>
          <a:bodyPr/>
          <a:lstStyle/>
          <a:p>
            <a:r>
              <a:rPr lang="en-IE" sz="2000" b="1" dirty="0" smtClean="0"/>
              <a:t>Characteristics </a:t>
            </a:r>
            <a:r>
              <a:rPr lang="en-IE" sz="2000" b="1" dirty="0"/>
              <a:t>of </a:t>
            </a:r>
            <a:r>
              <a:rPr lang="en-IE" sz="2000" b="1" dirty="0" smtClean="0"/>
              <a:t>background radiation</a:t>
            </a:r>
            <a:endParaRPr lang="en-IE" sz="2000" b="1" dirty="0"/>
          </a:p>
          <a:p>
            <a:pPr marL="0" indent="0">
              <a:buNone/>
            </a:pPr>
            <a:r>
              <a:rPr lang="en-IE" sz="1800" i="1" dirty="0" smtClean="0"/>
              <a:t>       Isotropy, homogeneity, flatness (1970-80)</a:t>
            </a:r>
          </a:p>
          <a:p>
            <a:pPr marL="0" indent="0">
              <a:buNone/>
            </a:pPr>
            <a:endParaRPr lang="en-IE" sz="1800" b="1" dirty="0" smtClean="0"/>
          </a:p>
          <a:p>
            <a:r>
              <a:rPr lang="en-IE" sz="2000" b="1" dirty="0" smtClean="0"/>
              <a:t>The theory of inflation (1981) </a:t>
            </a:r>
          </a:p>
          <a:p>
            <a:pPr marL="0" indent="0">
              <a:buNone/>
            </a:pPr>
            <a:r>
              <a:rPr lang="en-GB" sz="1800" b="0" dirty="0" smtClean="0">
                <a:latin typeface="+mj-lt"/>
              </a:rPr>
              <a:t>       </a:t>
            </a:r>
            <a:r>
              <a:rPr lang="en-IE" sz="1800" i="1" dirty="0" smtClean="0"/>
              <a:t>Exponential expansion within first second?</a:t>
            </a:r>
          </a:p>
          <a:p>
            <a:pPr marL="0" indent="0">
              <a:buNone/>
            </a:pPr>
            <a:r>
              <a:rPr lang="en-IE" sz="1800" i="1" dirty="0" smtClean="0"/>
              <a:t>      Explanation for homogeneity, flatness, galaxy formation</a:t>
            </a:r>
          </a:p>
          <a:p>
            <a:pPr marL="0" indent="0">
              <a:buNone/>
            </a:pPr>
            <a:r>
              <a:rPr lang="en-IE" sz="1800" i="1" dirty="0" smtClean="0"/>
              <a:t>      Which model of inflation? Bubble inflation?</a:t>
            </a:r>
          </a:p>
          <a:p>
            <a:pPr marL="0" indent="0">
              <a:buNone/>
            </a:pPr>
            <a:endParaRPr lang="en-IE" sz="1800" i="1" dirty="0"/>
          </a:p>
          <a:p>
            <a:pPr eaLnBrk="1" hangingPunct="1"/>
            <a:r>
              <a:rPr lang="en-US" sz="1800" b="1" dirty="0"/>
              <a:t>Dark energy (1998)</a:t>
            </a:r>
          </a:p>
          <a:p>
            <a:pPr marL="0" indent="0" eaLnBrk="1" hangingPunct="1">
              <a:buNone/>
            </a:pPr>
            <a:r>
              <a:rPr lang="en-US" sz="1600" i="1" dirty="0"/>
              <a:t>       </a:t>
            </a:r>
            <a:r>
              <a:rPr lang="en-US" sz="1800" i="1" dirty="0" smtClean="0"/>
              <a:t>Observation of accelerated </a:t>
            </a:r>
            <a:r>
              <a:rPr lang="en-US" sz="1800" i="1" dirty="0"/>
              <a:t>expansion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r>
              <a:rPr lang="en-US" sz="1800" i="1" dirty="0" smtClean="0"/>
              <a:t>The return of the </a:t>
            </a:r>
            <a:r>
              <a:rPr lang="en-US" sz="1800" i="1" dirty="0"/>
              <a:t>cosmological </a:t>
            </a:r>
            <a:r>
              <a:rPr lang="en-US" sz="1800" i="1" dirty="0" smtClean="0"/>
              <a:t>constant</a:t>
            </a:r>
          </a:p>
          <a:p>
            <a:pPr marL="0" indent="0" eaLnBrk="1" hangingPunct="1">
              <a:buNone/>
            </a:pPr>
            <a:r>
              <a:rPr lang="en-US" sz="1800" b="1" i="1" dirty="0" smtClean="0"/>
              <a:t>      </a:t>
            </a:r>
            <a:r>
              <a:rPr lang="en-US" sz="1800" i="1" dirty="0" smtClean="0"/>
              <a:t>U mainly composed of </a:t>
            </a:r>
            <a:r>
              <a:rPr lang="en-US" sz="1800" i="1" dirty="0"/>
              <a:t>d</a:t>
            </a:r>
            <a:r>
              <a:rPr lang="en-US" sz="1800" i="1" dirty="0" smtClean="0"/>
              <a:t>ark energy</a:t>
            </a:r>
            <a:endParaRPr lang="en-GB" sz="1600" i="1" dirty="0"/>
          </a:p>
          <a:p>
            <a:pPr marL="0" indent="0">
              <a:buNone/>
            </a:pPr>
            <a:r>
              <a:rPr lang="en-IE" sz="1800" i="1" dirty="0"/>
              <a:t>     	</a:t>
            </a:r>
          </a:p>
          <a:p>
            <a:pPr marL="0" indent="0">
              <a:buNone/>
            </a:pPr>
            <a:endParaRPr lang="en-GB" sz="1800" i="1" dirty="0"/>
          </a:p>
          <a:p>
            <a:endParaRPr lang="en-GB" dirty="0"/>
          </a:p>
        </p:txBody>
      </p:sp>
      <p:pic>
        <p:nvPicPr>
          <p:cNvPr id="206850" name="Picture 2" descr="http://www.philosophy-of-cosmology.ox.ac.uk/images/dark-ener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016" y="4293096"/>
            <a:ext cx="28847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2" name="Picture 4" descr="http://coraifeartaigh.files.wordpress.com/2013/03/inflation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37112"/>
            <a:ext cx="2618629" cy="216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6325289"/>
            <a:ext cx="2686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/>
              <a:t>Nature </a:t>
            </a:r>
            <a:r>
              <a:rPr lang="en-US" sz="2000" b="1" i="1" dirty="0" smtClean="0"/>
              <a:t>of DE unknown</a:t>
            </a:r>
            <a:endParaRPr lang="en-GB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5867980"/>
            <a:ext cx="207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i="1" dirty="0" err="1"/>
              <a:t>G</a:t>
            </a:r>
            <a:r>
              <a:rPr lang="en-GB" sz="1800" i="1" baseline="-25000" dirty="0" err="1"/>
              <a:t>μν</a:t>
            </a:r>
            <a:r>
              <a:rPr lang="en-GB" sz="1800" dirty="0"/>
              <a:t> </a:t>
            </a:r>
            <a:r>
              <a:rPr lang="en-GB" sz="1800" i="1" dirty="0"/>
              <a:t>+ </a:t>
            </a:r>
            <a:r>
              <a:rPr lang="en-GB" sz="1800" b="1" i="1" dirty="0" err="1"/>
              <a:t>λ</a:t>
            </a:r>
            <a:r>
              <a:rPr lang="en-GB" sz="1800" i="1" dirty="0" err="1"/>
              <a:t>g</a:t>
            </a:r>
            <a:r>
              <a:rPr lang="en-GB" sz="1800" i="1" baseline="-25000" dirty="0" err="1"/>
              <a:t>μν</a:t>
            </a:r>
            <a:r>
              <a:rPr lang="en-GB" sz="1800" dirty="0"/>
              <a:t>  =  - </a:t>
            </a:r>
            <a:r>
              <a:rPr lang="en-GB" sz="1800" i="1" dirty="0"/>
              <a:t>ĸ </a:t>
            </a:r>
            <a:r>
              <a:rPr lang="en-GB" sz="1800" b="1" i="1" dirty="0" err="1" smtClean="0"/>
              <a:t>T</a:t>
            </a:r>
            <a:r>
              <a:rPr lang="en-GB" sz="1800" i="1" baseline="-25000" dirty="0" err="1" smtClean="0"/>
              <a:t>μν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1903084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698994"/>
            <a:ext cx="7391400" cy="762000"/>
          </a:xfrm>
        </p:spPr>
        <p:txBody>
          <a:bodyPr/>
          <a:lstStyle/>
          <a:p>
            <a:pPr eaLnBrk="1" hangingPunct="1"/>
            <a:r>
              <a:rPr lang="en-IE" sz="3600" dirty="0" smtClean="0">
                <a:solidFill>
                  <a:schemeClr val="tx1"/>
                </a:solidFill>
              </a:rPr>
              <a:t> </a:t>
            </a:r>
            <a:r>
              <a:rPr lang="en-IE" sz="3600" dirty="0">
                <a:solidFill>
                  <a:schemeClr val="tx1"/>
                </a:solidFill>
              </a:rPr>
              <a:t>	</a:t>
            </a:r>
            <a:r>
              <a:rPr lang="en-IE" sz="3600" dirty="0" smtClean="0">
                <a:solidFill>
                  <a:schemeClr val="tx1"/>
                </a:solidFill>
              </a:rPr>
              <a:t>	  </a:t>
            </a:r>
            <a:r>
              <a:rPr lang="en-IE" sz="3600" dirty="0">
                <a:solidFill>
                  <a:schemeClr val="tx1"/>
                </a:solidFill>
              </a:rPr>
              <a:t>P</a:t>
            </a:r>
            <a:r>
              <a:rPr lang="en-IE" sz="3600" dirty="0" smtClean="0">
                <a:solidFill>
                  <a:schemeClr val="tx1"/>
                </a:solidFill>
              </a:rPr>
              <a:t>roblems</a:t>
            </a:r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448" y="2636912"/>
            <a:ext cx="6211416" cy="220216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/>
              <a:t>Horizon</a:t>
            </a:r>
            <a:r>
              <a:rPr lang="en-IE" sz="2400" dirty="0"/>
              <a:t> </a:t>
            </a:r>
            <a:r>
              <a:rPr lang="en-IE" sz="2400" dirty="0" smtClean="0"/>
              <a:t>problem  </a:t>
            </a:r>
            <a:r>
              <a:rPr lang="en-IE" sz="2400" i="1" dirty="0" smtClean="0"/>
              <a:t>why </a:t>
            </a:r>
            <a:r>
              <a:rPr lang="en-IE" sz="2400" i="1" dirty="0"/>
              <a:t>so uniform</a:t>
            </a:r>
            <a:r>
              <a:rPr lang="en-IE" sz="2400" i="1" dirty="0" smtClean="0"/>
              <a:t>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IE" sz="2400" i="1" dirty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Galaxy </a:t>
            </a:r>
            <a:r>
              <a:rPr lang="en-IE" sz="2400" dirty="0" smtClean="0"/>
              <a:t>problem   </a:t>
            </a:r>
            <a:r>
              <a:rPr lang="en-IE" sz="2400" i="1" dirty="0" smtClean="0"/>
              <a:t>how did galaxies form?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Flatness</a:t>
            </a:r>
            <a:r>
              <a:rPr lang="en-IE" sz="2400" dirty="0" smtClean="0"/>
              <a:t> problem  </a:t>
            </a:r>
            <a:r>
              <a:rPr lang="en-IE" sz="2400" i="1" dirty="0" smtClean="0"/>
              <a:t>fine balance?</a:t>
            </a:r>
            <a:r>
              <a:rPr lang="en-IE" sz="2400" dirty="0" smtClean="0"/>
              <a:t> </a:t>
            </a:r>
            <a:endParaRPr lang="en-GB" sz="2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i="1" dirty="0" smtClean="0"/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71299" y="2047676"/>
            <a:ext cx="59691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dirty="0" smtClean="0"/>
              <a:t> Background radiation raised </a:t>
            </a:r>
            <a:r>
              <a:rPr lang="en-IE" b="1" dirty="0"/>
              <a:t>new questions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61931" y="278092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Robert </a:t>
            </a:r>
            <a:r>
              <a:rPr lang="en-IE" sz="2000" i="1" dirty="0" err="1" smtClean="0"/>
              <a:t>Dicke</a:t>
            </a:r>
            <a:endParaRPr lang="en-GB" sz="2000" i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11560" y="5445224"/>
            <a:ext cx="5256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Conflict between theory and experiment</a:t>
            </a:r>
          </a:p>
          <a:p>
            <a:r>
              <a:rPr lang="en-US" dirty="0" smtClean="0"/>
              <a:t>             Astrophysics: </a:t>
            </a:r>
            <a:r>
              <a:rPr lang="en-GB" sz="2000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0.3 </a:t>
            </a:r>
            <a:endParaRPr lang="en-US" dirty="0"/>
          </a:p>
        </p:txBody>
      </p:sp>
      <p:pic>
        <p:nvPicPr>
          <p:cNvPr id="136194" name="Picture 2" descr="http://t2.gstatic.com/images?q=tbn:ANd9GcTj4JI3ztdjMvEFpvVYoJAldicF7sim6aJl9DyAaGuC_yLu0TU1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1480" y="443334"/>
            <a:ext cx="1724667" cy="2066007"/>
          </a:xfrm>
          <a:prstGeom prst="rect">
            <a:avLst/>
          </a:prstGeom>
          <a:noFill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899875"/>
              </p:ext>
            </p:extLst>
          </p:nvPr>
        </p:nvGraphicFramePr>
        <p:xfrm>
          <a:off x="6084151" y="3645024"/>
          <a:ext cx="3016621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45" name="Photo Editor Photo" r:id="rId4" imgW="3753374" imgH="3761905" progId="MSPhotoEd.3">
                  <p:embed/>
                </p:oleObj>
              </mc:Choice>
              <mc:Fallback>
                <p:oleObj name="Photo Editor Photo" r:id="rId4" imgW="3753374" imgH="376190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51" y="3645024"/>
                        <a:ext cx="3016621" cy="3024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555776" y="836712"/>
            <a:ext cx="3810744" cy="685800"/>
          </a:xfrm>
        </p:spPr>
        <p:txBody>
          <a:bodyPr/>
          <a:lstStyle/>
          <a:p>
            <a:r>
              <a:rPr lang="en-IE" sz="3600" dirty="0" smtClean="0"/>
              <a:t>Dark  Matter</a:t>
            </a:r>
            <a:endParaRPr lang="en-GB" sz="36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5334000" cy="60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2400" dirty="0" smtClean="0"/>
              <a:t>First suggested in 1930s</a:t>
            </a:r>
          </a:p>
          <a:p>
            <a:pPr>
              <a:lnSpc>
                <a:spcPct val="90000"/>
              </a:lnSpc>
            </a:pPr>
            <a:r>
              <a:rPr lang="en-IE" sz="2400" dirty="0" smtClean="0"/>
              <a:t>Stellar motion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" y="4038600"/>
            <a:ext cx="53340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stars </a:t>
            </a:r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</a:t>
            </a:r>
            <a:r>
              <a:rPr lang="en-IE" dirty="0" smtClean="0"/>
              <a:t>galaxies</a:t>
            </a:r>
            <a:endParaRPr lang="en-IE" dirty="0"/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gravitational </a:t>
            </a:r>
            <a:r>
              <a:rPr lang="en-IE" dirty="0" err="1"/>
              <a:t>lensing</a:t>
            </a:r>
            <a:endParaRPr lang="en-GB" dirty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09600" y="3048000"/>
            <a:ext cx="480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u="sng" dirty="0"/>
              <a:t>normal gravitational effect but</a:t>
            </a:r>
          </a:p>
          <a:p>
            <a:r>
              <a:rPr lang="en-IE" b="1" i="1" u="sng" dirty="0"/>
              <a:t>c</a:t>
            </a:r>
            <a:r>
              <a:rPr lang="en-IE" b="1" i="1" u="sng" dirty="0" smtClean="0"/>
              <a:t>annot be seen directly</a:t>
            </a:r>
            <a:endParaRPr lang="en-GB" b="1" i="1" u="sng" dirty="0"/>
          </a:p>
        </p:txBody>
      </p:sp>
      <p:sp>
        <p:nvSpPr>
          <p:cNvPr id="32774" name="Text Box 14"/>
          <p:cNvSpPr txBox="1">
            <a:spLocks noChangeArrowheads="1"/>
          </p:cNvSpPr>
          <p:nvPr/>
        </p:nvSpPr>
        <p:spPr bwMode="auto">
          <a:xfrm>
            <a:off x="381000" y="57150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</a:pPr>
            <a:r>
              <a:rPr lang="en-IE" dirty="0"/>
              <a:t>      </a:t>
            </a:r>
            <a:r>
              <a:rPr lang="en-IE" b="1" dirty="0"/>
              <a:t>Matter = OM</a:t>
            </a:r>
            <a:r>
              <a:rPr lang="en-IE" b="1" baseline="-25000" dirty="0"/>
              <a:t> </a:t>
            </a:r>
            <a:r>
              <a:rPr lang="en-IE" sz="2000" b="1" dirty="0" smtClean="0"/>
              <a:t>(20%)</a:t>
            </a:r>
            <a:r>
              <a:rPr lang="en-IE" b="1" dirty="0" smtClean="0"/>
              <a:t> </a:t>
            </a:r>
            <a:r>
              <a:rPr lang="en-IE" b="1" dirty="0"/>
              <a:t>+  DM </a:t>
            </a:r>
            <a:r>
              <a:rPr lang="en-IE" sz="2000" b="1" dirty="0" smtClean="0"/>
              <a:t>(80%)</a:t>
            </a:r>
            <a:endParaRPr lang="en-GB" sz="2000" b="1" dirty="0"/>
          </a:p>
        </p:txBody>
      </p:sp>
      <p:sp>
        <p:nvSpPr>
          <p:cNvPr id="32775" name="Text Box 15"/>
          <p:cNvSpPr txBox="1">
            <a:spLocks noChangeArrowheads="1"/>
          </p:cNvSpPr>
          <p:nvPr/>
        </p:nvSpPr>
        <p:spPr bwMode="auto">
          <a:xfrm>
            <a:off x="6888325" y="5992586"/>
            <a:ext cx="1463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sz="2000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0.3 ?</a:t>
            </a:r>
            <a:endParaRPr lang="en-GB" sz="2000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  <p:pic>
        <p:nvPicPr>
          <p:cNvPr id="3277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157932"/>
            <a:ext cx="3239499" cy="332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 descr="Large confetti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476672"/>
            <a:ext cx="617988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The </a:t>
            </a:r>
            <a:r>
              <a:rPr lang="en-IE" sz="3600" dirty="0"/>
              <a:t>T</a:t>
            </a:r>
            <a:r>
              <a:rPr lang="en-IE" sz="3600" dirty="0" smtClean="0"/>
              <a:t>heory of Inflation</a:t>
            </a:r>
            <a:endParaRPr lang="en-GB" sz="36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09800"/>
            <a:ext cx="5148064" cy="352345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Initial </a:t>
            </a:r>
            <a:r>
              <a:rPr lang="en-IE" sz="2400" b="1" dirty="0" smtClean="0"/>
              <a:t>exponential expansion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Driven by </a:t>
            </a:r>
            <a:r>
              <a:rPr lang="en-IE" sz="2400" i="1" dirty="0" smtClean="0"/>
              <a:t>phase transition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	</a:t>
            </a:r>
            <a:r>
              <a:rPr lang="en-IE" sz="2400" b="1" i="1" dirty="0" smtClean="0"/>
              <a:t>Repulsive force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Expansion of 10</a:t>
            </a:r>
            <a:r>
              <a:rPr lang="en-IE" sz="2400" baseline="30000" dirty="0" smtClean="0"/>
              <a:t>35</a:t>
            </a:r>
            <a:r>
              <a:rPr lang="en-IE" sz="2400" dirty="0" smtClean="0"/>
              <a:t> in 10</a:t>
            </a:r>
            <a:r>
              <a:rPr lang="en-IE" sz="2400" baseline="30000" dirty="0" smtClean="0"/>
              <a:t>-32</a:t>
            </a:r>
            <a:r>
              <a:rPr lang="en-IE" sz="2400" dirty="0" smtClean="0"/>
              <a:t> s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</a:t>
            </a:r>
            <a:r>
              <a:rPr lang="en-IE" sz="2400" dirty="0" err="1" smtClean="0"/>
              <a:t>inhomogeneities</a:t>
            </a: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curvature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560" y="5576662"/>
            <a:ext cx="259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 smtClean="0"/>
              <a:t>‘No hair’ universe</a:t>
            </a:r>
            <a:endParaRPr lang="en-US" b="1" i="1" u="sng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50" y="1849933"/>
            <a:ext cx="3654650" cy="476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inflationary universe (1981)</a:t>
            </a:r>
            <a:endParaRPr lang="en-GB" sz="36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46609"/>
            <a:ext cx="5256584" cy="326656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Solves horizon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</a:t>
            </a:r>
            <a:r>
              <a:rPr lang="en-IE" sz="2000" i="1" dirty="0" smtClean="0"/>
              <a:t>Early U incredibly small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000" dirty="0"/>
              <a:t>Solves flatness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i="1" dirty="0"/>
              <a:t>	Geometry driven towards flatness </a:t>
            </a:r>
          </a:p>
          <a:p>
            <a:pPr eaLnBrk="1" hangingPunct="1">
              <a:lnSpc>
                <a:spcPct val="80000"/>
              </a:lnSpc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Mechanism for galaxy formation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i="1" dirty="0" smtClean="0"/>
              <a:t>	Quantum fluctuations inflated </a:t>
            </a:r>
            <a:r>
              <a:rPr lang="en-IE" sz="20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7091" y="6158408"/>
            <a:ext cx="6407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Conflict between theorists and experimentalists</a:t>
            </a:r>
            <a:endParaRPr lang="en-IE" b="1" i="1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70" y="1699997"/>
            <a:ext cx="2207072" cy="245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34072" y="5188911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 ?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250" y="4520095"/>
            <a:ext cx="2808312" cy="226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692696"/>
            <a:ext cx="6877272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Dark energy  (1998)</a:t>
            </a:r>
            <a:endParaRPr lang="en-GB" sz="3600" dirty="0" smtClean="0"/>
          </a:p>
        </p:txBody>
      </p:sp>
      <p:pic>
        <p:nvPicPr>
          <p:cNvPr id="3584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44824"/>
            <a:ext cx="3346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251520" y="2050007"/>
            <a:ext cx="5328592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S</a:t>
            </a:r>
            <a:r>
              <a:rPr lang="en-IE" dirty="0" smtClean="0"/>
              <a:t>upernovae as standard candles (1998)</a:t>
            </a:r>
          </a:p>
          <a:p>
            <a:pPr>
              <a:spcBef>
                <a:spcPct val="20000"/>
              </a:spcBef>
              <a:buSzPct val="85000"/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Furthest galaxies too far away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</a:t>
            </a:r>
            <a:r>
              <a:rPr lang="en-IE" dirty="0"/>
              <a:t>E</a:t>
            </a:r>
            <a:r>
              <a:rPr lang="en-IE" dirty="0" smtClean="0"/>
              <a:t>xpansion speeding up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Geometry of </a:t>
            </a:r>
            <a:r>
              <a:rPr lang="en-IE" i="1" dirty="0" smtClean="0"/>
              <a:t>U</a:t>
            </a:r>
            <a:r>
              <a:rPr lang="en-IE" dirty="0" smtClean="0"/>
              <a:t> flat  (</a:t>
            </a:r>
            <a:r>
              <a:rPr lang="en-GB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</a:t>
            </a:r>
            <a:r>
              <a:rPr lang="en-GB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)</a:t>
            </a:r>
            <a:endParaRPr lang="en-IE" u="sng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Support for inflation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555776" y="6264424"/>
            <a:ext cx="1835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Dark Energy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92088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  WMAP  Satellite (2002)</a:t>
            </a:r>
            <a:endParaRPr lang="en-GB" sz="3600" dirty="0" smtClean="0"/>
          </a:p>
        </p:txBody>
      </p:sp>
      <p:graphicFrame>
        <p:nvGraphicFramePr>
          <p:cNvPr id="14338" name="Object 3" descr="cobesa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75111665"/>
              </p:ext>
            </p:extLst>
          </p:nvPr>
        </p:nvGraphicFramePr>
        <p:xfrm>
          <a:off x="683568" y="3795163"/>
          <a:ext cx="3600400" cy="2401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69" name="Photo Editor Photo" r:id="rId3" imgW="6095238" imgH="4067743" progId="">
                  <p:embed/>
                </p:oleObj>
              </mc:Choice>
              <mc:Fallback>
                <p:oleObj name="Photo Editor Photo" r:id="rId3" imgW="6095238" imgH="406774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795163"/>
                        <a:ext cx="3600400" cy="2401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932040" y="5661248"/>
            <a:ext cx="40366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    </a:t>
            </a:r>
            <a:r>
              <a:rPr lang="en-IE" sz="2000" b="1" dirty="0"/>
              <a:t>Cosmic microwave background</a:t>
            </a:r>
            <a:endParaRPr lang="en-GB" sz="2000" b="1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67544" y="1988840"/>
            <a:ext cx="381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</a:t>
            </a:r>
            <a:r>
              <a:rPr lang="en-IE" i="1" dirty="0" smtClean="0"/>
              <a:t>CMB </a:t>
            </a:r>
            <a:r>
              <a:rPr lang="en-IE" dirty="0" smtClean="0"/>
              <a:t>spectrum</a:t>
            </a: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galaxy formation</a:t>
            </a:r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flatness of </a:t>
            </a:r>
            <a:r>
              <a:rPr lang="en-IE" i="1" dirty="0" smtClean="0"/>
              <a:t>U</a:t>
            </a:r>
          </a:p>
          <a:p>
            <a:pPr>
              <a:buFontTx/>
              <a:buChar char="•"/>
            </a:pPr>
            <a:r>
              <a:rPr lang="en-IE" i="1" dirty="0" smtClean="0"/>
              <a:t> </a:t>
            </a:r>
            <a:r>
              <a:rPr lang="en-IE" dirty="0" smtClean="0"/>
              <a:t>Dark energy?</a:t>
            </a:r>
            <a:endParaRPr lang="en-GB" dirty="0"/>
          </a:p>
        </p:txBody>
      </p:sp>
      <p:pic>
        <p:nvPicPr>
          <p:cNvPr id="14342" name="Picture 6" descr="cobe_wmap_25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98884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18592"/>
            <a:ext cx="7391400" cy="8382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WMAP measurements of CMB (2005)</a:t>
            </a:r>
            <a:endParaRPr lang="en-US" sz="3600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944" y="1988840"/>
            <a:ext cx="4038600" cy="244827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Spectrum of </a:t>
            </a:r>
            <a:r>
              <a:rPr lang="en-IE" sz="2400" i="1" dirty="0" smtClean="0"/>
              <a:t>T</a:t>
            </a:r>
            <a:r>
              <a:rPr lang="en-IE" sz="2400" dirty="0" smtClean="0"/>
              <a:t> variations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Geometry is flat (to </a:t>
            </a:r>
            <a:r>
              <a:rPr lang="en-IE" sz="2400" dirty="0"/>
              <a:t>1</a:t>
            </a:r>
            <a:r>
              <a:rPr lang="en-IE" sz="2400" dirty="0" smtClean="0"/>
              <a:t>%)</a:t>
            </a:r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 Dark energy 74%</a:t>
            </a:r>
            <a:endParaRPr lang="en-IE" sz="2400" dirty="0"/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4724400" y="1981200"/>
          <a:ext cx="4267200" cy="369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93" name="Photo Editor Photo" r:id="rId3" imgW="3943901" imgH="2800741" progId="">
                  <p:embed/>
                </p:oleObj>
              </mc:Choice>
              <mc:Fallback>
                <p:oleObj name="Photo Editor Photo" r:id="rId3" imgW="3943901" imgH="280074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81200"/>
                        <a:ext cx="4267200" cy="369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300192" y="5943600"/>
            <a:ext cx="1720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Fit to theory</a:t>
            </a:r>
            <a:endParaRPr lang="en-GB" i="1" dirty="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31944" y="4789438"/>
            <a:ext cx="412003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E" b="1" i="1" dirty="0"/>
          </a:p>
          <a:p>
            <a:r>
              <a:rPr lang="en-IE" b="1" i="1" dirty="0"/>
              <a:t>Strong support for inflation</a:t>
            </a:r>
            <a:endParaRPr lang="en-GB" b="1" i="1" dirty="0"/>
          </a:p>
          <a:p>
            <a:endParaRPr lang="en-IE" b="1" i="1" dirty="0" smtClean="0"/>
          </a:p>
          <a:p>
            <a:r>
              <a:rPr lang="en-IE" b="1" i="1" dirty="0" smtClean="0"/>
              <a:t>Strong </a:t>
            </a:r>
            <a:r>
              <a:rPr lang="en-IE" b="1" i="1" dirty="0"/>
              <a:t>support for </a:t>
            </a:r>
            <a:r>
              <a:rPr lang="en-IE" b="1" i="1" dirty="0" smtClean="0"/>
              <a:t>dark energy</a:t>
            </a:r>
            <a:endParaRPr lang="en-GB" b="1" i="1" dirty="0"/>
          </a:p>
          <a:p>
            <a:endParaRPr lang="en-IE" b="1" i="1" dirty="0" smtClean="0"/>
          </a:p>
          <a:p>
            <a:endParaRPr lang="en-IE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1" y="836712"/>
            <a:ext cx="6775535" cy="6858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Modern big bang model: </a:t>
            </a:r>
            <a:r>
              <a:rPr lang="en-GB" sz="3600" i="1" dirty="0" smtClean="0">
                <a:solidFill>
                  <a:schemeClr val="tx1"/>
                </a:solidFill>
                <a:cs typeface="Times New Roman" pitchFamily="18" charset="0"/>
              </a:rPr>
              <a:t>Λ-</a:t>
            </a:r>
            <a:r>
              <a:rPr lang="en-IE" sz="3600" i="1" dirty="0" smtClean="0">
                <a:solidFill>
                  <a:schemeClr val="tx1"/>
                </a:solidFill>
              </a:rPr>
              <a:t>CDM</a:t>
            </a:r>
            <a:r>
              <a:rPr lang="en-IE" sz="3600" dirty="0" smtClean="0"/>
              <a:t> </a:t>
            </a:r>
            <a:endParaRPr lang="en-US" sz="36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384" y="3463846"/>
            <a:ext cx="6096000" cy="2713856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IE" sz="2400" dirty="0" smtClean="0"/>
              <a:t>Ordinary matter: 4%  (astrophysics)</a:t>
            </a:r>
          </a:p>
          <a:p>
            <a:pPr marL="609600" indent="-609600" eaLnBrk="1" hangingPunct="1">
              <a:buFontTx/>
              <a:buAutoNum type="arabicPeriod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en-IE" sz="2400" dirty="0" smtClean="0"/>
              <a:t>Dark matter: 	22%</a:t>
            </a:r>
            <a:r>
              <a:rPr lang="en-IE" sz="2400" b="1" dirty="0" smtClean="0"/>
              <a:t> </a:t>
            </a:r>
            <a:r>
              <a:rPr lang="en-IE" sz="2400" dirty="0" smtClean="0"/>
              <a:t>(astrophysics)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en-IE" sz="2400" dirty="0" smtClean="0"/>
              <a:t>Dark energy : 	74% (supernova, CMB)</a:t>
            </a:r>
            <a:r>
              <a:rPr lang="en-IE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</a:t>
            </a:r>
          </a:p>
        </p:txBody>
      </p: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827584" y="2276872"/>
            <a:ext cx="51816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IE" b="1" i="1" dirty="0" smtClean="0"/>
              <a:t>A flat, accelerating universe containing matter, dark matter and dark energy</a:t>
            </a:r>
            <a:endParaRPr lang="en-GB" b="1" i="1" dirty="0" smtClean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27" y="2380151"/>
            <a:ext cx="2444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08304" y="5177135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cs typeface="Times New Roman" pitchFamily="18" charset="0"/>
              </a:rPr>
              <a:t>Λ</a:t>
            </a:r>
            <a:r>
              <a:rPr lang="en-IE" b="1" i="1" dirty="0" smtClean="0"/>
              <a:t>CDM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452320" y="6183564"/>
            <a:ext cx="94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1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272808" cy="1143000"/>
          </a:xfrm>
        </p:spPr>
        <p:txBody>
          <a:bodyPr/>
          <a:lstStyle/>
          <a:p>
            <a:r>
              <a:rPr lang="en-IE" sz="3600" dirty="0" smtClean="0"/>
              <a:t>Cause of acceleration: dark </a:t>
            </a:r>
            <a:r>
              <a:rPr lang="en-IE" sz="3600" dirty="0"/>
              <a:t>e</a:t>
            </a:r>
            <a:r>
              <a:rPr lang="en-IE" sz="3600" dirty="0" smtClean="0"/>
              <a:t>nergy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5544616" cy="3096344"/>
          </a:xfrm>
        </p:spPr>
        <p:txBody>
          <a:bodyPr/>
          <a:lstStyle/>
          <a:p>
            <a:r>
              <a:rPr lang="en-IE" sz="2400" dirty="0"/>
              <a:t>Predicted by relativity</a:t>
            </a:r>
          </a:p>
          <a:p>
            <a:r>
              <a:rPr lang="en-IE" sz="2400" dirty="0" smtClean="0"/>
              <a:t>Cosmological constant</a:t>
            </a:r>
          </a:p>
          <a:p>
            <a:r>
              <a:rPr lang="en-IE" sz="2400" dirty="0" smtClean="0"/>
              <a:t>Natural tendency of space to expand</a:t>
            </a:r>
          </a:p>
          <a:p>
            <a:endParaRPr lang="en-IE" sz="2400" dirty="0" smtClean="0"/>
          </a:p>
          <a:p>
            <a:r>
              <a:rPr lang="en-IE" sz="2400" dirty="0" smtClean="0"/>
              <a:t>Energy of vacuum?</a:t>
            </a:r>
          </a:p>
          <a:p>
            <a:r>
              <a:rPr lang="en-IE" sz="2400" dirty="0" smtClean="0"/>
              <a:t>Why so small?</a:t>
            </a:r>
          </a:p>
          <a:p>
            <a:r>
              <a:rPr lang="en-IE" sz="2400" dirty="0" smtClean="0"/>
              <a:t>Why of similar density to matter?</a:t>
            </a:r>
          </a:p>
          <a:p>
            <a:endParaRPr lang="en-IE" sz="2400" dirty="0"/>
          </a:p>
          <a:p>
            <a:r>
              <a:rPr lang="en-IE" sz="2400" dirty="0" smtClean="0"/>
              <a:t>Not well understood</a:t>
            </a:r>
          </a:p>
          <a:p>
            <a:r>
              <a:rPr lang="en-IE" sz="2400" dirty="0" smtClean="0"/>
              <a:t>Fate of universe?</a:t>
            </a:r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132856"/>
            <a:ext cx="364626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40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7632848" cy="1143000"/>
          </a:xfrm>
        </p:spPr>
        <p:txBody>
          <a:bodyPr/>
          <a:lstStyle/>
          <a:p>
            <a:r>
              <a:rPr lang="en-IE" sz="3200" dirty="0" smtClean="0"/>
              <a:t>New results: Planck Satellite  (ESA, 2013)</a:t>
            </a:r>
            <a:endParaRPr lang="en-GB" sz="3200" dirty="0" smtClean="0"/>
          </a:p>
        </p:txBody>
      </p:sp>
      <p:graphicFrame>
        <p:nvGraphicFramePr>
          <p:cNvPr id="37891" name="Object 4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521712250"/>
              </p:ext>
            </p:extLst>
          </p:nvPr>
        </p:nvGraphicFramePr>
        <p:xfrm>
          <a:off x="4932040" y="2268289"/>
          <a:ext cx="3962400" cy="3623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6" name="Photo Editor Photo" r:id="rId3" imgW="11019048" imgH="7478169" progId="">
                  <p:embed/>
                </p:oleObj>
              </mc:Choice>
              <mc:Fallback>
                <p:oleObj name="Photo Editor Photo" r:id="rId3" imgW="11019048" imgH="7478169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268289"/>
                        <a:ext cx="3962400" cy="36237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304800" y="2057400"/>
            <a:ext cx="31559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SzPct val="85000"/>
            </a:pPr>
            <a:r>
              <a:rPr lang="en-IE" b="1" dirty="0"/>
              <a:t>1. Improved sensitivity</a:t>
            </a:r>
          </a:p>
        </p:txBody>
      </p:sp>
      <p:graphicFrame>
        <p:nvGraphicFramePr>
          <p:cNvPr id="37893" name="Object 9"/>
          <p:cNvGraphicFramePr>
            <a:graphicFrameLocks noChangeAspect="1"/>
          </p:cNvGraphicFramePr>
          <p:nvPr/>
        </p:nvGraphicFramePr>
        <p:xfrm>
          <a:off x="914400" y="2514600"/>
          <a:ext cx="6858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7" r:id="rId5" imgW="393359" imgH="215713" progId="Equation.3">
                  <p:embed/>
                </p:oleObj>
              </mc:Choice>
              <mc:Fallback>
                <p:oleObj r:id="rId5" imgW="393359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14600"/>
                        <a:ext cx="685800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11"/>
          <p:cNvGraphicFramePr>
            <a:graphicFrameLocks noChangeAspect="1"/>
          </p:cNvGraphicFramePr>
          <p:nvPr/>
        </p:nvGraphicFramePr>
        <p:xfrm>
          <a:off x="2133600" y="2438400"/>
          <a:ext cx="9906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8" name="Equation" r:id="rId7" imgW="418918" imgH="203112" progId="Equation.3">
                  <p:embed/>
                </p:oleObj>
              </mc:Choice>
              <mc:Fallback>
                <p:oleObj name="Equation" r:id="rId7" imgW="41891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438400"/>
                        <a:ext cx="990600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0" y="2667000"/>
            <a:ext cx="914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200">
                <a:cs typeface="Times New Roman" pitchFamily="18" charset="0"/>
              </a:rPr>
              <a:t>	</a:t>
            </a:r>
            <a:r>
              <a:rPr lang="en-GB" sz="1100"/>
              <a:t> </a:t>
            </a:r>
            <a:endParaRPr lang="en-GB"/>
          </a:p>
        </p:txBody>
      </p:sp>
      <p:graphicFrame>
        <p:nvGraphicFramePr>
          <p:cNvPr id="37896" name="Object 12"/>
          <p:cNvGraphicFramePr>
            <a:graphicFrameLocks noChangeAspect="1"/>
          </p:cNvGraphicFramePr>
          <p:nvPr/>
        </p:nvGraphicFramePr>
        <p:xfrm>
          <a:off x="1752600" y="25908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9" name="Equation" r:id="rId9" imgW="126725" imgH="126725" progId="Equation.3">
                  <p:embed/>
                </p:oleObj>
              </mc:Choice>
              <mc:Fallback>
                <p:oleObj name="Equation" r:id="rId9" imgW="126725" imgH="1267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908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7" name="Rectangle 14"/>
          <p:cNvSpPr>
            <a:spLocks noChangeArrowheads="1"/>
          </p:cNvSpPr>
          <p:nvPr/>
        </p:nvSpPr>
        <p:spPr bwMode="auto">
          <a:xfrm>
            <a:off x="304800" y="3068960"/>
            <a:ext cx="447590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b="1" dirty="0"/>
              <a:t>2. Full spectrum of </a:t>
            </a:r>
            <a:r>
              <a:rPr lang="en-IE" b="1" i="1" dirty="0"/>
              <a:t>T </a:t>
            </a:r>
            <a:r>
              <a:rPr lang="en-IE" b="1" dirty="0"/>
              <a:t>anisotropy</a:t>
            </a:r>
          </a:p>
          <a:p>
            <a:r>
              <a:rPr lang="en-IE" b="1" dirty="0"/>
              <a:t> </a:t>
            </a:r>
            <a:r>
              <a:rPr lang="en-IE" b="1" dirty="0" smtClean="0"/>
              <a:t>   </a:t>
            </a:r>
            <a:r>
              <a:rPr lang="en-IE" sz="2000" i="1" dirty="0" smtClean="0"/>
              <a:t>New </a:t>
            </a:r>
            <a:r>
              <a:rPr lang="en-IE" sz="2000" i="1" dirty="0"/>
              <a:t>acoustic </a:t>
            </a:r>
            <a:r>
              <a:rPr lang="en-IE" sz="2000" i="1" dirty="0" smtClean="0"/>
              <a:t>peaks :scale </a:t>
            </a:r>
            <a:r>
              <a:rPr lang="en-IE" sz="2000" i="1" dirty="0"/>
              <a:t>invariance</a:t>
            </a:r>
            <a:r>
              <a:rPr lang="en-IE" sz="2000" i="1" dirty="0" smtClean="0"/>
              <a:t>?</a:t>
            </a:r>
          </a:p>
          <a:p>
            <a:r>
              <a:rPr lang="en-IE" sz="2000" i="1" dirty="0" smtClean="0"/>
              <a:t>    Accurate </a:t>
            </a:r>
            <a:r>
              <a:rPr lang="en-IE" sz="2000" i="1" dirty="0"/>
              <a:t>values for </a:t>
            </a:r>
            <a:r>
              <a:rPr lang="en-IE" sz="2000" dirty="0"/>
              <a:t>Ω</a:t>
            </a:r>
            <a:r>
              <a:rPr lang="en-IE" sz="2000" baseline="-25000" dirty="0"/>
              <a:t>Λ </a:t>
            </a:r>
            <a:r>
              <a:rPr lang="en-IE" sz="2000" dirty="0"/>
              <a:t>, </a:t>
            </a:r>
            <a:r>
              <a:rPr lang="en-IE" sz="2000" dirty="0" smtClean="0"/>
              <a:t>Ω</a:t>
            </a:r>
            <a:r>
              <a:rPr lang="en-IE" sz="2000" baseline="-25000" dirty="0" smtClean="0"/>
              <a:t>M</a:t>
            </a:r>
            <a:endParaRPr lang="en-IE" sz="2000" i="1" dirty="0"/>
          </a:p>
        </p:txBody>
      </p:sp>
      <p:sp>
        <p:nvSpPr>
          <p:cNvPr id="37898" name="Text Box 15"/>
          <p:cNvSpPr txBox="1">
            <a:spLocks noChangeArrowheads="1"/>
          </p:cNvSpPr>
          <p:nvPr/>
        </p:nvSpPr>
        <p:spPr bwMode="auto">
          <a:xfrm>
            <a:off x="304800" y="4437112"/>
            <a:ext cx="406637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IE" b="1" dirty="0"/>
              <a:t>3</a:t>
            </a:r>
            <a:r>
              <a:rPr lang="en-IE" b="1" dirty="0" smtClean="0"/>
              <a:t>.</a:t>
            </a:r>
            <a:r>
              <a:rPr lang="en-IE" dirty="0" smtClean="0"/>
              <a:t> </a:t>
            </a:r>
            <a:r>
              <a:rPr lang="en-IE" b="1" dirty="0" smtClean="0"/>
              <a:t>Gravitational lensing</a:t>
            </a:r>
          </a:p>
          <a:p>
            <a:pPr eaLnBrk="1" hangingPunct="1"/>
            <a:r>
              <a:rPr lang="en-IE" sz="2000" i="1" dirty="0" smtClean="0"/>
              <a:t>      Remove degeneracies</a:t>
            </a:r>
          </a:p>
          <a:p>
            <a:pPr eaLnBrk="1" hangingPunct="1"/>
            <a:endParaRPr lang="en-IE" sz="2000" i="1" dirty="0" smtClean="0"/>
          </a:p>
          <a:p>
            <a:pPr eaLnBrk="1" hangingPunct="1"/>
            <a:r>
              <a:rPr lang="en-IE" b="1" dirty="0" smtClean="0"/>
              <a:t>4. Polarization </a:t>
            </a:r>
            <a:r>
              <a:rPr lang="en-IE" b="1" dirty="0"/>
              <a:t>measurements</a:t>
            </a:r>
          </a:p>
          <a:p>
            <a:pPr eaLnBrk="1" hangingPunct="1"/>
            <a:r>
              <a:rPr lang="en-IE" dirty="0"/>
              <a:t>     </a:t>
            </a:r>
            <a:r>
              <a:rPr lang="en-IE" sz="2000" i="1" dirty="0" smtClean="0"/>
              <a:t>E-modes: fluctuations</a:t>
            </a:r>
            <a:r>
              <a:rPr lang="en-IE" sz="2000" dirty="0" smtClean="0"/>
              <a:t>     </a:t>
            </a:r>
            <a:endParaRPr lang="en-IE" sz="2000" dirty="0"/>
          </a:p>
          <a:p>
            <a:pPr eaLnBrk="1" hangingPunct="1"/>
            <a:r>
              <a:rPr lang="en-IE" sz="2000" i="1" dirty="0"/>
              <a:t>    B-modes: gravity waves?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6712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6553200" cy="1143000"/>
          </a:xfrm>
        </p:spPr>
        <p:txBody>
          <a:bodyPr/>
          <a:lstStyle/>
          <a:p>
            <a:r>
              <a:rPr lang="en-IE" sz="3200" dirty="0" smtClean="0"/>
              <a:t>Planck Satellite (ESA): Results</a:t>
            </a:r>
            <a:endParaRPr lang="en-GB" sz="3200" dirty="0" smtClean="0"/>
          </a:p>
        </p:txBody>
      </p:sp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0" y="2667000"/>
            <a:ext cx="914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200">
                <a:cs typeface="Times New Roman" pitchFamily="18" charset="0"/>
              </a:rPr>
              <a:t>	</a:t>
            </a:r>
            <a:r>
              <a:rPr lang="en-GB" sz="1100"/>
              <a:t> </a:t>
            </a:r>
            <a:endParaRPr lang="en-GB"/>
          </a:p>
        </p:txBody>
      </p:sp>
      <p:pic>
        <p:nvPicPr>
          <p:cNvPr id="163842" name="Picture 2" descr="http://coraifeartaigh.files.wordpress.com/2013/03/735692main_pia16874-43_946-71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52520" cy="326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4" name="Picture 4" descr="https://encrypted-tbn2.gstatic.com/images?q=tbn:ANd9GcScs7iokNbV0GoddvNFhIUe3NDFa7ksNPHyvabDSu9dWo2wnhQ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2" y="3429000"/>
            <a:ext cx="911145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02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31778" y="260648"/>
            <a:ext cx="4032448" cy="1143000"/>
          </a:xfrm>
        </p:spPr>
        <p:txBody>
          <a:bodyPr/>
          <a:lstStyle/>
          <a:p>
            <a:r>
              <a:rPr lang="en-IE" sz="3200" dirty="0" smtClean="0"/>
              <a:t>Planck results (2013)</a:t>
            </a:r>
            <a:endParaRPr lang="en-GB" sz="3200" dirty="0" smtClean="0"/>
          </a:p>
        </p:txBody>
      </p:sp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132671" y="2057400"/>
            <a:ext cx="33153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SzPct val="85000"/>
            </a:pPr>
            <a:r>
              <a:rPr lang="en-IE" b="1" dirty="0"/>
              <a:t>1. </a:t>
            </a:r>
            <a:r>
              <a:rPr lang="en-IE" b="1" dirty="0" smtClean="0"/>
              <a:t>New </a:t>
            </a:r>
            <a:r>
              <a:rPr lang="en-IE" b="1" dirty="0"/>
              <a:t>H</a:t>
            </a:r>
            <a:r>
              <a:rPr lang="en-IE" b="1" dirty="0" smtClean="0"/>
              <a:t>ubble constant</a:t>
            </a:r>
            <a:endParaRPr lang="en-IE" b="1" dirty="0"/>
          </a:p>
        </p:txBody>
      </p:sp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0" y="2667000"/>
            <a:ext cx="914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200">
                <a:cs typeface="Times New Roman" pitchFamily="18" charset="0"/>
              </a:rPr>
              <a:t>	</a:t>
            </a:r>
            <a:r>
              <a:rPr lang="en-GB" sz="1100"/>
              <a:t> </a:t>
            </a:r>
            <a:endParaRPr lang="en-GB"/>
          </a:p>
        </p:txBody>
      </p:sp>
      <p:sp>
        <p:nvSpPr>
          <p:cNvPr id="37897" name="Rectangle 14"/>
          <p:cNvSpPr>
            <a:spLocks noChangeArrowheads="1"/>
          </p:cNvSpPr>
          <p:nvPr/>
        </p:nvSpPr>
        <p:spPr bwMode="auto">
          <a:xfrm>
            <a:off x="0" y="3789040"/>
            <a:ext cx="31518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b="1" dirty="0"/>
              <a:t>2. </a:t>
            </a:r>
            <a:r>
              <a:rPr lang="en-IE" b="1" dirty="0" smtClean="0"/>
              <a:t> Curvature ; flat</a:t>
            </a:r>
          </a:p>
          <a:p>
            <a:r>
              <a:rPr lang="en-IE" dirty="0" smtClean="0"/>
              <a:t>     </a:t>
            </a:r>
            <a:r>
              <a:rPr lang="el-GR" dirty="0" smtClean="0"/>
              <a:t>Ω</a:t>
            </a:r>
            <a:r>
              <a:rPr lang="en-IE" baseline="-25000" dirty="0"/>
              <a:t>k</a:t>
            </a:r>
            <a:r>
              <a:rPr lang="en-IE" dirty="0"/>
              <a:t> = -0.0005 +- .07 </a:t>
            </a:r>
            <a:r>
              <a:rPr lang="en-IE" dirty="0" smtClean="0"/>
              <a:t> </a:t>
            </a:r>
            <a:endParaRPr lang="en-IE" i="1" dirty="0" smtClean="0"/>
          </a:p>
        </p:txBody>
      </p:sp>
      <p:sp>
        <p:nvSpPr>
          <p:cNvPr id="37898" name="Text Box 15"/>
          <p:cNvSpPr txBox="1">
            <a:spLocks noChangeArrowheads="1"/>
          </p:cNvSpPr>
          <p:nvPr/>
        </p:nvSpPr>
        <p:spPr bwMode="auto">
          <a:xfrm>
            <a:off x="90924" y="5157192"/>
            <a:ext cx="520115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IE" b="1" dirty="0" smtClean="0"/>
              <a:t>3.</a:t>
            </a:r>
            <a:r>
              <a:rPr lang="en-IE" dirty="0" smtClean="0"/>
              <a:t>  </a:t>
            </a:r>
            <a:r>
              <a:rPr lang="en-IE" b="1" dirty="0" smtClean="0"/>
              <a:t>New mass/energy parameters</a:t>
            </a:r>
            <a:endParaRPr lang="en-IE" dirty="0" smtClean="0"/>
          </a:p>
          <a:p>
            <a:pPr eaLnBrk="1" hangingPunct="1"/>
            <a:r>
              <a:rPr lang="en-IE" dirty="0" smtClean="0"/>
              <a:t>     Ω</a:t>
            </a:r>
            <a:r>
              <a:rPr lang="en-IE" baseline="-25000" dirty="0" smtClean="0"/>
              <a:t>Λ  </a:t>
            </a:r>
            <a:r>
              <a:rPr lang="en-IE" dirty="0" smtClean="0"/>
              <a:t>= 68,  Ω</a:t>
            </a:r>
            <a:r>
              <a:rPr lang="en-IE" baseline="-25000" dirty="0" smtClean="0"/>
              <a:t>DM</a:t>
            </a:r>
            <a:r>
              <a:rPr lang="en-IE" b="1" dirty="0" smtClean="0"/>
              <a:t> = </a:t>
            </a:r>
            <a:r>
              <a:rPr lang="en-IE" i="1" dirty="0" smtClean="0"/>
              <a:t>27, </a:t>
            </a:r>
            <a:r>
              <a:rPr lang="en-IE" dirty="0" smtClean="0"/>
              <a:t>Ω</a:t>
            </a:r>
            <a:r>
              <a:rPr lang="en-IE" baseline="-25000" dirty="0" smtClean="0"/>
              <a:t>OM</a:t>
            </a:r>
            <a:r>
              <a:rPr lang="en-IE" b="1" dirty="0" smtClean="0"/>
              <a:t> = </a:t>
            </a:r>
            <a:r>
              <a:rPr lang="en-IE" i="1" dirty="0" smtClean="0"/>
              <a:t>4.9 % </a:t>
            </a:r>
            <a:endParaRPr lang="en-IE" dirty="0" smtClean="0"/>
          </a:p>
          <a:p>
            <a:pPr eaLnBrk="1" hangingPunct="1"/>
            <a:r>
              <a:rPr lang="en-IE" i="1" dirty="0" smtClean="0"/>
              <a:t>    </a:t>
            </a:r>
            <a:endParaRPr lang="en-GB" i="1" dirty="0"/>
          </a:p>
        </p:txBody>
      </p:sp>
      <p:pic>
        <p:nvPicPr>
          <p:cNvPr id="164866" name="Picture 2" descr="http://coraifeartaigh.files.wordpress.com/2013/03/hubble_consta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8640"/>
            <a:ext cx="3047315" cy="339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9759" y="2477741"/>
            <a:ext cx="29482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i="1" dirty="0"/>
              <a:t>67.3 +- 1.2 </a:t>
            </a:r>
            <a:r>
              <a:rPr lang="en-IE" i="1" dirty="0" smtClean="0"/>
              <a:t>km/s/MPC</a:t>
            </a:r>
          </a:p>
          <a:p>
            <a:r>
              <a:rPr lang="en-IE" i="1" dirty="0" smtClean="0"/>
              <a:t>Age = 13.8 billion </a:t>
            </a:r>
            <a:r>
              <a:rPr lang="en-IE" i="1" dirty="0" err="1" smtClean="0"/>
              <a:t>yr</a:t>
            </a:r>
            <a:endParaRPr lang="en-IE" i="1" dirty="0"/>
          </a:p>
        </p:txBody>
      </p:sp>
      <p:pic>
        <p:nvPicPr>
          <p:cNvPr id="164876" name="Picture 12" descr="http://www.deepspace.ucsb.edu/wp-content/uploads/2013/03/Planck_Cosmic-recipe-pie-chart_v51-1024x7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488" y="3933470"/>
            <a:ext cx="3965341" cy="28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1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045712" y="188640"/>
            <a:ext cx="538681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big bang - problems  </a:t>
            </a:r>
            <a:endParaRPr lang="en-GB" sz="36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138015"/>
            <a:ext cx="5029200" cy="33528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Nature of dark energy? 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</a:t>
            </a:r>
            <a:r>
              <a:rPr lang="en-IE" sz="2400" i="1" dirty="0" smtClean="0"/>
              <a:t>Role in BB?</a:t>
            </a:r>
            <a:r>
              <a:rPr lang="en-IE" sz="2400" dirty="0" smtClean="0"/>
              <a:t> 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Which model of inflation?</a:t>
            </a:r>
          </a:p>
          <a:p>
            <a:pPr eaLnBrk="1" hangingPunct="1">
              <a:buNone/>
            </a:pPr>
            <a:r>
              <a:rPr lang="en-IE" sz="2400" i="1" dirty="0" smtClean="0"/>
              <a:t>  </a:t>
            </a:r>
            <a:r>
              <a:rPr lang="en-IE" sz="2400" i="1" dirty="0"/>
              <a:t> </a:t>
            </a:r>
            <a:r>
              <a:rPr lang="en-IE" sz="2400" i="1" dirty="0" smtClean="0"/>
              <a:t>   </a:t>
            </a:r>
            <a:r>
              <a:rPr lang="en-IE" sz="2000" i="1" dirty="0"/>
              <a:t> </a:t>
            </a:r>
            <a:r>
              <a:rPr lang="en-IE" sz="2000" i="1" dirty="0" smtClean="0"/>
              <a:t>     </a:t>
            </a:r>
            <a:r>
              <a:rPr lang="en-IE" sz="2400" i="1" dirty="0" smtClean="0"/>
              <a:t>The multiverse?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The singularity problem</a:t>
            </a:r>
            <a:endParaRPr lang="en-IE" sz="2400" b="1" dirty="0" smtClean="0"/>
          </a:p>
          <a:p>
            <a:pPr marL="0" indent="0" eaLnBrk="1" hangingPunct="1">
              <a:buNone/>
            </a:pPr>
            <a:r>
              <a:rPr lang="en-IE" sz="2000" i="1" dirty="0" smtClean="0"/>
              <a:t>	</a:t>
            </a:r>
            <a:endParaRPr lang="en-IE" sz="2400" dirty="0" smtClean="0"/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1164295" y="5330907"/>
            <a:ext cx="35748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What banged?</a:t>
            </a:r>
          </a:p>
          <a:p>
            <a:r>
              <a:rPr lang="en-IE" i="1" dirty="0" smtClean="0"/>
              <a:t>What does time zero mean?</a:t>
            </a:r>
          </a:p>
          <a:p>
            <a:r>
              <a:rPr lang="en-IE" i="1" smtClean="0"/>
              <a:t>No-boundary universe</a:t>
            </a:r>
            <a:endParaRPr lang="en-IE" i="1" dirty="0" smtClean="0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4537" y="1844824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38" name="Picture 2" descr="No-Boundary Univer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375" y="4191000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 descr="Large confetti"/>
          <p:cNvSpPr>
            <a:spLocks noGrp="1"/>
          </p:cNvSpPr>
          <p:nvPr>
            <p:ph type="title"/>
          </p:nvPr>
        </p:nvSpPr>
        <p:spPr>
          <a:xfrm>
            <a:off x="1349075" y="260648"/>
            <a:ext cx="7411201" cy="1143000"/>
          </a:xfrm>
        </p:spPr>
        <p:txBody>
          <a:bodyPr/>
          <a:lstStyle/>
          <a:p>
            <a:r>
              <a:rPr lang="en-US" sz="3600" dirty="0" smtClean="0"/>
              <a:t>The singularity: a cyclic universe?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3568" y="2032178"/>
            <a:ext cx="5400600" cy="4165578"/>
          </a:xfrm>
        </p:spPr>
        <p:txBody>
          <a:bodyPr/>
          <a:lstStyle/>
          <a:p>
            <a:r>
              <a:rPr lang="en-US" sz="2400" dirty="0" smtClean="0"/>
              <a:t>Breakdown at time zero</a:t>
            </a:r>
          </a:p>
          <a:p>
            <a:r>
              <a:rPr lang="en-US" sz="2400" dirty="0" smtClean="0"/>
              <a:t>No model of bang itself</a:t>
            </a:r>
          </a:p>
          <a:p>
            <a:endParaRPr lang="en-US" sz="2400" dirty="0" smtClean="0"/>
          </a:p>
          <a:p>
            <a:r>
              <a:rPr lang="en-US" sz="2400" dirty="0" smtClean="0"/>
              <a:t>Multiple bangs?</a:t>
            </a:r>
          </a:p>
          <a:p>
            <a:r>
              <a:rPr lang="en-US" sz="2400" dirty="0"/>
              <a:t>Colliding </a:t>
            </a:r>
            <a:r>
              <a:rPr lang="en-US" sz="2400" dirty="0" err="1"/>
              <a:t>branes</a:t>
            </a:r>
            <a:endParaRPr lang="en-US" sz="2400" dirty="0"/>
          </a:p>
          <a:p>
            <a:r>
              <a:rPr lang="en-US" sz="2400" dirty="0"/>
              <a:t>Prediction of string theory</a:t>
            </a:r>
          </a:p>
          <a:p>
            <a:endParaRPr lang="en-US" sz="2400" dirty="0" smtClean="0"/>
          </a:p>
          <a:p>
            <a:r>
              <a:rPr lang="en-US" sz="2400" dirty="0" smtClean="0"/>
              <a:t>Cyclic universe </a:t>
            </a:r>
          </a:p>
          <a:p>
            <a:r>
              <a:rPr lang="en-US" sz="2400" dirty="0" smtClean="0"/>
              <a:t>Eternal universe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508463" y="5392179"/>
            <a:ext cx="20874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/>
              <a:t>Cyclic universe</a:t>
            </a:r>
            <a:endParaRPr lang="en-US" i="1" dirty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4178" y="2208287"/>
            <a:ext cx="232609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339752" y="6207693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Tests</a:t>
            </a:r>
            <a:r>
              <a:rPr lang="en-US" i="1" dirty="0" smtClean="0"/>
              <a:t>? Non-</a:t>
            </a:r>
            <a:r>
              <a:rPr lang="en-US" i="1" dirty="0" err="1" smtClean="0"/>
              <a:t>Gaussianities</a:t>
            </a:r>
            <a:r>
              <a:rPr lang="en-US" i="1" dirty="0" smtClean="0"/>
              <a:t> in CMB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743223"/>
            <a:ext cx="6072962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The </a:t>
            </a:r>
            <a:r>
              <a:rPr lang="en-IE" sz="3600" dirty="0"/>
              <a:t>b</a:t>
            </a:r>
            <a:r>
              <a:rPr lang="en-IE" sz="3600" dirty="0" smtClean="0"/>
              <a:t>ig </a:t>
            </a:r>
            <a:r>
              <a:rPr lang="en-IE" sz="3600" dirty="0"/>
              <a:t>b</a:t>
            </a:r>
            <a:r>
              <a:rPr lang="en-IE" sz="3600" dirty="0" smtClean="0"/>
              <a:t>ang – evidence </a:t>
            </a:r>
            <a:endParaRPr lang="en-GB" sz="36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0528" y="1628800"/>
            <a:ext cx="5688632" cy="3581400"/>
          </a:xfrm>
        </p:spPr>
        <p:txBody>
          <a:bodyPr/>
          <a:lstStyle/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GB" sz="2400" b="1" i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dirty="0" smtClean="0"/>
              <a:t>1. </a:t>
            </a:r>
            <a:r>
              <a:rPr lang="en-US" sz="2400" dirty="0" smtClean="0"/>
              <a:t>The expansion of the </a:t>
            </a:r>
            <a:r>
              <a:rPr lang="en-US" sz="2400" i="1" dirty="0" smtClean="0"/>
              <a:t>U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US" sz="2400" b="1" i="1" dirty="0" smtClean="0"/>
              <a:t>2. </a:t>
            </a:r>
            <a:r>
              <a:rPr lang="en-US" sz="2400" dirty="0" smtClean="0"/>
              <a:t>The abundance of </a:t>
            </a:r>
            <a:r>
              <a:rPr lang="en-US" sz="2400" b="1" i="1" dirty="0" smtClean="0"/>
              <a:t>H</a:t>
            </a:r>
            <a:r>
              <a:rPr lang="en-US" sz="2400" dirty="0" smtClean="0"/>
              <a:t> and </a:t>
            </a:r>
            <a:r>
              <a:rPr lang="en-US" sz="2400" b="1" i="1" dirty="0" smtClean="0"/>
              <a:t>He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dirty="0" smtClean="0"/>
              <a:t>			 </a:t>
            </a:r>
          </a:p>
          <a:p>
            <a:pPr lvl="1" eaLnBrk="1" hangingPunct="1">
              <a:lnSpc>
                <a:spcPct val="60000"/>
              </a:lnSpc>
              <a:buNone/>
            </a:pPr>
            <a:r>
              <a:rPr lang="en-US" sz="2400" b="1" i="1" dirty="0" smtClean="0"/>
              <a:t>3. </a:t>
            </a:r>
            <a:r>
              <a:rPr lang="en-US" sz="2400" dirty="0"/>
              <a:t>The distribution of </a:t>
            </a:r>
            <a:r>
              <a:rPr lang="en-US" sz="2400" dirty="0" smtClean="0"/>
              <a:t>the galaxies </a:t>
            </a:r>
          </a:p>
          <a:p>
            <a:pPr lvl="1" eaLnBrk="1" hangingPunct="1">
              <a:lnSpc>
                <a:spcPct val="60000"/>
              </a:lnSpc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US" sz="2400" b="1" i="1" dirty="0" smtClean="0"/>
              <a:t>4</a:t>
            </a:r>
            <a:r>
              <a:rPr lang="en-US" sz="2400" dirty="0" smtClean="0"/>
              <a:t>. The </a:t>
            </a:r>
            <a:r>
              <a:rPr lang="en-US" sz="2400" dirty="0"/>
              <a:t>cosmic </a:t>
            </a:r>
            <a:r>
              <a:rPr lang="en-US" sz="2400" dirty="0" smtClean="0"/>
              <a:t>microwave background </a:t>
            </a: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None/>
            </a:pPr>
            <a:endParaRPr lang="en-US" sz="2400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619672" y="5895802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How did it start?</a:t>
            </a:r>
            <a:endParaRPr lang="en-IE" b="1" i="1" dirty="0"/>
          </a:p>
        </p:txBody>
      </p:sp>
      <p:pic>
        <p:nvPicPr>
          <p:cNvPr id="169986" name="Picture 2" descr="http://abyss.uoregon.edu/%7Ejs/images/evo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22" y="1821328"/>
            <a:ext cx="3216932" cy="42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4968552" cy="1143000"/>
          </a:xfrm>
        </p:spPr>
        <p:txBody>
          <a:bodyPr/>
          <a:lstStyle/>
          <a:p>
            <a:r>
              <a:rPr lang="en-GB" sz="3200" b="1" dirty="0" smtClean="0"/>
              <a:t>The big bang model</a:t>
            </a:r>
            <a:endParaRPr lang="en-GB" sz="3200" b="1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7393813"/>
              </p:ext>
            </p:extLst>
          </p:nvPr>
        </p:nvGraphicFramePr>
        <p:xfrm>
          <a:off x="107504" y="1483700"/>
          <a:ext cx="8892480" cy="537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67" name="Bitmap Image" r:id="rId3" imgW="4877481" imgH="3533333" progId="PBrush">
                  <p:embed/>
                </p:oleObj>
              </mc:Choice>
              <mc:Fallback>
                <p:oleObj name="Bitmap Image" r:id="rId3" imgW="4877481" imgH="3533333" progId="PBrus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483700"/>
                        <a:ext cx="8892480" cy="537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470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20620</TotalTime>
  <Words>3641</Words>
  <Application>Microsoft Office PowerPoint</Application>
  <PresentationFormat>On-screen Show (4:3)</PresentationFormat>
  <Paragraphs>1203</Paragraphs>
  <Slides>82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82</vt:i4>
      </vt:variant>
    </vt:vector>
  </HeadingPairs>
  <TitlesOfParts>
    <vt:vector size="88" baseType="lpstr">
      <vt:lpstr>Ricepaper</vt:lpstr>
      <vt:lpstr>MSPhotoEd.3</vt:lpstr>
      <vt:lpstr>Photo Editor Photo</vt:lpstr>
      <vt:lpstr>Microsoft Equation 3.0</vt:lpstr>
      <vt:lpstr>Equation</vt:lpstr>
      <vt:lpstr>Bitmap Image</vt:lpstr>
      <vt:lpstr>The Big Bang: Fact or Fiction?</vt:lpstr>
      <vt:lpstr>Useful Texts</vt:lpstr>
      <vt:lpstr>Cosmology: the study of the universe</vt:lpstr>
      <vt:lpstr>Earliest cosmology</vt:lpstr>
      <vt:lpstr>Early mythology</vt:lpstr>
      <vt:lpstr>PowerPoint Presentation</vt:lpstr>
      <vt:lpstr>                                               </vt:lpstr>
      <vt:lpstr>The Babylonians</vt:lpstr>
      <vt:lpstr>The cosmology of ancient Greece </vt:lpstr>
      <vt:lpstr>    Pythagoras of Samos   (570-495 BC) </vt:lpstr>
      <vt:lpstr>The Pythagoran universe</vt:lpstr>
      <vt:lpstr> Downfall of the Pythagorans</vt:lpstr>
      <vt:lpstr>  Legacy of Pythagoran School</vt:lpstr>
      <vt:lpstr> Philolaus and Aristarchus</vt:lpstr>
      <vt:lpstr> Plato and Aristotle</vt:lpstr>
      <vt:lpstr> The dogma of Plato and Aristotle</vt:lpstr>
      <vt:lpstr> Why was Aristarchus universe discarded?</vt:lpstr>
      <vt:lpstr> Towards the Middle Ages</vt:lpstr>
      <vt:lpstr> Summary</vt:lpstr>
      <vt:lpstr> The  Renaissance </vt:lpstr>
      <vt:lpstr>Nicolas Copernicus (1473-1543)</vt:lpstr>
      <vt:lpstr>Nicolas Copernicus</vt:lpstr>
      <vt:lpstr>Nicolas Copernicus </vt:lpstr>
      <vt:lpstr>  2. Tycho de Brahe </vt:lpstr>
      <vt:lpstr>  The Tychonian model </vt:lpstr>
      <vt:lpstr>  Johannes Kepler </vt:lpstr>
      <vt:lpstr>  Johannes Kepler</vt:lpstr>
      <vt:lpstr>  Kepler’s universe</vt:lpstr>
      <vt:lpstr>  Galileo Galilei</vt:lpstr>
      <vt:lpstr>   Galileo’s astronomy</vt:lpstr>
      <vt:lpstr>       The Galileo Affair (I)</vt:lpstr>
      <vt:lpstr>       The Galileo Affair  (II)</vt:lpstr>
      <vt:lpstr>       Isaac Newton</vt:lpstr>
      <vt:lpstr>       Isaac Newton</vt:lpstr>
      <vt:lpstr>       Isaac Newton (1642 – 1727)</vt:lpstr>
      <vt:lpstr>   Newton’s law of gravity </vt:lpstr>
      <vt:lpstr>  The Newtonian universe</vt:lpstr>
      <vt:lpstr>  Astronomy in the 19th century</vt:lpstr>
      <vt:lpstr>  The starry nebulae</vt:lpstr>
      <vt:lpstr>  The motion of the nebulae</vt:lpstr>
      <vt:lpstr>The  Doppler effect</vt:lpstr>
      <vt:lpstr>  The great debate </vt:lpstr>
      <vt:lpstr>      Hubble’s answer (1925)</vt:lpstr>
      <vt:lpstr>   Hubble’s  Law  (1929)</vt:lpstr>
      <vt:lpstr>    Justification   (1931)</vt:lpstr>
      <vt:lpstr>      The expanding universe</vt:lpstr>
      <vt:lpstr> The special theory of relativity (1905)</vt:lpstr>
      <vt:lpstr>  The general theory of relativity (1916)  </vt:lpstr>
      <vt:lpstr> The field equations of GR  (1915)</vt:lpstr>
      <vt:lpstr>  Three astronomical tests (Einstein, 1916)  </vt:lpstr>
      <vt:lpstr>PowerPoint Presentation</vt:lpstr>
      <vt:lpstr>          Einstein’s universe  </vt:lpstr>
      <vt:lpstr> Friedman’s universe </vt:lpstr>
      <vt:lpstr>     Lemaître’s universe (1927)</vt:lpstr>
      <vt:lpstr>The watershed: Hubble’s  law (1929) </vt:lpstr>
      <vt:lpstr>     The expanding universe (1930)</vt:lpstr>
      <vt:lpstr>Who discovered the expanding universe?</vt:lpstr>
      <vt:lpstr>Models of the expanding universe (1930 -) </vt:lpstr>
      <vt:lpstr>  A strange prediction: the big bang</vt:lpstr>
      <vt:lpstr>        A second line of evidence </vt:lpstr>
      <vt:lpstr> Bonus: cosmic background radiation</vt:lpstr>
      <vt:lpstr>     The steady-state universe (1948)</vt:lpstr>
      <vt:lpstr>Steady-state vs big bang (1950-70) </vt:lpstr>
      <vt:lpstr>Cosmic background radiation (exp) </vt:lpstr>
      <vt:lpstr>   Modern measurements of the CMB</vt:lpstr>
      <vt:lpstr>Today’s cosmological puzzles </vt:lpstr>
      <vt:lpstr>     Problems</vt:lpstr>
      <vt:lpstr>Dark  Matter</vt:lpstr>
      <vt:lpstr>   The Theory of Inflation</vt:lpstr>
      <vt:lpstr>The inflationary universe (1981)</vt:lpstr>
      <vt:lpstr>      Dark energy  (1998)</vt:lpstr>
      <vt:lpstr>         WMAP  Satellite (2002)</vt:lpstr>
      <vt:lpstr>WMAP measurements of CMB (2005)</vt:lpstr>
      <vt:lpstr>Modern big bang model: Λ-CDM </vt:lpstr>
      <vt:lpstr>Cause of acceleration: dark energy</vt:lpstr>
      <vt:lpstr>New results: Planck Satellite  (ESA, 2013)</vt:lpstr>
      <vt:lpstr>Planck Satellite (ESA): Results</vt:lpstr>
      <vt:lpstr>Planck results (2013)</vt:lpstr>
      <vt:lpstr>The big bang - problems  </vt:lpstr>
      <vt:lpstr>The singularity: a cyclic universe?</vt:lpstr>
      <vt:lpstr>    The big bang – evidence </vt:lpstr>
      <vt:lpstr>The big bang model</vt:lpstr>
    </vt:vector>
  </TitlesOfParts>
  <Company>WIT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 O'Raifeartaigh</cp:lastModifiedBy>
  <cp:revision>2572</cp:revision>
  <cp:lastPrinted>2012-08-24T15:54:34Z</cp:lastPrinted>
  <dcterms:created xsi:type="dcterms:W3CDTF">2007-01-31T14:00:56Z</dcterms:created>
  <dcterms:modified xsi:type="dcterms:W3CDTF">2016-12-31T11:53:02Z</dcterms:modified>
</cp:coreProperties>
</file>