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ppt" ContentType="application/vnd.ms-powerpoi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4"/>
  </p:notesMasterIdLst>
  <p:handoutMasterIdLst>
    <p:handoutMasterId r:id="rId45"/>
  </p:handoutMasterIdLst>
  <p:sldIdLst>
    <p:sldId id="402" r:id="rId2"/>
    <p:sldId id="284" r:id="rId3"/>
    <p:sldId id="392" r:id="rId4"/>
    <p:sldId id="400" r:id="rId5"/>
    <p:sldId id="393" r:id="rId6"/>
    <p:sldId id="403" r:id="rId7"/>
    <p:sldId id="404" r:id="rId8"/>
    <p:sldId id="405" r:id="rId9"/>
    <p:sldId id="298" r:id="rId10"/>
    <p:sldId id="412" r:id="rId11"/>
    <p:sldId id="368" r:id="rId12"/>
    <p:sldId id="408" r:id="rId13"/>
    <p:sldId id="410" r:id="rId14"/>
    <p:sldId id="411" r:id="rId15"/>
    <p:sldId id="269" r:id="rId16"/>
    <p:sldId id="365" r:id="rId17"/>
    <p:sldId id="273" r:id="rId18"/>
    <p:sldId id="274" r:id="rId19"/>
    <p:sldId id="275" r:id="rId20"/>
    <p:sldId id="406" r:id="rId21"/>
    <p:sldId id="351" r:id="rId22"/>
    <p:sldId id="349" r:id="rId23"/>
    <p:sldId id="398" r:id="rId24"/>
    <p:sldId id="278" r:id="rId25"/>
    <p:sldId id="276" r:id="rId26"/>
    <p:sldId id="373" r:id="rId27"/>
    <p:sldId id="374" r:id="rId28"/>
    <p:sldId id="375" r:id="rId29"/>
    <p:sldId id="376" r:id="rId30"/>
    <p:sldId id="377" r:id="rId31"/>
    <p:sldId id="378" r:id="rId32"/>
    <p:sldId id="380" r:id="rId33"/>
    <p:sldId id="379" r:id="rId34"/>
    <p:sldId id="385" r:id="rId35"/>
    <p:sldId id="382" r:id="rId36"/>
    <p:sldId id="383" r:id="rId37"/>
    <p:sldId id="386" r:id="rId38"/>
    <p:sldId id="399" r:id="rId39"/>
    <p:sldId id="387" r:id="rId40"/>
    <p:sldId id="389" r:id="rId41"/>
    <p:sldId id="352" r:id="rId42"/>
    <p:sldId id="390" r:id="rId4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76" autoAdjust="0"/>
    <p:restoredTop sz="90929"/>
  </p:normalViewPr>
  <p:slideViewPr>
    <p:cSldViewPr>
      <p:cViewPr varScale="1">
        <p:scale>
          <a:sx n="67" d="100"/>
          <a:sy n="67" d="100"/>
        </p:scale>
        <p:origin x="-50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57760B1-FBE3-4CF4-9BD8-B23CECB3456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459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78766459-26E8-400E-983A-6108344005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4721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87F616-19E8-43B7-B88B-25075D1CC5CE}" type="slidenum">
              <a:rPr lang="en-GB" smtClean="0">
                <a:latin typeface="Times New Roman" pitchFamily="18" charset="0"/>
              </a:rPr>
              <a:pPr/>
              <a:t>3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296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IE" smtClean="0">
                <a:latin typeface="Times New Roman" pitchFamily="18" charset="0"/>
              </a:rPr>
              <a:t>3 reasons</a:t>
            </a:r>
            <a:endParaRPr lang="en-GB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6B703E7-1185-4D3C-A5E3-478B285D6CDC}" type="slidenum">
              <a:rPr lang="en-GB" sz="1200"/>
              <a:pPr eaLnBrk="1" hangingPunct="1"/>
              <a:t>4</a:t>
            </a:fld>
            <a:endParaRPr lang="en-GB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IE" smtClean="0"/>
              <a:t>Use of telescope</a:t>
            </a:r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14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IE" smtClean="0"/>
              <a:t>Hawking-Penrose theorems- expanding U must begin with a singularity</a:t>
            </a:r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6A115-FC3A-4577-9AC4-FA9DCCCFF5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302C7-F13C-41F6-A496-5CAE37F6C8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42C2C-EB2F-4DB4-905E-81245C2760B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9BD2D-3969-434C-899F-C80634A2D6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1877C-FFBA-41C6-BB14-60651E4E90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3DC3C-F6E4-43D9-B550-1EDC9F3A43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6D610-4CE3-44EB-AB17-398548BDB5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AF1218-95B4-4D84-AC5B-BA9E80BCD8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20D09-EAAB-4C17-A1C5-8AA08B5A67F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3A168-F683-46AC-A338-8600CD87A4B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655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/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3C4AB-C00C-4510-979F-94F780379E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 descr="Large confetti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2286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1512888"/>
            <a:ext cx="8458200" cy="8731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3" name="Rectangle 7" descr="Large confetti"/>
          <p:cNvSpPr>
            <a:spLocks noChangeArrowheads="1"/>
          </p:cNvSpPr>
          <p:nvPr/>
        </p:nvSpPr>
        <p:spPr bwMode="ltGray">
          <a:xfrm>
            <a:off x="247650" y="0"/>
            <a:ext cx="793750" cy="18415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7067550" y="6553200"/>
            <a:ext cx="2076450" cy="79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5" name="Rectangle 9" descr="Large confetti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16900" y="6248400"/>
            <a:ext cx="533400" cy="6096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A5342CE8-4CDE-4ACC-93BE-0156D227F6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ie/imgres?imgurl=http://apod.nasa.gov/apod/image/0110/galileo_sustermans.jpg&amp;imgrefurl=http://apod.nasa.gov/apod/ap011014.html&amp;h=500&amp;w=471&amp;sz=35&amp;hl=en&amp;start=2&amp;tbnid=cJrmbzAxN4-SSM:&amp;tbnh=130&amp;tbnw=122&amp;prev=/images?q=galileo&amp;gbv=2&amp;svnum=10&amp;hl=en&amp;safe=of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jpeg"/><Relationship Id="rId5" Type="http://schemas.openxmlformats.org/officeDocument/2006/relationships/hyperlink" Target="http://images.google.ie/imgres?imgurl=http://www.wizards.de/~frank/astro/goodstuff/Render/EarthAndMoon4b_800.jpg&amp;imgrefurl=http://www.wizards.de/~frank/astro/index.html&amp;h=933&amp;w=800&amp;sz=93&amp;hl=en&amp;start=9&amp;tbnid=SzwmlGNOx9nKPM:&amp;tbnh=147&amp;tbnw=126&amp;prev=/images?q=earth+and+moon&amp;gbv=2&amp;svnum=10&amp;hl=en&amp;safe=off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1.png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3.png"/><Relationship Id="rId5" Type="http://schemas.openxmlformats.org/officeDocument/2006/relationships/oleObject" Target="../embeddings/oleObject6.bin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-2003_Presentation1.ppt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42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19200" y="2209800"/>
            <a:ext cx="6400800" cy="685800"/>
          </a:xfrm>
        </p:spPr>
        <p:txBody>
          <a:bodyPr/>
          <a:lstStyle/>
          <a:p>
            <a:pPr eaLnBrk="1" hangingPunct="1"/>
            <a:r>
              <a:rPr lang="en-IE" sz="3600" smtClean="0">
                <a:solidFill>
                  <a:schemeClr val="bg1"/>
                </a:solidFill>
              </a:rPr>
              <a:t>The Big Bang: </a:t>
            </a:r>
            <a:r>
              <a:rPr lang="en-IE" sz="3600" i="1" smtClean="0">
                <a:solidFill>
                  <a:schemeClr val="bg1"/>
                </a:solidFill>
              </a:rPr>
              <a:t>Fact or Fiction?</a:t>
            </a:r>
            <a:endParaRPr lang="en-GB" sz="3600" i="1" smtClean="0">
              <a:solidFill>
                <a:schemeClr val="bg1"/>
              </a:solidFill>
            </a:endParaRPr>
          </a:p>
        </p:txBody>
      </p:sp>
      <p:pic>
        <p:nvPicPr>
          <p:cNvPr id="11267" name="Picture 11" descr="tour_ggs_andromeda_noao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13"/>
          <p:cNvSpPr>
            <a:spLocks noChangeArrowheads="1"/>
          </p:cNvSpPr>
          <p:nvPr/>
        </p:nvSpPr>
        <p:spPr bwMode="auto">
          <a:xfrm>
            <a:off x="2771800" y="620688"/>
            <a:ext cx="349166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4400" dirty="0">
                <a:solidFill>
                  <a:schemeClr val="bg1"/>
                </a:solidFill>
              </a:rPr>
              <a:t>The Big Bang </a:t>
            </a:r>
          </a:p>
        </p:txBody>
      </p:sp>
      <p:sp>
        <p:nvSpPr>
          <p:cNvPr id="11269" name="Rectangle 14"/>
          <p:cNvSpPr>
            <a:spLocks noChangeArrowheads="1"/>
          </p:cNvSpPr>
          <p:nvPr/>
        </p:nvSpPr>
        <p:spPr bwMode="auto">
          <a:xfrm>
            <a:off x="3707904" y="1628800"/>
            <a:ext cx="157927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800" i="1" dirty="0" smtClean="0">
                <a:solidFill>
                  <a:schemeClr val="bg1"/>
                </a:solidFill>
              </a:rPr>
              <a:t>Is it true?</a:t>
            </a:r>
            <a:endParaRPr lang="en-GB" sz="2800" i="1" dirty="0">
              <a:solidFill>
                <a:schemeClr val="bg1"/>
              </a:solidFill>
            </a:endParaRPr>
          </a:p>
        </p:txBody>
      </p:sp>
      <p:sp>
        <p:nvSpPr>
          <p:cNvPr id="11270" name="Rectangle 15"/>
          <p:cNvSpPr>
            <a:spLocks noChangeArrowheads="1"/>
          </p:cNvSpPr>
          <p:nvPr/>
        </p:nvSpPr>
        <p:spPr bwMode="auto">
          <a:xfrm>
            <a:off x="3048000" y="6172200"/>
            <a:ext cx="265970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dirty="0" smtClean="0">
                <a:solidFill>
                  <a:schemeClr val="bg1"/>
                </a:solidFill>
              </a:rPr>
              <a:t> </a:t>
            </a:r>
            <a:r>
              <a:rPr lang="en-IE" sz="2000" dirty="0">
                <a:solidFill>
                  <a:schemeClr val="bg1"/>
                </a:solidFill>
              </a:rPr>
              <a:t>Cormac </a:t>
            </a:r>
            <a:r>
              <a:rPr lang="en-IE" sz="2000" dirty="0" err="1">
                <a:solidFill>
                  <a:schemeClr val="bg1"/>
                </a:solidFill>
              </a:rPr>
              <a:t>O’Raifeartaigh</a:t>
            </a:r>
            <a:endParaRPr lang="en-GB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547664" y="836712"/>
            <a:ext cx="4191000" cy="6858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I     Cosmology</a:t>
            </a:r>
            <a:endParaRPr lang="en-GB" sz="3600" dirty="0" smtClean="0"/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75011" y="2867124"/>
            <a:ext cx="3886200" cy="338514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dirty="0" smtClean="0"/>
              <a:t>Is it finite?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i="1" dirty="0" smtClean="0"/>
              <a:t>    How big is it?</a:t>
            </a:r>
          </a:p>
          <a:p>
            <a:pPr eaLnBrk="1" hangingPunct="1">
              <a:lnSpc>
                <a:spcPct val="90000"/>
              </a:lnSpc>
            </a:pPr>
            <a:endParaRPr lang="en-US" sz="2400" i="1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/>
              <a:t>Is it eternal?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i="1" dirty="0" smtClean="0"/>
              <a:t>    How old is it?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i="1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/>
              <a:t>How did it begin?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i="1" dirty="0" smtClean="0"/>
              <a:t>    How will it end?</a:t>
            </a:r>
            <a:endParaRPr lang="en-US" b="1" dirty="0" smtClean="0"/>
          </a:p>
          <a:p>
            <a:pPr eaLnBrk="1" hangingPunct="1">
              <a:lnSpc>
                <a:spcPct val="90000"/>
              </a:lnSpc>
              <a:buNone/>
            </a:pPr>
            <a:endParaRPr lang="en-US" dirty="0" smtClean="0"/>
          </a:p>
        </p:txBody>
      </p:sp>
      <p:pic>
        <p:nvPicPr>
          <p:cNvPr id="13316" name="Picture 11" descr="tour_ggs_andromeda_noao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916832"/>
            <a:ext cx="3655640" cy="3725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971600" y="1991147"/>
            <a:ext cx="33810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dirty="0"/>
              <a:t>The study of the </a:t>
            </a:r>
            <a:r>
              <a:rPr lang="en-IE" b="1" i="1" dirty="0" smtClean="0"/>
              <a:t>universe</a:t>
            </a:r>
            <a:endParaRPr lang="en-GB" b="1" i="1" dirty="0"/>
          </a:p>
        </p:txBody>
      </p:sp>
      <p:sp>
        <p:nvSpPr>
          <p:cNvPr id="13318" name="TextBox 6"/>
          <p:cNvSpPr txBox="1">
            <a:spLocks noChangeArrowheads="1"/>
          </p:cNvSpPr>
          <p:nvPr/>
        </p:nvSpPr>
        <p:spPr bwMode="auto">
          <a:xfrm>
            <a:off x="6084168" y="6021288"/>
            <a:ext cx="1763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i="1" dirty="0"/>
              <a:t>Not science?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643187" y="260648"/>
            <a:ext cx="4343400" cy="12954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The Greek universe</a:t>
            </a:r>
            <a:endParaRPr lang="en-GB" sz="3200" i="1" dirty="0" smtClean="0"/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4800" y="2057400"/>
            <a:ext cx="4800600" cy="3602038"/>
          </a:xfrm>
          <a:noFill/>
          <a:ln w="19050">
            <a:solidFill>
              <a:schemeClr val="accent2"/>
            </a:solidFill>
          </a:ln>
        </p:spPr>
      </p:pic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5867400" y="2819400"/>
            <a:ext cx="2433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/>
              <a:t>Centre of universe</a:t>
            </a:r>
            <a:endParaRPr lang="en-GB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5906134" y="3501008"/>
            <a:ext cx="2947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dirty="0"/>
              <a:t>All motion about earth</a:t>
            </a:r>
            <a:endParaRPr lang="en-GB" dirty="0"/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5717381" y="5481547"/>
            <a:ext cx="2743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b="1" i="1" dirty="0"/>
              <a:t>Aristotle (350 BC</a:t>
            </a:r>
            <a:r>
              <a:rPr lang="en-IE" b="1" i="1" dirty="0" smtClean="0"/>
              <a:t>)</a:t>
            </a:r>
            <a:endParaRPr lang="en-IE" b="1" i="1" dirty="0"/>
          </a:p>
          <a:p>
            <a:r>
              <a:rPr lang="en-IE" b="1" i="1" dirty="0"/>
              <a:t>Ptolemy (200 AD)</a:t>
            </a:r>
            <a:endParaRPr lang="en-IE" dirty="0"/>
          </a:p>
          <a:p>
            <a:r>
              <a:rPr lang="en-IE" dirty="0"/>
              <a:t>        </a:t>
            </a:r>
            <a:endParaRPr lang="en-GB" dirty="0"/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5867400" y="2133600"/>
            <a:ext cx="2238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/>
              <a:t>Earth motionless</a:t>
            </a:r>
            <a:endParaRPr lang="en-GB"/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1691680" y="6081712"/>
            <a:ext cx="2170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dirty="0"/>
              <a:t>Eternal universe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5906134" y="4293096"/>
            <a:ext cx="2199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Stars quite close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752600" y="457200"/>
            <a:ext cx="6553200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The Renaissance universe</a:t>
            </a:r>
            <a:endParaRPr lang="en-GB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0952" y="2134424"/>
            <a:ext cx="6696744" cy="3675796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/>
              <a:t>Copernicus </a:t>
            </a:r>
            <a:r>
              <a:rPr lang="en-US" sz="2400" i="1" dirty="0" smtClean="0"/>
              <a:t>(15th cent)</a:t>
            </a:r>
            <a:r>
              <a:rPr lang="en-US" sz="2400" dirty="0" smtClean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</a:t>
            </a:r>
            <a:r>
              <a:rPr lang="en-US" sz="2400" dirty="0"/>
              <a:t>S</a:t>
            </a:r>
            <a:r>
              <a:rPr lang="en-US" sz="2400" dirty="0" smtClean="0"/>
              <a:t>un-centered system?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b="1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dirty="0" err="1" smtClean="0"/>
              <a:t>Kepler</a:t>
            </a:r>
            <a:r>
              <a:rPr lang="en-US" sz="2400" b="1" dirty="0" smtClean="0"/>
              <a:t> </a:t>
            </a:r>
            <a:r>
              <a:rPr lang="en-US" sz="2400" i="1" dirty="0" smtClean="0"/>
              <a:t>(16th cent)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Elliptical orbits of the planets</a:t>
            </a:r>
            <a:r>
              <a:rPr lang="en-US" sz="2400" b="1" dirty="0" smtClean="0"/>
              <a:t> 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b="1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/>
              <a:t>Galileo </a:t>
            </a:r>
            <a:r>
              <a:rPr lang="en-US" sz="2400" i="1" dirty="0" smtClean="0"/>
              <a:t>(16th cent): </a:t>
            </a:r>
            <a:r>
              <a:rPr lang="en-US" sz="2400" u="sng" dirty="0" smtClean="0"/>
              <a:t>telescope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 </a:t>
            </a:r>
            <a:r>
              <a:rPr lang="en-US" sz="2400" dirty="0"/>
              <a:t>Moons of </a:t>
            </a:r>
            <a:r>
              <a:rPr lang="en-US" sz="2400" dirty="0" smtClean="0"/>
              <a:t>Jupiter, phases of Venus,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	 Many stars	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83768" y="6212828"/>
            <a:ext cx="29154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i="1" dirty="0" smtClean="0"/>
              <a:t>Many solar systems?</a:t>
            </a:r>
            <a:endParaRPr lang="en-IE" b="1" i="1" dirty="0"/>
          </a:p>
        </p:txBody>
      </p:sp>
      <p:pic>
        <p:nvPicPr>
          <p:cNvPr id="7" name="Picture 5" descr="http://tbn0.google.com/images?q=tbn:cJrmbzAxN4-SSM:http://apod.nasa.gov/apod/image/0110/galileo_sustermans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656" y="4384028"/>
            <a:ext cx="171608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76" name="Picture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988840"/>
            <a:ext cx="1671474" cy="1983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9"/>
          <p:cNvSpPr txBox="1">
            <a:spLocks noChangeArrowheads="1"/>
          </p:cNvSpPr>
          <p:nvPr/>
        </p:nvSpPr>
        <p:spPr bwMode="auto">
          <a:xfrm>
            <a:off x="381000" y="3200400"/>
            <a:ext cx="4267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IE" b="1" dirty="0"/>
              <a:t> </a:t>
            </a:r>
            <a:r>
              <a:rPr lang="en-IE" dirty="0"/>
              <a:t>G</a:t>
            </a:r>
            <a:r>
              <a:rPr lang="en-IE" dirty="0" smtClean="0"/>
              <a:t>ravity </a:t>
            </a:r>
            <a:r>
              <a:rPr lang="en-IE" dirty="0"/>
              <a:t>caused by sun’s mass</a:t>
            </a:r>
          </a:p>
          <a:p>
            <a:endParaRPr lang="en-GB" dirty="0"/>
          </a:p>
        </p:txBody>
      </p:sp>
      <p:sp>
        <p:nvSpPr>
          <p:cNvPr id="1028" name="Text Box 14"/>
          <p:cNvSpPr txBox="1">
            <a:spLocks noChangeArrowheads="1"/>
          </p:cNvSpPr>
          <p:nvPr/>
        </p:nvSpPr>
        <p:spPr bwMode="auto">
          <a:xfrm>
            <a:off x="228600" y="5715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b="1" i="1"/>
          </a:p>
        </p:txBody>
      </p:sp>
      <p:sp>
        <p:nvSpPr>
          <p:cNvPr id="1029" name="Text Box 16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6300788" y="4149725"/>
            <a:ext cx="2590800" cy="560388"/>
          </a:xfrm>
          <a:noFill/>
        </p:spPr>
        <p:txBody>
          <a:bodyPr/>
          <a:lstStyle/>
          <a:p>
            <a:pPr eaLnBrk="1" hangingPunct="1"/>
            <a:r>
              <a:rPr lang="en-IE" sz="2000" b="1" i="1" smtClean="0">
                <a:solidFill>
                  <a:schemeClr val="tx1"/>
                </a:solidFill>
              </a:rPr>
              <a:t>Newton   (1642-1727)</a:t>
            </a:r>
            <a:endParaRPr lang="en-GB" sz="2000" b="1" i="1" smtClean="0">
              <a:solidFill>
                <a:schemeClr val="tx1"/>
              </a:solidFill>
            </a:endParaRPr>
          </a:p>
        </p:txBody>
      </p:sp>
      <p:sp>
        <p:nvSpPr>
          <p:cNvPr id="1030" name="Text Box 17"/>
          <p:cNvSpPr txBox="1">
            <a:spLocks noChangeArrowheads="1"/>
          </p:cNvSpPr>
          <p:nvPr/>
        </p:nvSpPr>
        <p:spPr bwMode="auto">
          <a:xfrm>
            <a:off x="381000" y="2362200"/>
            <a:ext cx="36984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IE" b="1" dirty="0"/>
              <a:t> </a:t>
            </a:r>
            <a:r>
              <a:rPr lang="en-IE" dirty="0"/>
              <a:t>P</a:t>
            </a:r>
            <a:r>
              <a:rPr lang="en-IE" dirty="0" smtClean="0"/>
              <a:t>lanet </a:t>
            </a:r>
            <a:r>
              <a:rPr lang="en-IE" dirty="0"/>
              <a:t>orbits due to </a:t>
            </a:r>
            <a:r>
              <a:rPr lang="en-IE" u="sng" dirty="0"/>
              <a:t>gravity</a:t>
            </a:r>
            <a:endParaRPr lang="en-GB" u="sng" dirty="0"/>
          </a:p>
        </p:txBody>
      </p:sp>
      <p:sp>
        <p:nvSpPr>
          <p:cNvPr id="1031" name="Text Box 18"/>
          <p:cNvSpPr txBox="1">
            <a:spLocks noChangeArrowheads="1"/>
          </p:cNvSpPr>
          <p:nvPr/>
        </p:nvSpPr>
        <p:spPr bwMode="auto">
          <a:xfrm>
            <a:off x="2497764" y="914400"/>
            <a:ext cx="363452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3600" dirty="0"/>
              <a:t>Newton’s </a:t>
            </a:r>
            <a:r>
              <a:rPr lang="en-IE" sz="3600" dirty="0" smtClean="0"/>
              <a:t>universe</a:t>
            </a:r>
            <a:endParaRPr lang="en-GB" sz="3600" dirty="0"/>
          </a:p>
        </p:txBody>
      </p:sp>
      <p:graphicFrame>
        <p:nvGraphicFramePr>
          <p:cNvPr id="1026" name="Object 22"/>
          <p:cNvGraphicFramePr>
            <a:graphicFrameLocks noChangeAspect="1"/>
          </p:cNvGraphicFramePr>
          <p:nvPr/>
        </p:nvGraphicFramePr>
        <p:xfrm>
          <a:off x="7092950" y="1844675"/>
          <a:ext cx="1695450" cy="222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269" name="Photo Editor Photo" r:id="rId3" imgW="1523810" imgH="2000000" progId="">
                  <p:embed/>
                </p:oleObj>
              </mc:Choice>
              <mc:Fallback>
                <p:oleObj name="Photo Editor Photo" r:id="rId3" imgW="1523810" imgH="2000000" progId="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50" y="1844675"/>
                        <a:ext cx="1695450" cy="222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Text Box 15"/>
          <p:cNvSpPr txBox="1">
            <a:spLocks noChangeArrowheads="1"/>
          </p:cNvSpPr>
          <p:nvPr/>
        </p:nvSpPr>
        <p:spPr bwMode="auto">
          <a:xfrm>
            <a:off x="381000" y="4038600"/>
            <a:ext cx="2743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IE" dirty="0"/>
              <a:t> </a:t>
            </a:r>
            <a:r>
              <a:rPr lang="en-IE" dirty="0" smtClean="0"/>
              <a:t>Attractive </a:t>
            </a:r>
            <a:r>
              <a:rPr lang="en-IE" dirty="0"/>
              <a:t>force</a:t>
            </a:r>
            <a:endParaRPr lang="en-GB" dirty="0"/>
          </a:p>
          <a:p>
            <a:endParaRPr lang="en-GB" dirty="0"/>
          </a:p>
        </p:txBody>
      </p:sp>
      <p:pic>
        <p:nvPicPr>
          <p:cNvPr id="1034" name="Picture 12" descr="http://tbn0.google.com/images?q=tbn:SzwmlGNOx9nKPM:http://www.wizards.de/~frank/astro/goodstuff/Render/EarthAndMoon4b_800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388" y="4797425"/>
            <a:ext cx="1646237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TextBox 11"/>
          <p:cNvSpPr txBox="1">
            <a:spLocks noChangeArrowheads="1"/>
          </p:cNvSpPr>
          <p:nvPr/>
        </p:nvSpPr>
        <p:spPr bwMode="auto">
          <a:xfrm>
            <a:off x="381000" y="4797425"/>
            <a:ext cx="24513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en-GB" dirty="0"/>
              <a:t> </a:t>
            </a:r>
            <a:r>
              <a:rPr lang="en-IE" dirty="0" smtClean="0"/>
              <a:t>Eternal </a:t>
            </a:r>
            <a:r>
              <a:rPr lang="en-IE" dirty="0"/>
              <a:t>universe</a:t>
            </a:r>
            <a:endParaRPr lang="en-GB" dirty="0"/>
          </a:p>
          <a:p>
            <a:pPr>
              <a:buFont typeface="Arial" charset="0"/>
              <a:buChar char="•"/>
            </a:pPr>
            <a:endParaRPr lang="en-GB" dirty="0"/>
          </a:p>
        </p:txBody>
      </p:sp>
      <p:sp>
        <p:nvSpPr>
          <p:cNvPr id="1036" name="TextBox 12"/>
          <p:cNvSpPr txBox="1">
            <a:spLocks noChangeArrowheads="1"/>
          </p:cNvSpPr>
          <p:nvPr/>
        </p:nvSpPr>
        <p:spPr bwMode="auto">
          <a:xfrm>
            <a:off x="2276515" y="5690394"/>
            <a:ext cx="24992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 i="1" dirty="0" err="1" smtClean="0"/>
              <a:t>Olber’s</a:t>
            </a:r>
            <a:r>
              <a:rPr lang="en-GB" b="1" i="1" dirty="0" smtClean="0"/>
              <a:t>  Paradox?</a:t>
            </a:r>
            <a:endParaRPr lang="en-GB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763688" y="404664"/>
            <a:ext cx="6120680" cy="1143000"/>
          </a:xfrm>
        </p:spPr>
        <p:txBody>
          <a:bodyPr/>
          <a:lstStyle/>
          <a:p>
            <a:pPr eaLnBrk="1" hangingPunct="1"/>
            <a:r>
              <a:rPr lang="en-IE" sz="3600" dirty="0"/>
              <a:t>Astronomy  (</a:t>
            </a:r>
            <a:r>
              <a:rPr lang="en-IE" sz="3600" dirty="0" smtClean="0"/>
              <a:t>19th, 20</a:t>
            </a:r>
            <a:r>
              <a:rPr lang="en-IE" sz="3600" baseline="30000" dirty="0" smtClean="0"/>
              <a:t>th</a:t>
            </a:r>
            <a:r>
              <a:rPr lang="en-IE" sz="3600" dirty="0" smtClean="0"/>
              <a:t> cent)</a:t>
            </a:r>
            <a:endParaRPr lang="en-GB" sz="36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0550" y="2132856"/>
            <a:ext cx="4191000" cy="129614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Powerful telescopes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Photography</a:t>
            </a:r>
            <a:endParaRPr lang="en-IE" sz="2400" b="1" dirty="0" smtClean="0"/>
          </a:p>
          <a:p>
            <a:pPr eaLnBrk="1" hangingPunct="1">
              <a:lnSpc>
                <a:spcPct val="90000"/>
              </a:lnSpc>
              <a:buNone/>
            </a:pPr>
            <a:r>
              <a:rPr lang="en-IE" sz="2400" b="1" dirty="0" smtClean="0"/>
              <a:t>    </a:t>
            </a:r>
          </a:p>
          <a:p>
            <a:pPr eaLnBrk="1" hangingPunct="1">
              <a:lnSpc>
                <a:spcPct val="90000"/>
              </a:lnSpc>
              <a:buNone/>
            </a:pPr>
            <a:endParaRPr lang="en-IE" sz="2400" b="1" u="sng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400" b="1" dirty="0" smtClean="0"/>
              <a:t>  </a:t>
            </a:r>
            <a:r>
              <a:rPr lang="en-IE" sz="2400" b="1" u="sng" dirty="0" smtClean="0"/>
              <a:t>The </a:t>
            </a:r>
            <a:r>
              <a:rPr lang="en-IE" sz="2400" b="1" u="sng" dirty="0"/>
              <a:t>great debate (1920)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Within the Milky </a:t>
            </a:r>
            <a:r>
              <a:rPr lang="en-IE" sz="2400" dirty="0"/>
              <a:t>W</a:t>
            </a:r>
            <a:r>
              <a:rPr lang="en-IE" sz="2400" dirty="0" smtClean="0"/>
              <a:t>ay?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Distinct galaxies?</a:t>
            </a:r>
          </a:p>
          <a:p>
            <a:pPr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</p:txBody>
      </p:sp>
      <p:sp>
        <p:nvSpPr>
          <p:cNvPr id="15364" name="Text Box 7"/>
          <p:cNvSpPr txBox="1">
            <a:spLocks noChangeArrowheads="1"/>
          </p:cNvSpPr>
          <p:nvPr/>
        </p:nvSpPr>
        <p:spPr bwMode="auto">
          <a:xfrm>
            <a:off x="1410034" y="3392402"/>
            <a:ext cx="21162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i="1" dirty="0" smtClean="0"/>
              <a:t>Spiral nebulae </a:t>
            </a:r>
            <a:endParaRPr lang="en-GB" dirty="0"/>
          </a:p>
        </p:txBody>
      </p:sp>
      <p:sp>
        <p:nvSpPr>
          <p:cNvPr id="15365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1747432"/>
            <a:ext cx="2808312" cy="2314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5364088" y="4221088"/>
            <a:ext cx="35942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Harlow Shapley  </a:t>
            </a:r>
            <a:r>
              <a:rPr lang="en-US" sz="2000" i="1" dirty="0" err="1" smtClean="0"/>
              <a:t>vs</a:t>
            </a:r>
            <a:r>
              <a:rPr lang="en-US" sz="2000" i="1" dirty="0" smtClean="0"/>
              <a:t> Heber Curtis</a:t>
            </a:r>
            <a:endParaRPr lang="en-US" sz="2000" i="1" dirty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4653136"/>
            <a:ext cx="2873439" cy="1876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786468" y="5863904"/>
            <a:ext cx="3363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How big is the Universe</a:t>
            </a:r>
            <a:r>
              <a:rPr lang="en-US" b="1" i="1" dirty="0" smtClean="0"/>
              <a:t>?</a:t>
            </a:r>
            <a:endParaRPr lang="en-US" b="1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362200" y="457200"/>
            <a:ext cx="4874096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The galaxies (1925)</a:t>
            </a:r>
            <a:endParaRPr lang="en-GB" sz="3600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4437112"/>
            <a:ext cx="4716016" cy="990600"/>
          </a:xfrm>
        </p:spPr>
        <p:txBody>
          <a:bodyPr/>
          <a:lstStyle/>
          <a:p>
            <a:pPr eaLnBrk="1" hangingPunct="1"/>
            <a:r>
              <a:rPr lang="en-IE" sz="2400" dirty="0" smtClean="0"/>
              <a:t>Cepheid stars in nebulae</a:t>
            </a:r>
          </a:p>
          <a:p>
            <a:pPr eaLnBrk="1" hangingPunct="1"/>
            <a:r>
              <a:rPr lang="en-IE" sz="2400" dirty="0" smtClean="0"/>
              <a:t>Standard candles</a:t>
            </a:r>
          </a:p>
          <a:p>
            <a:pPr eaLnBrk="1" hangingPunct="1"/>
            <a:r>
              <a:rPr lang="en-IE" sz="2400" dirty="0" smtClean="0"/>
              <a:t>Huge distance</a:t>
            </a:r>
          </a:p>
        </p:txBody>
      </p:sp>
      <p:sp>
        <p:nvSpPr>
          <p:cNvPr id="22532" name="Text Box 7"/>
          <p:cNvSpPr txBox="1">
            <a:spLocks noChangeArrowheads="1"/>
          </p:cNvSpPr>
          <p:nvPr/>
        </p:nvSpPr>
        <p:spPr bwMode="auto">
          <a:xfrm>
            <a:off x="323528" y="3789040"/>
            <a:ext cx="172354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i="1" dirty="0"/>
              <a:t>Edwin Hubble </a:t>
            </a:r>
            <a:endParaRPr lang="en-GB" sz="2000" dirty="0"/>
          </a:p>
        </p:txBody>
      </p:sp>
      <p:sp>
        <p:nvSpPr>
          <p:cNvPr id="22533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pic>
        <p:nvPicPr>
          <p:cNvPr id="22534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844824"/>
            <a:ext cx="3552395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Rectangle 15"/>
          <p:cNvSpPr>
            <a:spLocks noChangeArrowheads="1"/>
          </p:cNvSpPr>
          <p:nvPr/>
        </p:nvSpPr>
        <p:spPr bwMode="auto">
          <a:xfrm>
            <a:off x="3347864" y="5805264"/>
            <a:ext cx="244971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800" b="1" i="1" u="sng" dirty="0" smtClean="0"/>
              <a:t>Many galaxies</a:t>
            </a:r>
            <a:r>
              <a:rPr lang="en-IE" sz="3200" b="1" i="1" dirty="0" smtClean="0"/>
              <a:t> </a:t>
            </a:r>
            <a:endParaRPr lang="en-GB" sz="3200" b="1" i="1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72816"/>
            <a:ext cx="17145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5241998" y="4649737"/>
            <a:ext cx="3369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Hooker 100-inch reflector</a:t>
            </a:r>
            <a:endParaRPr lang="en-US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7058025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The runaway galaxies  (</a:t>
            </a:r>
            <a:r>
              <a:rPr lang="en-IE" sz="3600" dirty="0"/>
              <a:t>H</a:t>
            </a:r>
            <a:r>
              <a:rPr lang="en-IE" sz="3600" dirty="0" smtClean="0"/>
              <a:t>ubble)</a:t>
            </a:r>
            <a:endParaRPr lang="en-GB" sz="3600" dirty="0" smtClean="0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79511" y="5610133"/>
            <a:ext cx="45336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dirty="0"/>
              <a:t>Far-away galaxies rushing away </a:t>
            </a:r>
          </a:p>
          <a:p>
            <a:r>
              <a:rPr lang="en-US" b="1" i="1" dirty="0"/>
              <a:t>at a speed proportional to distance</a:t>
            </a:r>
            <a:endParaRPr lang="en-GB" b="1" i="1" dirty="0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6588224" y="6093296"/>
            <a:ext cx="1535113" cy="48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800" b="1" i="1" dirty="0"/>
              <a:t>v = </a:t>
            </a:r>
            <a:r>
              <a:rPr lang="en-US" sz="2800" dirty="0" err="1"/>
              <a:t>H</a:t>
            </a:r>
            <a:r>
              <a:rPr lang="en-US" sz="2800" baseline="-25000" dirty="0" err="1"/>
              <a:t>o</a:t>
            </a:r>
            <a:r>
              <a:rPr lang="en-US" sz="2800" b="1" i="1" dirty="0" err="1"/>
              <a:t>d</a:t>
            </a:r>
            <a:endParaRPr lang="en-US" sz="2800" b="1" i="1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179511" y="2249743"/>
            <a:ext cx="4630620" cy="2880320"/>
          </a:xfrm>
        </p:spPr>
        <p:txBody>
          <a:bodyPr/>
          <a:lstStyle/>
          <a:p>
            <a:r>
              <a:rPr lang="en-US" sz="2400" dirty="0" smtClean="0"/>
              <a:t>Galaxies moving away</a:t>
            </a:r>
          </a:p>
          <a:p>
            <a:endParaRPr lang="en-US" sz="2400" dirty="0" smtClean="0"/>
          </a:p>
          <a:p>
            <a:r>
              <a:rPr lang="en-US" sz="2400" dirty="0" smtClean="0"/>
              <a:t>Investigated relation between distance and motion </a:t>
            </a:r>
          </a:p>
          <a:p>
            <a:endParaRPr lang="en-US" sz="2400" b="1" dirty="0" smtClean="0"/>
          </a:p>
          <a:p>
            <a:r>
              <a:rPr lang="en-US" sz="2400" dirty="0" smtClean="0"/>
              <a:t>Hubble’s  Law (1929)</a:t>
            </a:r>
            <a:endParaRPr lang="en-US" sz="2400" dirty="0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056" y="1769673"/>
            <a:ext cx="3922354" cy="3840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925960" y="926083"/>
            <a:ext cx="5724128" cy="6096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Motion of galaxies: redshift</a:t>
            </a:r>
          </a:p>
        </p:txBody>
      </p:sp>
      <p:pic>
        <p:nvPicPr>
          <p:cNvPr id="17411" name="Picture 4" descr="C:\Lucifer\Talks Popular\Universe Young and Hot\doppler shift.gif"/>
          <p:cNvPicPr>
            <a:picLocks noChangeAspect="1" noChangeArrowheads="1"/>
          </p:cNvPicPr>
          <p:nvPr/>
        </p:nvPicPr>
        <p:blipFill>
          <a:blip r:embed="rId2" cstate="print"/>
          <a:srcRect t="23770" b="23770"/>
          <a:stretch>
            <a:fillRect/>
          </a:stretch>
        </p:blipFill>
        <p:spPr bwMode="auto">
          <a:xfrm>
            <a:off x="4115068" y="4648200"/>
            <a:ext cx="4419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6" descr="C:\Lucifer\Talks Popular\Universe Young and Hot\doppler exampl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581128"/>
            <a:ext cx="281940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Box 8"/>
          <p:cNvSpPr txBox="1">
            <a:spLocks noChangeArrowheads="1"/>
          </p:cNvSpPr>
          <p:nvPr/>
        </p:nvSpPr>
        <p:spPr bwMode="auto">
          <a:xfrm>
            <a:off x="3710646" y="1916832"/>
            <a:ext cx="4794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dirty="0"/>
              <a:t>frequency</a:t>
            </a:r>
            <a:r>
              <a:rPr lang="en-US" dirty="0"/>
              <a:t> of light depends on </a:t>
            </a:r>
          </a:p>
          <a:p>
            <a:r>
              <a:rPr lang="en-US" dirty="0" smtClean="0"/>
              <a:t>motion of source relative to observer</a:t>
            </a:r>
            <a:endParaRPr lang="en-IE" dirty="0"/>
          </a:p>
        </p:txBody>
      </p:sp>
      <p:sp>
        <p:nvSpPr>
          <p:cNvPr id="17415" name="Text Box 8"/>
          <p:cNvSpPr txBox="1">
            <a:spLocks noChangeArrowheads="1"/>
          </p:cNvSpPr>
          <p:nvPr/>
        </p:nvSpPr>
        <p:spPr bwMode="auto">
          <a:xfrm>
            <a:off x="4504132" y="3517557"/>
            <a:ext cx="320792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measure motion of stars </a:t>
            </a:r>
          </a:p>
          <a:p>
            <a:r>
              <a:rPr lang="en-US" dirty="0"/>
              <a:t>f</a:t>
            </a:r>
            <a:r>
              <a:rPr lang="en-US" dirty="0" smtClean="0"/>
              <a:t>rom light emitte</a:t>
            </a:r>
            <a:r>
              <a:rPr lang="en-US" dirty="0"/>
              <a:t>d</a:t>
            </a:r>
            <a:r>
              <a:rPr lang="en-US" dirty="0" smtClean="0"/>
              <a:t> 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4788024" y="2924944"/>
            <a:ext cx="21187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Doppler Effect</a:t>
            </a:r>
            <a:endParaRPr lang="en-US" b="1" i="1" dirty="0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3326" y="1591423"/>
            <a:ext cx="151348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23528" y="3933056"/>
            <a:ext cx="1833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Vesto</a:t>
            </a:r>
            <a:r>
              <a:rPr lang="en-US" i="1" dirty="0" smtClean="0"/>
              <a:t> </a:t>
            </a:r>
            <a:r>
              <a:rPr lang="en-US" i="1" dirty="0" err="1" smtClean="0"/>
              <a:t>Slipher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7058025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The runaway galaxies  (</a:t>
            </a:r>
            <a:r>
              <a:rPr lang="en-IE" sz="3600" dirty="0"/>
              <a:t>H</a:t>
            </a:r>
            <a:r>
              <a:rPr lang="en-IE" sz="3600" dirty="0" smtClean="0"/>
              <a:t>ubble)</a:t>
            </a:r>
            <a:endParaRPr lang="en-GB" sz="3600" dirty="0" smtClean="0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79512" y="5677797"/>
            <a:ext cx="45336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dirty="0"/>
              <a:t>Far-away galaxies rushing away </a:t>
            </a:r>
          </a:p>
          <a:p>
            <a:r>
              <a:rPr lang="en-US" b="1" i="1" dirty="0"/>
              <a:t>at a speed proportional to distance</a:t>
            </a:r>
            <a:endParaRPr lang="en-GB" b="1" i="1" dirty="0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6588224" y="6093296"/>
            <a:ext cx="1535113" cy="48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800" b="1" i="1" dirty="0"/>
              <a:t>v = </a:t>
            </a:r>
            <a:r>
              <a:rPr lang="en-US" sz="2800" dirty="0" err="1"/>
              <a:t>H</a:t>
            </a:r>
            <a:r>
              <a:rPr lang="en-US" sz="2800" baseline="-25000" dirty="0" err="1"/>
              <a:t>o</a:t>
            </a:r>
            <a:r>
              <a:rPr lang="en-US" sz="2800" b="1" i="1" dirty="0" err="1"/>
              <a:t>d</a:t>
            </a:r>
            <a:endParaRPr lang="en-US" sz="2800" b="1" i="1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91327" y="2420888"/>
            <a:ext cx="4968552" cy="2880320"/>
          </a:xfrm>
        </p:spPr>
        <p:txBody>
          <a:bodyPr/>
          <a:lstStyle/>
          <a:p>
            <a:r>
              <a:rPr lang="en-US" sz="2400" dirty="0" smtClean="0"/>
              <a:t>Galaxies moving away</a:t>
            </a:r>
          </a:p>
          <a:p>
            <a:endParaRPr lang="en-US" sz="2400" dirty="0" smtClean="0"/>
          </a:p>
          <a:p>
            <a:r>
              <a:rPr lang="en-US" sz="2400" dirty="0" smtClean="0"/>
              <a:t>Investigated relation between distance and motion </a:t>
            </a:r>
          </a:p>
          <a:p>
            <a:endParaRPr lang="en-US" sz="2400" b="1" dirty="0" smtClean="0"/>
          </a:p>
          <a:p>
            <a:r>
              <a:rPr lang="en-US" sz="2400" dirty="0" smtClean="0"/>
              <a:t>Hubble’s  Law (1929)</a:t>
            </a:r>
            <a:endParaRPr lang="en-US" sz="2400" dirty="0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056" y="1769673"/>
            <a:ext cx="3922354" cy="3840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800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476672"/>
            <a:ext cx="6192688" cy="1143000"/>
          </a:xfrm>
        </p:spPr>
        <p:txBody>
          <a:bodyPr/>
          <a:lstStyle/>
          <a:p>
            <a:pPr eaLnBrk="1" hangingPunct="1"/>
            <a:r>
              <a:rPr lang="en-IE" sz="3600" dirty="0"/>
              <a:t> </a:t>
            </a:r>
            <a:r>
              <a:rPr lang="en-IE" sz="3600" dirty="0" smtClean="0"/>
              <a:t>    Explanation ?</a:t>
            </a:r>
            <a:endParaRPr lang="en-GB" dirty="0" smtClean="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533400" y="2743200"/>
            <a:ext cx="35814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IE" b="1" dirty="0"/>
              <a:t> </a:t>
            </a:r>
            <a:r>
              <a:rPr lang="en-IE" dirty="0"/>
              <a:t>G</a:t>
            </a:r>
            <a:r>
              <a:rPr lang="en-IE" dirty="0" smtClean="0"/>
              <a:t>ravity </a:t>
            </a:r>
            <a:r>
              <a:rPr lang="en-IE" dirty="0"/>
              <a:t>pulls in not out</a:t>
            </a:r>
          </a:p>
          <a:p>
            <a:endParaRPr lang="en-IE" dirty="0"/>
          </a:p>
          <a:p>
            <a:pPr>
              <a:buFontTx/>
              <a:buChar char="•"/>
            </a:pPr>
            <a:r>
              <a:rPr lang="en-IE" dirty="0"/>
              <a:t> </a:t>
            </a:r>
            <a:r>
              <a:rPr lang="en-IE" dirty="0" smtClean="0"/>
              <a:t>Space </a:t>
            </a:r>
            <a:r>
              <a:rPr lang="en-IE" dirty="0"/>
              <a:t>is fixed </a:t>
            </a:r>
            <a:endParaRPr lang="en-GB" dirty="0"/>
          </a:p>
          <a:p>
            <a:endParaRPr lang="en-IE" dirty="0"/>
          </a:p>
          <a:p>
            <a:pPr>
              <a:buFontTx/>
              <a:buChar char="•"/>
            </a:pPr>
            <a:r>
              <a:rPr lang="en-IE" dirty="0"/>
              <a:t> </a:t>
            </a:r>
            <a:r>
              <a:rPr lang="en-IE" dirty="0" smtClean="0"/>
              <a:t>Time </a:t>
            </a:r>
            <a:r>
              <a:rPr lang="en-IE" dirty="0"/>
              <a:t>has no beginning </a:t>
            </a:r>
          </a:p>
          <a:p>
            <a:endParaRPr lang="en-IE" dirty="0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762000" y="1981200"/>
            <a:ext cx="2514600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sz="2800" i="1" u="sng"/>
              <a:t>Newton</a:t>
            </a:r>
          </a:p>
          <a:p>
            <a:r>
              <a:rPr lang="en-IE" b="1"/>
              <a:t> </a:t>
            </a:r>
            <a:endParaRPr lang="en-GB" b="1"/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533400" y="5105400"/>
            <a:ext cx="413125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dirty="0"/>
              <a:t>How can </a:t>
            </a:r>
            <a:r>
              <a:rPr lang="en-IE" b="1" i="1" dirty="0" smtClean="0"/>
              <a:t>galaxies be receding?</a:t>
            </a:r>
            <a:endParaRPr lang="en-IE" b="1" i="1" dirty="0"/>
          </a:p>
          <a:p>
            <a:r>
              <a:rPr lang="en-IE" b="1" i="1" dirty="0"/>
              <a:t>What is pushing out</a:t>
            </a:r>
            <a:r>
              <a:rPr lang="en-IE" b="1" i="1" dirty="0" smtClean="0"/>
              <a:t>?</a:t>
            </a:r>
            <a:endParaRPr lang="en-IE" b="1" i="1" dirty="0"/>
          </a:p>
        </p:txBody>
      </p:sp>
      <p:graphicFrame>
        <p:nvGraphicFramePr>
          <p:cNvPr id="3074" name="Object 8"/>
          <p:cNvGraphicFramePr>
            <a:graphicFrameLocks noGrp="1" noChangeAspect="1"/>
          </p:cNvGraphicFramePr>
          <p:nvPr>
            <p:ph type="body" idx="1"/>
          </p:nvPr>
        </p:nvGraphicFramePr>
        <p:xfrm>
          <a:off x="7092280" y="1772816"/>
          <a:ext cx="1451570" cy="19041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88" name="Photo Editor Photo" r:id="rId3" imgW="1523810" imgH="2000000" progId="">
                  <p:embed/>
                </p:oleObj>
              </mc:Choice>
              <mc:Fallback>
                <p:oleObj name="Photo Editor Photo" r:id="rId3" imgW="1523810" imgH="2000000" progId="">
                  <p:embed/>
                  <p:pic>
                    <p:nvPicPr>
                      <p:cNvPr id="0" name="Picture 2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1772816"/>
                        <a:ext cx="1451570" cy="19041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9" name="TextBox 8"/>
          <p:cNvSpPr txBox="1">
            <a:spLocks noChangeArrowheads="1"/>
          </p:cNvSpPr>
          <p:nvPr/>
        </p:nvSpPr>
        <p:spPr bwMode="auto">
          <a:xfrm>
            <a:off x="6804248" y="3861048"/>
            <a:ext cx="18684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i="1" dirty="0"/>
              <a:t>Isaac Newton</a:t>
            </a:r>
          </a:p>
        </p:txBody>
      </p:sp>
      <p:pic>
        <p:nvPicPr>
          <p:cNvPr id="8" name="Picture 3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74035" y="4869160"/>
            <a:ext cx="3969965" cy="179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914525" y="836712"/>
            <a:ext cx="5486400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Modern theory of gravity</a:t>
            </a:r>
            <a:endParaRPr lang="en-GB" dirty="0" smtClean="0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457200" y="5867400"/>
            <a:ext cx="464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IE" b="1" i="1"/>
              <a:t>gravity = curvature of space-time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619125" y="2851150"/>
            <a:ext cx="4038600" cy="218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IE" sz="2800" dirty="0"/>
              <a:t> </a:t>
            </a:r>
            <a:r>
              <a:rPr lang="en-IE" dirty="0" smtClean="0"/>
              <a:t>speed of light </a:t>
            </a:r>
            <a:r>
              <a:rPr lang="en-IE" dirty="0"/>
              <a:t>= </a:t>
            </a:r>
            <a:r>
              <a:rPr lang="en-IE" dirty="0" smtClean="0"/>
              <a:t>speed limit</a:t>
            </a:r>
            <a:endParaRPr lang="en-IE" dirty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IE" dirty="0"/>
              <a:t>  </a:t>
            </a:r>
            <a:r>
              <a:rPr lang="en-IE" dirty="0" smtClean="0"/>
              <a:t>space + time </a:t>
            </a:r>
            <a:r>
              <a:rPr lang="en-IE" dirty="0"/>
              <a:t>not fixed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IE" dirty="0"/>
              <a:t>  affected by mass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IE" dirty="0"/>
              <a:t>  causes other mass to move</a:t>
            </a:r>
          </a:p>
        </p:txBody>
      </p:sp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6172200" y="4343400"/>
          <a:ext cx="2667000" cy="196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98" name="Photo Editor Photo" r:id="rId3" imgW="2390476" imgH="1762371" progId="MSPhotoEd.3">
                  <p:embed/>
                </p:oleObj>
              </mc:Choice>
              <mc:Fallback>
                <p:oleObj name="Photo Editor Photo" r:id="rId3" imgW="2390476" imgH="1762371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4343400"/>
                        <a:ext cx="2667000" cy="196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381000" y="1976437"/>
            <a:ext cx="6578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IE" sz="2800" b="1" i="1" dirty="0"/>
              <a:t>General </a:t>
            </a:r>
            <a:r>
              <a:rPr lang="en-IE" sz="2800" b="1" i="1" dirty="0">
                <a:solidFill>
                  <a:schemeClr val="tx2"/>
                </a:solidFill>
              </a:rPr>
              <a:t>theory of relativity (Einstein, 1916)</a:t>
            </a:r>
            <a:endParaRPr lang="en-GB" sz="2800" b="1" i="1" dirty="0">
              <a:solidFill>
                <a:schemeClr val="tx2"/>
              </a:solidFill>
            </a:endParaRPr>
          </a:p>
        </p:txBody>
      </p:sp>
      <p:pic>
        <p:nvPicPr>
          <p:cNvPr id="25607" name="Picture 18" descr="C:\Documents and Settings\coraifeartaigh\My Documents\Science and Society\Einstein\fg 1 einstei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240756"/>
            <a:ext cx="11969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8" name="Line 19"/>
          <p:cNvSpPr>
            <a:spLocks noChangeShapeType="1"/>
          </p:cNvSpPr>
          <p:nvPr/>
        </p:nvSpPr>
        <p:spPr bwMode="auto">
          <a:xfrm>
            <a:off x="381000" y="5867400"/>
            <a:ext cx="4724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E"/>
          </a:p>
        </p:txBody>
      </p:sp>
      <p:sp>
        <p:nvSpPr>
          <p:cNvPr id="25609" name="Line 20"/>
          <p:cNvSpPr>
            <a:spLocks noChangeShapeType="1"/>
          </p:cNvSpPr>
          <p:nvPr/>
        </p:nvSpPr>
        <p:spPr bwMode="auto">
          <a:xfrm>
            <a:off x="381000" y="5867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E"/>
          </a:p>
        </p:txBody>
      </p:sp>
      <p:sp>
        <p:nvSpPr>
          <p:cNvPr id="25610" name="Line 22"/>
          <p:cNvSpPr>
            <a:spLocks noChangeShapeType="1"/>
          </p:cNvSpPr>
          <p:nvPr/>
        </p:nvSpPr>
        <p:spPr bwMode="auto">
          <a:xfrm>
            <a:off x="5105400" y="5867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E"/>
          </a:p>
        </p:txBody>
      </p:sp>
      <p:sp>
        <p:nvSpPr>
          <p:cNvPr id="25611" name="Line 23"/>
          <p:cNvSpPr>
            <a:spLocks noChangeShapeType="1"/>
          </p:cNvSpPr>
          <p:nvPr/>
        </p:nvSpPr>
        <p:spPr bwMode="auto">
          <a:xfrm>
            <a:off x="381000" y="6477000"/>
            <a:ext cx="4724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524000" y="762000"/>
            <a:ext cx="6553200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Evidence for general relativity</a:t>
            </a:r>
            <a:r>
              <a:rPr lang="en-IE" dirty="0" smtClean="0"/>
              <a:t> </a:t>
            </a:r>
            <a:endParaRPr lang="en-GB" dirty="0" smtClean="0"/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251520" y="2276872"/>
            <a:ext cx="5122912" cy="3182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SzPct val="85000"/>
              <a:buFontTx/>
              <a:buChar char="•"/>
            </a:pPr>
            <a:r>
              <a:rPr lang="en-IE" sz="2800" dirty="0"/>
              <a:t>  </a:t>
            </a:r>
            <a:r>
              <a:rPr lang="en-IE" dirty="0"/>
              <a:t>B</a:t>
            </a:r>
            <a:r>
              <a:rPr lang="en-IE" dirty="0" smtClean="0"/>
              <a:t>ending </a:t>
            </a:r>
            <a:r>
              <a:rPr lang="en-IE" dirty="0"/>
              <a:t>of light by </a:t>
            </a:r>
            <a:r>
              <a:rPr lang="en-IE" dirty="0" smtClean="0"/>
              <a:t>gravity (1919)</a:t>
            </a:r>
            <a:endParaRPr lang="en-IE" dirty="0"/>
          </a:p>
          <a:p>
            <a:pPr eaLnBrk="1" hangingPunct="1">
              <a:spcBef>
                <a:spcPct val="20000"/>
              </a:spcBef>
              <a:buSzPct val="85000"/>
            </a:pPr>
            <a:r>
              <a:rPr lang="en-IE" dirty="0"/>
              <a:t>	</a:t>
            </a:r>
          </a:p>
          <a:p>
            <a:pPr eaLnBrk="1" hangingPunct="1">
              <a:spcBef>
                <a:spcPct val="20000"/>
              </a:spcBef>
              <a:buSzPct val="85000"/>
              <a:buFontTx/>
              <a:buChar char="•"/>
            </a:pPr>
            <a:r>
              <a:rPr lang="en-IE" dirty="0"/>
              <a:t>  Black holes</a:t>
            </a:r>
            <a:endParaRPr lang="en-GB" dirty="0"/>
          </a:p>
          <a:p>
            <a:pPr eaLnBrk="1" hangingPunct="1">
              <a:spcBef>
                <a:spcPct val="20000"/>
              </a:spcBef>
              <a:buSzPct val="85000"/>
              <a:buFontTx/>
              <a:buChar char="•"/>
            </a:pPr>
            <a:endParaRPr lang="en-IE" dirty="0" smtClean="0"/>
          </a:p>
          <a:p>
            <a:pPr eaLnBrk="1" hangingPunct="1">
              <a:spcBef>
                <a:spcPct val="20000"/>
              </a:spcBef>
              <a:buSzPct val="85000"/>
              <a:buFontTx/>
              <a:buChar char="•"/>
            </a:pPr>
            <a:r>
              <a:rPr lang="en-IE" dirty="0" smtClean="0"/>
              <a:t> Time </a:t>
            </a:r>
            <a:r>
              <a:rPr lang="en-IE" dirty="0"/>
              <a:t>stretching by gravity</a:t>
            </a:r>
          </a:p>
          <a:p>
            <a:pPr eaLnBrk="1" hangingPunct="1">
              <a:spcBef>
                <a:spcPct val="20000"/>
              </a:spcBef>
              <a:buSzPct val="85000"/>
            </a:pPr>
            <a:endParaRPr lang="en-IE" i="1" dirty="0" smtClean="0"/>
          </a:p>
          <a:p>
            <a:pPr eaLnBrk="1" hangingPunct="1">
              <a:spcBef>
                <a:spcPct val="20000"/>
              </a:spcBef>
              <a:buSzPct val="85000"/>
              <a:buFontTx/>
              <a:buChar char="•"/>
            </a:pPr>
            <a:r>
              <a:rPr lang="en-IE" i="1" dirty="0" smtClean="0"/>
              <a:t> GPS  </a:t>
            </a:r>
            <a:endParaRPr lang="en-IE" i="1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4077072"/>
            <a:ext cx="4896544" cy="2423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403648" y="764704"/>
            <a:ext cx="6860232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R</a:t>
            </a:r>
            <a:r>
              <a:rPr lang="en-GB" sz="3600" dirty="0" err="1" smtClean="0"/>
              <a:t>elativity</a:t>
            </a:r>
            <a:r>
              <a:rPr lang="en-GB" sz="3600" dirty="0" smtClean="0"/>
              <a:t> </a:t>
            </a:r>
            <a:r>
              <a:rPr lang="en-IE" sz="3600" dirty="0" smtClean="0"/>
              <a:t>and the universe</a:t>
            </a:r>
            <a:endParaRPr lang="en-US" sz="36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55739" y="2852936"/>
            <a:ext cx="4419600" cy="1600200"/>
          </a:xfrm>
        </p:spPr>
        <p:txBody>
          <a:bodyPr/>
          <a:lstStyle/>
          <a:p>
            <a:pPr eaLnBrk="1" hangingPunct="1"/>
            <a:r>
              <a:rPr lang="en-IE" sz="2400" dirty="0" smtClean="0"/>
              <a:t>Predicts </a:t>
            </a:r>
            <a:r>
              <a:rPr lang="en-IE" sz="2400" b="1" u="sng" dirty="0" smtClean="0"/>
              <a:t>dynamic </a:t>
            </a:r>
            <a:r>
              <a:rPr lang="en-IE" sz="2400" dirty="0" smtClean="0"/>
              <a:t>Universe</a:t>
            </a:r>
          </a:p>
          <a:p>
            <a:pPr eaLnBrk="1" hangingPunct="1"/>
            <a:r>
              <a:rPr lang="en-IE" sz="2400" dirty="0" smtClean="0"/>
              <a:t>Space expanding, contracting</a:t>
            </a:r>
          </a:p>
          <a:p>
            <a:r>
              <a:rPr lang="en-IE" sz="2400" dirty="0" smtClean="0"/>
              <a:t>Hubble expansion</a:t>
            </a:r>
            <a:endParaRPr lang="en-IE" sz="2400" i="1" baseline="-30000" dirty="0">
              <a:cs typeface="Times New Roman" pitchFamily="18" charset="0"/>
            </a:endParaRPr>
          </a:p>
        </p:txBody>
      </p:sp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228600" y="2819400"/>
          <a:ext cx="3495675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14" name="Photo Editor Photo" r:id="rId4" imgW="3753374" imgH="3761905" progId="MSPhotoEd.3">
                  <p:embed/>
                </p:oleObj>
              </mc:Choice>
              <mc:Fallback>
                <p:oleObj name="Photo Editor Photo" r:id="rId4" imgW="3753374" imgH="3761905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819400"/>
                        <a:ext cx="3495675" cy="350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4027139" y="4581128"/>
            <a:ext cx="4648200" cy="1188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SzPct val="85000"/>
            </a:pPr>
            <a:r>
              <a:rPr lang="en-IE" b="1" dirty="0" err="1"/>
              <a:t>Friedmann</a:t>
            </a:r>
            <a:r>
              <a:rPr lang="en-IE" sz="2800" b="1" dirty="0"/>
              <a:t>: </a:t>
            </a:r>
            <a:r>
              <a:rPr lang="en-IE" dirty="0"/>
              <a:t>3 possibilities </a:t>
            </a:r>
            <a:r>
              <a:rPr lang="en-IE" i="1" dirty="0">
                <a:cs typeface="Times New Roman" pitchFamily="18" charset="0"/>
              </a:rPr>
              <a:t>Ω =</a:t>
            </a:r>
            <a:r>
              <a:rPr lang="en-IE" i="1" dirty="0" smtClean="0">
                <a:cs typeface="Times New Roman" pitchFamily="18" charset="0"/>
              </a:rPr>
              <a:t>d/d</a:t>
            </a:r>
            <a:r>
              <a:rPr lang="en-IE" i="1" baseline="-30000" dirty="0" smtClean="0">
                <a:cs typeface="Times New Roman" pitchFamily="18" charset="0"/>
              </a:rPr>
              <a:t>c</a:t>
            </a:r>
          </a:p>
          <a:p>
            <a:pPr eaLnBrk="1" hangingPunct="1"/>
            <a:r>
              <a:rPr lang="en-IE" dirty="0" smtClean="0"/>
              <a:t>	Depends </a:t>
            </a:r>
            <a:r>
              <a:rPr lang="en-IE" dirty="0"/>
              <a:t>on matter</a:t>
            </a:r>
          </a:p>
          <a:p>
            <a:pPr>
              <a:spcBef>
                <a:spcPct val="20000"/>
              </a:spcBef>
              <a:buSzPct val="85000"/>
            </a:pPr>
            <a:endParaRPr lang="en-US" i="1" baseline="-30000" dirty="0">
              <a:cs typeface="Times New Roman" pitchFamily="18" charset="0"/>
            </a:endParaRP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1619672" y="1828800"/>
            <a:ext cx="578613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SzPct val="85000"/>
            </a:pPr>
            <a:r>
              <a:rPr lang="en-IE" sz="2800" b="1" i="1" dirty="0"/>
              <a:t>Apply Einstein’s gravity to </a:t>
            </a:r>
            <a:r>
              <a:rPr lang="en-IE" sz="2800" b="1" i="1" dirty="0" smtClean="0"/>
              <a:t>the cosmos</a:t>
            </a:r>
            <a:endParaRPr lang="en-IE" sz="2800" b="1" i="1" dirty="0"/>
          </a:p>
        </p:txBody>
      </p:sp>
      <p:sp>
        <p:nvSpPr>
          <p:cNvPr id="2" name="Rectangle 1"/>
          <p:cNvSpPr/>
          <p:nvPr/>
        </p:nvSpPr>
        <p:spPr>
          <a:xfrm>
            <a:off x="5652120" y="6051944"/>
            <a:ext cx="32079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b="1" dirty="0"/>
              <a:t>Einstein:</a:t>
            </a:r>
            <a:r>
              <a:rPr lang="en-IE" dirty="0"/>
              <a:t> static </a:t>
            </a:r>
            <a:r>
              <a:rPr lang="en-IE" dirty="0" smtClean="0"/>
              <a:t>universe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979712" y="404664"/>
            <a:ext cx="5832648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An origin for the universe?</a:t>
            </a:r>
            <a:endParaRPr lang="en-GB" sz="3600" dirty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95536" y="2222261"/>
            <a:ext cx="4800600" cy="3173795"/>
          </a:xfrm>
        </p:spPr>
        <p:txBody>
          <a:bodyPr/>
          <a:lstStyle/>
          <a:p>
            <a:pPr eaLnBrk="1" hangingPunct="1"/>
            <a:r>
              <a:rPr lang="en-IE" sz="2400" dirty="0"/>
              <a:t>R</a:t>
            </a:r>
            <a:r>
              <a:rPr lang="en-IE" sz="2400" dirty="0" smtClean="0"/>
              <a:t>ewind Hubble graph</a:t>
            </a:r>
          </a:p>
          <a:p>
            <a:pPr eaLnBrk="1" hangingPunct="1">
              <a:buFontTx/>
              <a:buNone/>
            </a:pPr>
            <a:endParaRPr lang="en-IE" sz="2400" dirty="0" smtClean="0"/>
          </a:p>
          <a:p>
            <a:pPr eaLnBrk="1" hangingPunct="1"/>
            <a:r>
              <a:rPr lang="en-IE" sz="2400" i="1" dirty="0" smtClean="0"/>
              <a:t>U </a:t>
            </a:r>
            <a:r>
              <a:rPr lang="en-IE" sz="2400" dirty="0" smtClean="0"/>
              <a:t>smaller in the past</a:t>
            </a:r>
          </a:p>
          <a:p>
            <a:pPr marL="0" indent="0" eaLnBrk="1" hangingPunct="1">
              <a:buNone/>
            </a:pPr>
            <a:endParaRPr lang="en-IE" sz="2400" u="sng" dirty="0" smtClean="0"/>
          </a:p>
          <a:p>
            <a:pPr eaLnBrk="1" hangingPunct="1"/>
            <a:r>
              <a:rPr lang="en-IE" sz="2400" dirty="0"/>
              <a:t>E</a:t>
            </a:r>
            <a:r>
              <a:rPr lang="en-IE" sz="2400" dirty="0" smtClean="0"/>
              <a:t>xtremely dense, extremely hot</a:t>
            </a:r>
          </a:p>
          <a:p>
            <a:pPr marL="0" indent="0" eaLnBrk="1" hangingPunct="1">
              <a:buNone/>
            </a:pPr>
            <a:endParaRPr lang="en-IE" sz="2400" dirty="0"/>
          </a:p>
          <a:p>
            <a:pPr eaLnBrk="1" hangingPunct="1"/>
            <a:r>
              <a:rPr lang="en-IE" sz="2400" dirty="0" smtClean="0"/>
              <a:t>Evolving universe</a:t>
            </a:r>
            <a:endParaRPr lang="en-IE" sz="2400" b="1" u="sng" dirty="0" smtClean="0"/>
          </a:p>
        </p:txBody>
      </p:sp>
      <p:graphicFrame>
        <p:nvGraphicFramePr>
          <p:cNvPr id="2050" name="Object 5"/>
          <p:cNvGraphicFramePr>
            <a:graphicFrameLocks noGrp="1" noChangeAspect="1"/>
          </p:cNvGraphicFramePr>
          <p:nvPr>
            <p:ph type="body" sz="half" idx="1"/>
            <p:extLst>
              <p:ext uri="{D42A27DB-BD31-4B8C-83A1-F6EECF244321}">
                <p14:modId xmlns:p14="http://schemas.microsoft.com/office/powerpoint/2010/main" val="2998889032"/>
              </p:ext>
            </p:extLst>
          </p:nvPr>
        </p:nvGraphicFramePr>
        <p:xfrm>
          <a:off x="7020272" y="1700808"/>
          <a:ext cx="1503505" cy="22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0" name="Photo Editor Photo" r:id="rId3" imgW="13076190" imgH="19133333" progId="">
                  <p:embed/>
                </p:oleObj>
              </mc:Choice>
              <mc:Fallback>
                <p:oleObj name="Photo Editor Photo" r:id="rId3" imgW="13076190" imgH="19133333" progId="">
                  <p:embed/>
                  <p:pic>
                    <p:nvPicPr>
                      <p:cNvPr id="0" name="Picture 4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1700808"/>
                        <a:ext cx="1503505" cy="220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6444208" y="4045074"/>
            <a:ext cx="23447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IE" sz="2000" i="1" dirty="0"/>
              <a:t>Fr Georges Lemaitre</a:t>
            </a:r>
          </a:p>
        </p:txBody>
      </p:sp>
      <p:sp>
        <p:nvSpPr>
          <p:cNvPr id="2054" name="Text Box 7"/>
          <p:cNvSpPr txBox="1">
            <a:spLocks noChangeArrowheads="1"/>
          </p:cNvSpPr>
          <p:nvPr/>
        </p:nvSpPr>
        <p:spPr bwMode="auto">
          <a:xfrm>
            <a:off x="395536" y="5128716"/>
            <a:ext cx="3642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800" dirty="0"/>
              <a:t>  </a:t>
            </a:r>
            <a:endParaRPr lang="en-GB" b="1" i="1" dirty="0"/>
          </a:p>
        </p:txBody>
      </p:sp>
      <p:graphicFrame>
        <p:nvGraphicFramePr>
          <p:cNvPr id="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5649623"/>
              </p:ext>
            </p:extLst>
          </p:nvPr>
        </p:nvGraphicFramePr>
        <p:xfrm>
          <a:off x="6279207" y="4576757"/>
          <a:ext cx="2674740" cy="22668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1" name="Photo Editor Photo" r:id="rId5" imgW="7621064" imgH="5714286" progId="">
                  <p:embed/>
                </p:oleObj>
              </mc:Choice>
              <mc:Fallback>
                <p:oleObj name="Photo Editor Photo" r:id="rId5" imgW="7621064" imgH="5714286" progId="">
                  <p:embed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9207" y="4576757"/>
                        <a:ext cx="2674740" cy="226684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411760" y="5804886"/>
            <a:ext cx="3528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i="1" dirty="0" smtClean="0"/>
              <a:t>Calculate age</a:t>
            </a:r>
          </a:p>
          <a:p>
            <a:r>
              <a:rPr lang="en-IE" b="1" i="1" dirty="0" smtClean="0"/>
              <a:t>Younger than the stars?</a:t>
            </a:r>
            <a:endParaRPr lang="en-IE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773116" y="404664"/>
            <a:ext cx="5904656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The ‘big bang’ model (1931)</a:t>
            </a:r>
            <a:endParaRPr lang="en-GB" sz="3600" dirty="0" smtClean="0"/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382044" y="2204864"/>
            <a:ext cx="4343400" cy="2947392"/>
          </a:xfrm>
        </p:spPr>
        <p:txBody>
          <a:bodyPr/>
          <a:lstStyle/>
          <a:p>
            <a:pPr eaLnBrk="1" hangingPunct="1"/>
            <a:r>
              <a:rPr lang="en-US" sz="2400" i="1" dirty="0" smtClean="0"/>
              <a:t>U </a:t>
            </a:r>
            <a:r>
              <a:rPr lang="en-US" sz="2400" dirty="0" smtClean="0"/>
              <a:t> originally concentrated in tiny volume</a:t>
            </a:r>
          </a:p>
          <a:p>
            <a:pPr eaLnBrk="1" hangingPunct="1">
              <a:buFontTx/>
              <a:buNone/>
            </a:pPr>
            <a:endParaRPr lang="en-US" sz="2400" dirty="0" smtClean="0"/>
          </a:p>
          <a:p>
            <a:pPr eaLnBrk="1" hangingPunct="1"/>
            <a:r>
              <a:rPr lang="en-US" sz="2400" dirty="0" smtClean="0"/>
              <a:t>Extremely dense, hot </a:t>
            </a:r>
          </a:p>
          <a:p>
            <a:pPr eaLnBrk="1" hangingPunct="1">
              <a:buFontTx/>
              <a:buNone/>
            </a:pPr>
            <a:endParaRPr lang="en-US" sz="2400" dirty="0" smtClean="0"/>
          </a:p>
          <a:p>
            <a:pPr eaLnBrk="1" hangingPunct="1"/>
            <a:r>
              <a:rPr lang="en-US" sz="2400" dirty="0" smtClean="0"/>
              <a:t>Expanding and cooling since</a:t>
            </a:r>
            <a:r>
              <a:rPr lang="en-IE" sz="2000" dirty="0" smtClean="0"/>
              <a:t>	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8184" y="5543069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 smtClean="0"/>
              <a:t>Wrong age (Hubble)</a:t>
            </a:r>
          </a:p>
        </p:txBody>
      </p:sp>
      <p:pic>
        <p:nvPicPr>
          <p:cNvPr id="96258" name="Picture 2" descr="C:\Documents and Settings\coraifeartaigh\Desktop\Pictur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882" y="1831112"/>
            <a:ext cx="2991125" cy="2990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725444" y="5358404"/>
            <a:ext cx="41670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smtClean="0"/>
              <a:t>	</a:t>
            </a:r>
            <a:r>
              <a:rPr lang="en-IE" u="sng" dirty="0" smtClean="0"/>
              <a:t>Singularity </a:t>
            </a:r>
            <a:r>
              <a:rPr lang="en-IE" u="sng" dirty="0"/>
              <a:t>problem    </a:t>
            </a:r>
            <a:endParaRPr lang="en-IE" i="1" u="sng" dirty="0"/>
          </a:p>
          <a:p>
            <a:r>
              <a:rPr lang="en-IE" dirty="0">
                <a:cs typeface="Times New Roman" pitchFamily="18" charset="0"/>
              </a:rPr>
              <a:t> </a:t>
            </a:r>
            <a:r>
              <a:rPr lang="en-IE" dirty="0" smtClean="0">
                <a:cs typeface="Times New Roman" pitchFamily="18" charset="0"/>
              </a:rPr>
              <a:t>    </a:t>
            </a:r>
            <a:r>
              <a:rPr lang="en-GB" dirty="0" smtClean="0">
                <a:cs typeface="Times New Roman" pitchFamily="18" charset="0"/>
              </a:rPr>
              <a:t>∞</a:t>
            </a:r>
            <a:r>
              <a:rPr lang="en-IE" dirty="0" smtClean="0">
                <a:cs typeface="Times New Roman" pitchFamily="18" charset="0"/>
              </a:rPr>
              <a:t> </a:t>
            </a:r>
            <a:r>
              <a:rPr lang="en-IE" dirty="0">
                <a:cs typeface="Times New Roman" pitchFamily="18" charset="0"/>
              </a:rPr>
              <a:t>density, </a:t>
            </a:r>
            <a:r>
              <a:rPr lang="en-GB" dirty="0">
                <a:cs typeface="Times New Roman" pitchFamily="18" charset="0"/>
              </a:rPr>
              <a:t>∞</a:t>
            </a:r>
            <a:r>
              <a:rPr lang="en-IE" dirty="0">
                <a:cs typeface="Times New Roman" pitchFamily="18" charset="0"/>
              </a:rPr>
              <a:t> </a:t>
            </a:r>
            <a:r>
              <a:rPr lang="en-IE" dirty="0" smtClean="0">
                <a:cs typeface="Times New Roman" pitchFamily="18" charset="0"/>
              </a:rPr>
              <a:t>temp</a:t>
            </a:r>
            <a:r>
              <a:rPr lang="en-IE" i="1" dirty="0" smtClean="0"/>
              <a:t> </a:t>
            </a:r>
            <a:r>
              <a:rPr lang="en-IE" dirty="0"/>
              <a:t>at </a:t>
            </a:r>
            <a:r>
              <a:rPr lang="en-IE" i="1" dirty="0"/>
              <a:t>t</a:t>
            </a:r>
            <a:r>
              <a:rPr lang="en-IE" dirty="0"/>
              <a:t> = 0 ?</a:t>
            </a:r>
            <a:endParaRPr lang="en-GB" sz="28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475656" y="836712"/>
            <a:ext cx="5864696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   </a:t>
            </a:r>
            <a:r>
              <a:rPr lang="en-IE" sz="3600" dirty="0"/>
              <a:t>A</a:t>
            </a:r>
            <a:r>
              <a:rPr lang="en-IE" sz="3600" dirty="0" smtClean="0"/>
              <a:t>dditional evidence</a:t>
            </a:r>
            <a:endParaRPr lang="en-GB" sz="3600" i="1" dirty="0" smtClean="0"/>
          </a:p>
        </p:txBody>
      </p:sp>
      <p:graphicFrame>
        <p:nvGraphicFramePr>
          <p:cNvPr id="7170" name="Object 3"/>
          <p:cNvGraphicFramePr>
            <a:graphicFrameLocks noGrp="1" noChangeAspect="1"/>
          </p:cNvGraphicFramePr>
          <p:nvPr>
            <p:ph type="body" sz="half" idx="1"/>
          </p:nvPr>
        </p:nvGraphicFramePr>
        <p:xfrm>
          <a:off x="7020272" y="1700808"/>
          <a:ext cx="153035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0" name="Photo Editor Photo" r:id="rId3" imgW="1609524" imgH="2161905" progId="">
                  <p:embed/>
                </p:oleObj>
              </mc:Choice>
              <mc:Fallback>
                <p:oleObj name="Photo Editor Photo" r:id="rId3" imgW="1609524" imgH="2161905" progId="">
                  <p:embed/>
                  <p:pic>
                    <p:nvPicPr>
                      <p:cNvPr id="0" name="Picture 2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1700808"/>
                        <a:ext cx="1530350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23528" y="1772816"/>
            <a:ext cx="5832648" cy="324036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/>
              <a:t>How did the chemical elements form?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Nuclear </a:t>
            </a:r>
            <a:r>
              <a:rPr lang="en-IE" sz="2400" dirty="0"/>
              <a:t>physics (1940s)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Not in the stars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In Lemaitre’s infant universe ?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b="1" i="1" dirty="0" smtClean="0"/>
              <a:t>H</a:t>
            </a:r>
            <a:r>
              <a:rPr lang="en-IE" sz="2400" dirty="0" smtClean="0"/>
              <a:t>, </a:t>
            </a:r>
            <a:r>
              <a:rPr lang="en-IE" sz="2400" b="1" i="1" dirty="0" smtClean="0"/>
              <a:t>He</a:t>
            </a:r>
            <a:r>
              <a:rPr lang="en-IE" sz="2400" dirty="0" smtClean="0"/>
              <a:t> nuclei </a:t>
            </a:r>
            <a:r>
              <a:rPr lang="en-IE" sz="2000" dirty="0" smtClean="0"/>
              <a:t>(</a:t>
            </a:r>
            <a:r>
              <a:rPr lang="en-IE" sz="2000" i="1" dirty="0" smtClean="0"/>
              <a:t>1 s</a:t>
            </a:r>
            <a:r>
              <a:rPr lang="en-IE" sz="2000" dirty="0" smtClean="0"/>
              <a:t>) </a:t>
            </a:r>
            <a:endParaRPr lang="en-IE" sz="2400" b="1" i="1" dirty="0" smtClean="0"/>
          </a:p>
          <a:p>
            <a:pPr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i="1" dirty="0" smtClean="0"/>
              <a:t>U </a:t>
            </a:r>
            <a:r>
              <a:rPr lang="en-IE" sz="2400" dirty="0" smtClean="0"/>
              <a:t>= 75% </a:t>
            </a:r>
            <a:r>
              <a:rPr lang="en-IE" sz="2400" b="1" i="1" dirty="0" smtClean="0"/>
              <a:t>H</a:t>
            </a:r>
            <a:r>
              <a:rPr lang="en-IE" sz="2400" dirty="0" smtClean="0"/>
              <a:t>,  25% </a:t>
            </a:r>
            <a:r>
              <a:rPr lang="en-IE" sz="2400" b="1" i="1" dirty="0" smtClean="0"/>
              <a:t>He </a:t>
            </a:r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Agrees with observation		</a:t>
            </a:r>
            <a:r>
              <a:rPr lang="en-IE" sz="2000" dirty="0" smtClean="0"/>
              <a:t>					</a:t>
            </a:r>
            <a:endParaRPr lang="en-GB" sz="2000" dirty="0" smtClean="0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876256" y="3861048"/>
            <a:ext cx="17919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1800" i="1" dirty="0"/>
              <a:t>Georges Gamow </a:t>
            </a:r>
            <a:endParaRPr lang="en-GB" sz="1800" i="1" dirty="0"/>
          </a:p>
        </p:txBody>
      </p:sp>
      <p:pic>
        <p:nvPicPr>
          <p:cNvPr id="7174" name="Picture 9" descr="bigbang ima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6256" y="4653136"/>
            <a:ext cx="190500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195735" y="6128442"/>
            <a:ext cx="40126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i="1" dirty="0"/>
              <a:t>Heavier atoms formed in </a:t>
            </a:r>
            <a:r>
              <a:rPr lang="en-IE" b="1" i="1" dirty="0" smtClean="0"/>
              <a:t>stars</a:t>
            </a:r>
            <a:endParaRPr lang="en-IE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2988" y="836613"/>
            <a:ext cx="7772400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</a:t>
            </a:r>
            <a:r>
              <a:rPr lang="en-IE" sz="3600" dirty="0"/>
              <a:t>P</a:t>
            </a:r>
            <a:r>
              <a:rPr lang="en-IE" sz="3600" dirty="0" smtClean="0"/>
              <a:t>rediction: cosmic radiation?</a:t>
            </a:r>
            <a:endParaRPr lang="en-GB" sz="3600" dirty="0" smtClean="0"/>
          </a:p>
        </p:txBody>
      </p:sp>
      <p:graphicFrame>
        <p:nvGraphicFramePr>
          <p:cNvPr id="8194" name="Object 3"/>
          <p:cNvGraphicFramePr>
            <a:graphicFrameLocks noGrp="1" noChangeAspect="1"/>
          </p:cNvGraphicFramePr>
          <p:nvPr>
            <p:ph type="body" sz="half" idx="1"/>
            <p:extLst>
              <p:ext uri="{D42A27DB-BD31-4B8C-83A1-F6EECF244321}">
                <p14:modId xmlns:p14="http://schemas.microsoft.com/office/powerpoint/2010/main" val="374303236"/>
              </p:ext>
            </p:extLst>
          </p:nvPr>
        </p:nvGraphicFramePr>
        <p:xfrm>
          <a:off x="6012160" y="1864375"/>
          <a:ext cx="2667000" cy="26378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4" name="Photo Editor Photo" r:id="rId3" imgW="6190476" imgH="5238095" progId="">
                  <p:embed/>
                </p:oleObj>
              </mc:Choice>
              <mc:Fallback>
                <p:oleObj name="Photo Editor Photo" r:id="rId3" imgW="6190476" imgH="5238095" progId="">
                  <p:embed/>
                  <p:pic>
                    <p:nvPicPr>
                      <p:cNvPr id="0" name="Picture 2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1864375"/>
                        <a:ext cx="2667000" cy="263787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2212880"/>
            <a:ext cx="4800600" cy="24145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IE" sz="2400" dirty="0"/>
              <a:t>R</a:t>
            </a:r>
            <a:r>
              <a:rPr lang="en-IE" sz="2400" dirty="0" smtClean="0"/>
              <a:t>adiation of infant universe</a:t>
            </a:r>
          </a:p>
          <a:p>
            <a:pPr eaLnBrk="1" hangingPunct="1">
              <a:lnSpc>
                <a:spcPct val="90000"/>
              </a:lnSpc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Released when atoms formed </a:t>
            </a:r>
            <a:r>
              <a:rPr lang="en-IE" sz="2000" i="1" dirty="0" smtClean="0"/>
              <a:t>    		           (300,000 </a:t>
            </a:r>
            <a:r>
              <a:rPr lang="en-IE" sz="2000" i="1" dirty="0" err="1" smtClean="0"/>
              <a:t>yr</a:t>
            </a:r>
            <a:r>
              <a:rPr lang="en-IE" sz="2000" i="1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endParaRPr lang="en-IE" sz="2000" i="1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Still observable today?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5940102" y="4653865"/>
            <a:ext cx="283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1800" i="1" dirty="0" err="1"/>
              <a:t>Alpher</a:t>
            </a:r>
            <a:r>
              <a:rPr lang="en-IE" sz="1800" i="1" dirty="0"/>
              <a:t>, Gamow and Herman</a:t>
            </a:r>
            <a:endParaRPr lang="en-GB" sz="1800" i="1" dirty="0"/>
          </a:p>
        </p:txBody>
      </p:sp>
      <p:sp>
        <p:nvSpPr>
          <p:cNvPr id="8200" name="TextBox 9"/>
          <p:cNvSpPr txBox="1">
            <a:spLocks noChangeArrowheads="1"/>
          </p:cNvSpPr>
          <p:nvPr/>
        </p:nvSpPr>
        <p:spPr bwMode="auto">
          <a:xfrm>
            <a:off x="251520" y="4437112"/>
            <a:ext cx="47525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sz="2000" i="1" dirty="0" smtClean="0"/>
              <a:t>     Low </a:t>
            </a:r>
            <a:r>
              <a:rPr lang="en-IE" sz="2000" i="1" dirty="0"/>
              <a:t>temp, microwave frequency</a:t>
            </a:r>
          </a:p>
        </p:txBody>
      </p:sp>
      <p:sp>
        <p:nvSpPr>
          <p:cNvPr id="8201" name="TextBox 8"/>
          <p:cNvSpPr txBox="1">
            <a:spLocks noChangeArrowheads="1"/>
          </p:cNvSpPr>
          <p:nvPr/>
        </p:nvSpPr>
        <p:spPr bwMode="auto">
          <a:xfrm>
            <a:off x="222399" y="5841843"/>
            <a:ext cx="334739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 smtClean="0"/>
              <a:t>   </a:t>
            </a:r>
            <a:r>
              <a:rPr lang="en-GB" u="sng" dirty="0" smtClean="0"/>
              <a:t>No-one </a:t>
            </a:r>
            <a:r>
              <a:rPr lang="en-GB" u="sng" dirty="0"/>
              <a:t>looked  (1940s</a:t>
            </a:r>
            <a:r>
              <a:rPr lang="en-GB" dirty="0" smtClean="0"/>
              <a:t>)</a:t>
            </a:r>
            <a:endParaRPr lang="en-GB" dirty="0"/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57673" y="5521457"/>
            <a:ext cx="4886325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763688" y="836712"/>
            <a:ext cx="5832375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Steady-state model (1950s)</a:t>
            </a:r>
            <a:endParaRPr lang="en-GB" sz="3600" dirty="0" smtClean="0"/>
          </a:p>
        </p:txBody>
      </p:sp>
      <p:sp>
        <p:nvSpPr>
          <p:cNvPr id="2048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96097" y="2025450"/>
            <a:ext cx="3962400" cy="3959225"/>
          </a:xfrm>
        </p:spPr>
        <p:txBody>
          <a:bodyPr/>
          <a:lstStyle/>
          <a:p>
            <a:pPr eaLnBrk="1" hangingPunct="1"/>
            <a:r>
              <a:rPr lang="en-US" sz="2400" dirty="0" smtClean="0"/>
              <a:t>Rival model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Expanding universe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eaLnBrk="1" hangingPunct="1">
              <a:buFontTx/>
              <a:buNone/>
            </a:pPr>
            <a:r>
              <a:rPr lang="en-US" sz="2400" b="1" i="1" dirty="0" smtClean="0"/>
              <a:t>                  BUT</a:t>
            </a:r>
          </a:p>
          <a:p>
            <a:pPr eaLnBrk="1" hangingPunct="1">
              <a:buFontTx/>
              <a:buNone/>
            </a:pPr>
            <a:endParaRPr lang="en-US" sz="2400" b="1" i="1" dirty="0" smtClean="0"/>
          </a:p>
          <a:p>
            <a:pPr eaLnBrk="1" hangingPunct="1"/>
            <a:r>
              <a:rPr lang="en-US" sz="2400" dirty="0"/>
              <a:t>Matter continuously created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No beginning</a:t>
            </a:r>
            <a:endParaRPr lang="en-GB" sz="2400" dirty="0" smtClean="0"/>
          </a:p>
        </p:txBody>
      </p:sp>
      <p:sp>
        <p:nvSpPr>
          <p:cNvPr id="20484" name="Rectangle 9"/>
          <p:cNvSpPr>
            <a:spLocks noChangeArrowheads="1"/>
          </p:cNvSpPr>
          <p:nvPr/>
        </p:nvSpPr>
        <p:spPr bwMode="auto">
          <a:xfrm>
            <a:off x="2128838" y="215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20485" name="Text Box 10"/>
          <p:cNvSpPr txBox="1">
            <a:spLocks noChangeArrowheads="1"/>
          </p:cNvSpPr>
          <p:nvPr/>
        </p:nvSpPr>
        <p:spPr bwMode="auto">
          <a:xfrm>
            <a:off x="539750" y="4149725"/>
            <a:ext cx="1349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i="1"/>
              <a:t>Fred Hoyle</a:t>
            </a:r>
            <a:endParaRPr lang="en-GB" sz="2000" i="1"/>
          </a:p>
        </p:txBody>
      </p:sp>
      <p:pic>
        <p:nvPicPr>
          <p:cNvPr id="20486" name="Picture 10" descr="C:\Users\coraifeartaigh\Desktop\MW_Hoyl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700212"/>
            <a:ext cx="2475210" cy="2304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4005063"/>
            <a:ext cx="17430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31640" y="836712"/>
            <a:ext cx="6192687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Steady-State  </a:t>
            </a:r>
            <a:r>
              <a:rPr lang="en-IE" sz="3600" dirty="0" err="1" smtClean="0"/>
              <a:t>vs</a:t>
            </a:r>
            <a:r>
              <a:rPr lang="en-IE" sz="3600" dirty="0" smtClean="0"/>
              <a:t>  Big Bang </a:t>
            </a:r>
            <a:endParaRPr lang="en-GB" sz="3600" i="1" dirty="0" smtClean="0"/>
          </a:p>
        </p:txBody>
      </p:sp>
      <p:sp>
        <p:nvSpPr>
          <p:cNvPr id="21507" name="Rectangle 9"/>
          <p:cNvSpPr>
            <a:spLocks noChangeArrowheads="1"/>
          </p:cNvSpPr>
          <p:nvPr/>
        </p:nvSpPr>
        <p:spPr bwMode="auto">
          <a:xfrm>
            <a:off x="2128838" y="215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21508" name="TextBox 15"/>
          <p:cNvSpPr txBox="1">
            <a:spLocks noChangeArrowheads="1"/>
          </p:cNvSpPr>
          <p:nvPr/>
        </p:nvSpPr>
        <p:spPr bwMode="auto">
          <a:xfrm>
            <a:off x="356628" y="2348880"/>
            <a:ext cx="5545137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 Continuous </a:t>
            </a:r>
            <a:r>
              <a:rPr lang="en-US" dirty="0" smtClean="0"/>
              <a:t>creation? </a:t>
            </a:r>
            <a:endParaRPr lang="en-US" dirty="0"/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/>
              <a:t> Density of matter</a:t>
            </a:r>
            <a:r>
              <a:rPr lang="en-US" i="1" dirty="0"/>
              <a:t> </a:t>
            </a:r>
            <a:r>
              <a:rPr lang="en-US" dirty="0"/>
              <a:t>constant </a:t>
            </a:r>
            <a:r>
              <a:rPr lang="en-US" dirty="0" smtClean="0"/>
              <a:t>?</a:t>
            </a:r>
            <a:endParaRPr lang="en-US" dirty="0"/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i="1" dirty="0"/>
              <a:t>U</a:t>
            </a:r>
            <a:r>
              <a:rPr lang="en-US" dirty="0"/>
              <a:t> unchanging, </a:t>
            </a:r>
            <a:r>
              <a:rPr lang="en-US" dirty="0" smtClean="0"/>
              <a:t>eternal ?</a:t>
            </a:r>
            <a:endParaRPr lang="en-US" dirty="0"/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u="sng" dirty="0" smtClean="0"/>
              <a:t>Young universe similar to today ?</a:t>
            </a:r>
            <a:endParaRPr lang="en-US" u="sng" dirty="0"/>
          </a:p>
          <a:p>
            <a:pPr>
              <a:buFont typeface="Wingdings" pitchFamily="2" charset="2"/>
              <a:buChar char="§"/>
            </a:pPr>
            <a:endParaRPr lang="en-US" u="sng" dirty="0"/>
          </a:p>
        </p:txBody>
      </p:sp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9905" y="2348880"/>
            <a:ext cx="194268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TextBox 17"/>
          <p:cNvSpPr txBox="1">
            <a:spLocks noChangeArrowheads="1"/>
          </p:cNvSpPr>
          <p:nvPr/>
        </p:nvSpPr>
        <p:spPr bwMode="auto">
          <a:xfrm>
            <a:off x="1259632" y="5520679"/>
            <a:ext cx="28921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 i="1" dirty="0"/>
              <a:t>Falsification possible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 descr="Large confetti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200900" cy="1143000"/>
          </a:xfrm>
        </p:spPr>
        <p:txBody>
          <a:bodyPr/>
          <a:lstStyle/>
          <a:p>
            <a:r>
              <a:rPr lang="en-GB" sz="3600" dirty="0" smtClean="0"/>
              <a:t>     Radio-astronomy (1960s)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323528" y="1663284"/>
            <a:ext cx="5614988" cy="3468415"/>
          </a:xfrm>
        </p:spPr>
        <p:txBody>
          <a:bodyPr/>
          <a:lstStyle/>
          <a:p>
            <a:pPr>
              <a:buNone/>
            </a:pPr>
            <a:endParaRPr lang="en-GB" sz="2400" dirty="0" smtClean="0"/>
          </a:p>
          <a:p>
            <a:r>
              <a:rPr lang="en-GB" sz="2400" dirty="0" smtClean="0"/>
              <a:t>Study most distant galaxies</a:t>
            </a:r>
          </a:p>
          <a:p>
            <a:r>
              <a:rPr lang="en-GB" sz="2400" dirty="0" smtClean="0"/>
              <a:t>Compare with local galaxies</a:t>
            </a:r>
          </a:p>
          <a:p>
            <a:pPr>
              <a:buFontTx/>
              <a:buNone/>
            </a:pPr>
            <a:endParaRPr lang="en-GB" sz="2400" dirty="0" smtClean="0"/>
          </a:p>
          <a:p>
            <a:r>
              <a:rPr lang="en-GB" sz="2400" dirty="0" smtClean="0"/>
              <a:t>Density the same at all times? (SS)</a:t>
            </a:r>
          </a:p>
          <a:p>
            <a:r>
              <a:rPr lang="en-GB" sz="2400" dirty="0" smtClean="0"/>
              <a:t>Or different? (BB)</a:t>
            </a:r>
          </a:p>
        </p:txBody>
      </p:sp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899592" y="4797152"/>
            <a:ext cx="28702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800" b="1" i="1" dirty="0"/>
              <a:t>Answer: </a:t>
            </a:r>
            <a:r>
              <a:rPr lang="en-IE" sz="2800" b="1" i="1" u="sng" dirty="0"/>
              <a:t>different</a:t>
            </a:r>
            <a:r>
              <a:rPr lang="en-IE" sz="2800" b="1" i="1" dirty="0"/>
              <a:t> </a:t>
            </a:r>
            <a:endParaRPr lang="en-GB" sz="2800" b="1" i="1" dirty="0"/>
          </a:p>
          <a:p>
            <a:endParaRPr lang="en-GB" sz="2800" dirty="0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7193338" y="2528342"/>
            <a:ext cx="13516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 dirty="0"/>
              <a:t>Cambridge</a:t>
            </a:r>
          </a:p>
          <a:p>
            <a:r>
              <a:rPr lang="en-GB" sz="2000" i="1" dirty="0"/>
              <a:t>3C survey</a:t>
            </a:r>
          </a:p>
        </p:txBody>
      </p:sp>
      <p:pic>
        <p:nvPicPr>
          <p:cNvPr id="225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3500438"/>
            <a:ext cx="1833562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Box 7"/>
          <p:cNvSpPr txBox="1">
            <a:spLocks noChangeArrowheads="1"/>
          </p:cNvSpPr>
          <p:nvPr/>
        </p:nvSpPr>
        <p:spPr bwMode="auto">
          <a:xfrm>
            <a:off x="7164388" y="5949950"/>
            <a:ext cx="140955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 dirty="0"/>
              <a:t>Martin Ryle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9592" y="5714500"/>
            <a:ext cx="3567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>
                <a:solidFill>
                  <a:srgbClr val="FF0000"/>
                </a:solidFill>
              </a:rPr>
              <a:t>End  of steady-state model</a:t>
            </a:r>
            <a:endParaRPr lang="en-GB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15616" y="836712"/>
            <a:ext cx="7407473" cy="762000"/>
          </a:xfrm>
        </p:spPr>
        <p:txBody>
          <a:bodyPr/>
          <a:lstStyle/>
          <a:p>
            <a:pPr eaLnBrk="1" hangingPunct="1"/>
            <a:r>
              <a:rPr lang="en-IE" sz="3600" dirty="0"/>
              <a:t>B</a:t>
            </a:r>
            <a:r>
              <a:rPr lang="en-IE" sz="3600" dirty="0" smtClean="0"/>
              <a:t>onus: cosmic radiation (1965) </a:t>
            </a:r>
            <a:endParaRPr lang="en-GB" sz="3600" dirty="0" smtClean="0"/>
          </a:p>
        </p:txBody>
      </p:sp>
      <p:sp>
        <p:nvSpPr>
          <p:cNvPr id="2355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55779" y="3008311"/>
            <a:ext cx="4536504" cy="2417763"/>
          </a:xfrm>
        </p:spPr>
        <p:txBody>
          <a:bodyPr/>
          <a:lstStyle/>
          <a:p>
            <a:pPr eaLnBrk="1" hangingPunct="1"/>
            <a:r>
              <a:rPr lang="en-US" sz="2400" dirty="0" smtClean="0"/>
              <a:t>Universal signal</a:t>
            </a:r>
          </a:p>
          <a:p>
            <a:pPr eaLnBrk="1" hangingPunct="1">
              <a:buFontTx/>
              <a:buNone/>
            </a:pPr>
            <a:endParaRPr lang="en-US" sz="2400" dirty="0" smtClean="0"/>
          </a:p>
          <a:p>
            <a:pPr eaLnBrk="1" hangingPunct="1"/>
            <a:r>
              <a:rPr lang="en-US" sz="2400" dirty="0" smtClean="0"/>
              <a:t>Low frequency (microwave)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Low temperature  (3K)</a:t>
            </a:r>
            <a:endParaRPr lang="en-GB" sz="2400" dirty="0" smtClean="0"/>
          </a:p>
        </p:txBody>
      </p:sp>
      <p:pic>
        <p:nvPicPr>
          <p:cNvPr id="23556" name="Picture 5" descr="penzias-and-wilson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 l="5537" t="5200" r="6551" b="3600"/>
          <a:stretch>
            <a:fillRect/>
          </a:stretch>
        </p:blipFill>
        <p:spPr>
          <a:xfrm>
            <a:off x="4499992" y="1895038"/>
            <a:ext cx="4644008" cy="3221038"/>
          </a:xfrm>
          <a:noFill/>
        </p:spPr>
      </p:pic>
      <p:sp>
        <p:nvSpPr>
          <p:cNvPr id="23557" name="Text Box 7"/>
          <p:cNvSpPr txBox="1">
            <a:spLocks noChangeArrowheads="1"/>
          </p:cNvSpPr>
          <p:nvPr/>
        </p:nvSpPr>
        <p:spPr bwMode="auto">
          <a:xfrm>
            <a:off x="683568" y="5855493"/>
            <a:ext cx="2587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dirty="0"/>
              <a:t>Echo of </a:t>
            </a:r>
            <a:r>
              <a:rPr lang="en-US" b="1" i="1" dirty="0">
                <a:solidFill>
                  <a:srgbClr val="FF0000"/>
                </a:solidFill>
              </a:rPr>
              <a:t>Big Bang!</a:t>
            </a:r>
            <a:endParaRPr lang="en-GB" b="1" i="1" dirty="0">
              <a:solidFill>
                <a:srgbClr val="FF0000"/>
              </a:solidFill>
            </a:endParaRPr>
          </a:p>
        </p:txBody>
      </p:sp>
      <p:sp>
        <p:nvSpPr>
          <p:cNvPr id="23558" name="Text Box 10"/>
          <p:cNvSpPr txBox="1">
            <a:spLocks noChangeArrowheads="1"/>
          </p:cNvSpPr>
          <p:nvPr/>
        </p:nvSpPr>
        <p:spPr bwMode="auto">
          <a:xfrm>
            <a:off x="228193" y="2157413"/>
            <a:ext cx="4032448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b="1" i="1" u="sng" dirty="0"/>
              <a:t>CMB </a:t>
            </a:r>
            <a:r>
              <a:rPr lang="en-US" b="1" i="1" u="sng" dirty="0" smtClean="0"/>
              <a:t>discovered </a:t>
            </a:r>
            <a:r>
              <a:rPr lang="en-US" b="1" i="1" u="sng" dirty="0"/>
              <a:t>accidentally</a:t>
            </a:r>
            <a:endParaRPr lang="en-GB" u="sng" dirty="0"/>
          </a:p>
        </p:txBody>
      </p: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128838" y="215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23561" name="Text Box 10"/>
          <p:cNvSpPr txBox="1">
            <a:spLocks noChangeArrowheads="1"/>
          </p:cNvSpPr>
          <p:nvPr/>
        </p:nvSpPr>
        <p:spPr bwMode="auto">
          <a:xfrm>
            <a:off x="5997575" y="5227637"/>
            <a:ext cx="218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i="1" dirty="0"/>
              <a:t>Penzias and Wilson</a:t>
            </a:r>
            <a:endParaRPr lang="en-GB" sz="2000" i="1" dirty="0"/>
          </a:p>
        </p:txBody>
      </p:sp>
      <p:sp>
        <p:nvSpPr>
          <p:cNvPr id="23562" name="TextBox 9"/>
          <p:cNvSpPr txBox="1">
            <a:spLocks noChangeArrowheads="1"/>
          </p:cNvSpPr>
          <p:nvPr/>
        </p:nvSpPr>
        <p:spPr bwMode="auto">
          <a:xfrm>
            <a:off x="5209676" y="5879147"/>
            <a:ext cx="37601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 i="1" dirty="0" smtClean="0"/>
              <a:t>BB model goes mainstream</a:t>
            </a:r>
            <a:endParaRPr lang="en-GB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91681" y="764704"/>
            <a:ext cx="5112568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The </a:t>
            </a:r>
            <a:r>
              <a:rPr lang="en-IE" sz="3600" dirty="0"/>
              <a:t>b</a:t>
            </a:r>
            <a:r>
              <a:rPr lang="en-IE" sz="3600" dirty="0" smtClean="0"/>
              <a:t>ig </a:t>
            </a:r>
            <a:r>
              <a:rPr lang="en-IE" sz="3600" dirty="0"/>
              <a:t>b</a:t>
            </a:r>
            <a:r>
              <a:rPr lang="en-IE" sz="3600" dirty="0" smtClean="0"/>
              <a:t>ang – is it true?</a:t>
            </a:r>
            <a:endParaRPr lang="en-GB" sz="3600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10681" y="1916832"/>
            <a:ext cx="5648697" cy="3581400"/>
          </a:xfrm>
        </p:spPr>
        <p:txBody>
          <a:bodyPr/>
          <a:lstStyle/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b="1" i="1" dirty="0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GB" sz="2400" b="1" i="1" dirty="0" smtClean="0">
              <a:cs typeface="Times New Roman" pitchFamily="18" charset="0"/>
            </a:endParaRP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r>
              <a:rPr lang="en-GB" i="1" dirty="0" smtClean="0">
                <a:cs typeface="Times New Roman" pitchFamily="18" charset="0"/>
              </a:rPr>
              <a:t>√</a:t>
            </a:r>
            <a:r>
              <a:rPr lang="en-US" b="1" i="1" dirty="0" smtClean="0"/>
              <a:t>	</a:t>
            </a:r>
            <a:r>
              <a:rPr lang="en-US" sz="2400" b="1" i="1" dirty="0" smtClean="0"/>
              <a:t>	1. </a:t>
            </a:r>
            <a:r>
              <a:rPr lang="en-US" sz="2400" dirty="0" smtClean="0"/>
              <a:t>The expansion of the </a:t>
            </a:r>
            <a:r>
              <a:rPr lang="en-US" sz="2400" i="1" dirty="0" smtClean="0"/>
              <a:t>U</a:t>
            </a: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b="1" i="1" dirty="0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b="1" i="1" dirty="0" smtClean="0"/>
          </a:p>
          <a:p>
            <a:pPr lvl="1" eaLnBrk="1" hangingPunct="1">
              <a:lnSpc>
                <a:spcPct val="60000"/>
              </a:lnSpc>
              <a:buNone/>
            </a:pPr>
            <a:r>
              <a:rPr lang="en-GB" sz="2400" i="1" dirty="0">
                <a:cs typeface="Times New Roman" pitchFamily="18" charset="0"/>
              </a:rPr>
              <a:t>√ </a:t>
            </a:r>
            <a:r>
              <a:rPr lang="en-US" sz="2400" b="1" i="1" dirty="0" smtClean="0"/>
              <a:t>		2. </a:t>
            </a:r>
            <a:r>
              <a:rPr lang="en-US" sz="2400" dirty="0" smtClean="0"/>
              <a:t>The abundance of H and He</a:t>
            </a:r>
            <a:endParaRPr lang="en-US" sz="2400" i="1" dirty="0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b="1" i="1" dirty="0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r>
              <a:rPr lang="en-US" sz="2400" b="1" i="1" dirty="0" smtClean="0"/>
              <a:t>			 </a:t>
            </a:r>
          </a:p>
          <a:p>
            <a:pPr lvl="1" eaLnBrk="1" hangingPunct="1">
              <a:lnSpc>
                <a:spcPct val="60000"/>
              </a:lnSpc>
              <a:buNone/>
            </a:pPr>
            <a:r>
              <a:rPr lang="en-GB" sz="2400" i="1" dirty="0">
                <a:cs typeface="Times New Roman" pitchFamily="18" charset="0"/>
              </a:rPr>
              <a:t>√ </a:t>
            </a:r>
            <a:r>
              <a:rPr lang="en-US" sz="2400" b="1" i="1" dirty="0" smtClean="0"/>
              <a:t>		3. </a:t>
            </a:r>
            <a:r>
              <a:rPr lang="en-US" sz="2400" dirty="0" smtClean="0"/>
              <a:t>The evolution of galaxies</a:t>
            </a: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dirty="0"/>
          </a:p>
          <a:p>
            <a:pPr lvl="1" eaLnBrk="1" hangingPunct="1">
              <a:lnSpc>
                <a:spcPct val="60000"/>
              </a:lnSpc>
              <a:buNone/>
            </a:pPr>
            <a:r>
              <a:rPr lang="en-GB" sz="2400" i="1" dirty="0">
                <a:cs typeface="Times New Roman" pitchFamily="18" charset="0"/>
              </a:rPr>
              <a:t>√ </a:t>
            </a:r>
            <a:r>
              <a:rPr lang="en-GB" sz="2400" i="1" dirty="0" smtClean="0">
                <a:cs typeface="Times New Roman" pitchFamily="18" charset="0"/>
              </a:rPr>
              <a:t>	</a:t>
            </a:r>
            <a:r>
              <a:rPr lang="en-US" sz="2400" dirty="0" smtClean="0"/>
              <a:t>	</a:t>
            </a:r>
            <a:r>
              <a:rPr lang="en-US" sz="2400" b="1" i="1" dirty="0" smtClean="0"/>
              <a:t>4</a:t>
            </a:r>
            <a:r>
              <a:rPr lang="en-US" sz="2400" dirty="0" smtClean="0"/>
              <a:t>. The cosmic background radiation</a:t>
            </a: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lvl="1" eaLnBrk="1" hangingPunct="1">
              <a:lnSpc>
                <a:spcPct val="60000"/>
              </a:lnSpc>
            </a:pPr>
            <a:endParaRPr lang="en-US" sz="2400" i="1" dirty="0" smtClean="0"/>
          </a:p>
        </p:txBody>
      </p:sp>
      <p:pic>
        <p:nvPicPr>
          <p:cNvPr id="5" name="Picture 6" descr="bigbang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348880"/>
            <a:ext cx="2715731" cy="237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55242" y="5085183"/>
            <a:ext cx="3163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i="1" dirty="0" smtClean="0"/>
              <a:t>Superhot, </a:t>
            </a:r>
            <a:r>
              <a:rPr lang="en-IE" b="1" i="1" dirty="0" err="1" smtClean="0"/>
              <a:t>superdense</a:t>
            </a:r>
            <a:endParaRPr lang="en-IE" b="1" i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87336" y="5676172"/>
            <a:ext cx="3130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i="1" dirty="0" smtClean="0"/>
              <a:t>Expanding and cooling</a:t>
            </a:r>
            <a:endParaRPr lang="en-IE" i="1" dirty="0"/>
          </a:p>
        </p:txBody>
      </p:sp>
      <p:sp>
        <p:nvSpPr>
          <p:cNvPr id="3" name="TextBox 2"/>
          <p:cNvSpPr txBox="1"/>
          <p:nvPr/>
        </p:nvSpPr>
        <p:spPr>
          <a:xfrm>
            <a:off x="6741166" y="6137834"/>
            <a:ext cx="2278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i="1" dirty="0" smtClean="0"/>
              <a:t>How did it start?</a:t>
            </a:r>
            <a:endParaRPr lang="en-IE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19200" y="457200"/>
            <a:ext cx="6705600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Part II   Modern measurements</a:t>
            </a:r>
            <a:endParaRPr lang="en-GB" sz="3600" dirty="0" smtClean="0"/>
          </a:p>
        </p:txBody>
      </p:sp>
      <p:pic>
        <p:nvPicPr>
          <p:cNvPr id="24579" name="Picture 5" descr="cobesa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82661" y="2132856"/>
            <a:ext cx="3703574" cy="3456384"/>
          </a:xfrm>
          <a:noFill/>
        </p:spPr>
      </p:pic>
      <p:sp>
        <p:nvSpPr>
          <p:cNvPr id="24581" name="Rectangle 7"/>
          <p:cNvSpPr>
            <a:spLocks noChangeArrowheads="1"/>
          </p:cNvSpPr>
          <p:nvPr/>
        </p:nvSpPr>
        <p:spPr bwMode="auto">
          <a:xfrm>
            <a:off x="233992" y="2276872"/>
            <a:ext cx="44797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N</a:t>
            </a:r>
            <a:r>
              <a:rPr lang="en-US" dirty="0" smtClean="0"/>
              <a:t>ew measurements of CMB </a:t>
            </a:r>
            <a:endParaRPr lang="en-US" dirty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Full spectrum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Comparison with </a:t>
            </a:r>
            <a:r>
              <a:rPr lang="en-US" dirty="0" smtClean="0"/>
              <a:t>theory</a:t>
            </a:r>
            <a:endParaRPr lang="en-US" dirty="0"/>
          </a:p>
        </p:txBody>
      </p:sp>
      <p:sp>
        <p:nvSpPr>
          <p:cNvPr id="24582" name="Text Box 8"/>
          <p:cNvSpPr txBox="1">
            <a:spLocks noChangeArrowheads="1"/>
          </p:cNvSpPr>
          <p:nvPr/>
        </p:nvSpPr>
        <p:spPr bwMode="auto">
          <a:xfrm>
            <a:off x="5508104" y="5886448"/>
            <a:ext cx="2452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i="1" dirty="0"/>
              <a:t>COBE satellite (1992)</a:t>
            </a:r>
            <a:endParaRPr lang="en-GB" sz="20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262022" y="4581128"/>
            <a:ext cx="29530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 smtClean="0"/>
              <a:t> Balloon </a:t>
            </a:r>
            <a:r>
              <a:rPr lang="en-US" dirty="0"/>
              <a:t>experiments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Satellite </a:t>
            </a:r>
            <a:r>
              <a:rPr lang="en-US" dirty="0" smtClean="0"/>
              <a:t>experiments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76400" y="838200"/>
            <a:ext cx="6705600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COBE measurements of CMB</a:t>
            </a:r>
            <a:endParaRPr lang="en-GB" dirty="0" smtClean="0"/>
          </a:p>
        </p:txBody>
      </p:sp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251520" y="2238028"/>
            <a:ext cx="40386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Expected </a:t>
            </a:r>
            <a:r>
              <a:rPr lang="en-US" dirty="0"/>
              <a:t>temperature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Expected </a:t>
            </a:r>
            <a:r>
              <a:rPr lang="en-US" dirty="0"/>
              <a:t>frequency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Perfect </a:t>
            </a:r>
            <a:r>
              <a:rPr lang="en-US" dirty="0"/>
              <a:t>blackbody spectrum</a:t>
            </a:r>
          </a:p>
        </p:txBody>
      </p:sp>
      <p:graphicFrame>
        <p:nvGraphicFramePr>
          <p:cNvPr id="9218" name="Object 8"/>
          <p:cNvGraphicFramePr>
            <a:graphicFrameLocks noGrp="1" noChangeAspect="1"/>
          </p:cNvGraphicFramePr>
          <p:nvPr>
            <p:ph type="body" sz="half" idx="1"/>
          </p:nvPr>
        </p:nvGraphicFramePr>
        <p:xfrm>
          <a:off x="4716016" y="2060848"/>
          <a:ext cx="4191000" cy="335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8" name="Photo Editor Photo" r:id="rId3" imgW="3648584" imgH="2924583" progId="">
                  <p:embed/>
                </p:oleObj>
              </mc:Choice>
              <mc:Fallback>
                <p:oleObj name="Photo Editor Photo" r:id="rId3" imgW="3648584" imgH="2924583" progId="">
                  <p:embed/>
                  <p:pic>
                    <p:nvPicPr>
                      <p:cNvPr id="0" name="Picture 2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2060848"/>
                        <a:ext cx="4191000" cy="3359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Text Box 11"/>
          <p:cNvSpPr txBox="1">
            <a:spLocks noChangeArrowheads="1"/>
          </p:cNvSpPr>
          <p:nvPr/>
        </p:nvSpPr>
        <p:spPr bwMode="auto">
          <a:xfrm>
            <a:off x="6876256" y="5877272"/>
            <a:ext cx="1603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dirty="0"/>
              <a:t>COBE (1992)</a:t>
            </a:r>
            <a:endParaRPr lang="en-GB" sz="2000" dirty="0"/>
          </a:p>
        </p:txBody>
      </p:sp>
      <p:sp>
        <p:nvSpPr>
          <p:cNvPr id="9222" name="Text Box 12"/>
          <p:cNvSpPr txBox="1">
            <a:spLocks noChangeArrowheads="1"/>
          </p:cNvSpPr>
          <p:nvPr/>
        </p:nvSpPr>
        <p:spPr bwMode="auto">
          <a:xfrm>
            <a:off x="3550937" y="6045547"/>
            <a:ext cx="2333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u="sng" dirty="0"/>
              <a:t>Nobel Prize 2006</a:t>
            </a:r>
            <a:endParaRPr lang="en-GB" b="1" i="1" u="sng" dirty="0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312550" y="4539328"/>
            <a:ext cx="323838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i="1" dirty="0"/>
              <a:t> </a:t>
            </a:r>
            <a:r>
              <a:rPr lang="en-US" i="1" dirty="0" smtClean="0"/>
              <a:t>Radiation very uniform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i="1" dirty="0" smtClean="0"/>
              <a:t> </a:t>
            </a:r>
            <a:r>
              <a:rPr lang="en-US" i="1" dirty="0"/>
              <a:t>Galaxy formation?</a:t>
            </a:r>
            <a:endParaRPr lang="en-GB" i="1" dirty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i="1" dirty="0" smtClean="0"/>
              <a:t> Variation of 1 in </a:t>
            </a:r>
            <a:r>
              <a:rPr lang="en-IE" dirty="0" smtClean="0"/>
              <a:t>10</a:t>
            </a:r>
            <a:r>
              <a:rPr lang="en-IE" baseline="30000" dirty="0" smtClean="0"/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836712"/>
            <a:ext cx="7391400" cy="762000"/>
          </a:xfrm>
        </p:spPr>
        <p:txBody>
          <a:bodyPr/>
          <a:lstStyle/>
          <a:p>
            <a:pPr eaLnBrk="1" hangingPunct="1"/>
            <a:r>
              <a:rPr lang="en-IE" sz="3600" dirty="0" smtClean="0">
                <a:solidFill>
                  <a:schemeClr val="tx1"/>
                </a:solidFill>
              </a:rPr>
              <a:t> </a:t>
            </a:r>
            <a:r>
              <a:rPr lang="en-IE" sz="3600" dirty="0">
                <a:solidFill>
                  <a:schemeClr val="tx1"/>
                </a:solidFill>
              </a:rPr>
              <a:t>	</a:t>
            </a:r>
            <a:r>
              <a:rPr lang="en-IE" sz="3600" dirty="0" smtClean="0">
                <a:solidFill>
                  <a:schemeClr val="tx1"/>
                </a:solidFill>
              </a:rPr>
              <a:t>	  </a:t>
            </a:r>
            <a:r>
              <a:rPr lang="en-IE" sz="3600" dirty="0">
                <a:solidFill>
                  <a:schemeClr val="tx1"/>
                </a:solidFill>
              </a:rPr>
              <a:t>P</a:t>
            </a:r>
            <a:r>
              <a:rPr lang="en-IE" sz="3600" dirty="0" smtClean="0">
                <a:solidFill>
                  <a:schemeClr val="tx1"/>
                </a:solidFill>
              </a:rPr>
              <a:t>roblems</a:t>
            </a:r>
            <a:endParaRPr lang="en-GB" sz="3600" dirty="0" smtClean="0">
              <a:solidFill>
                <a:schemeClr val="tx1"/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6760" y="2934469"/>
            <a:ext cx="6211416" cy="220216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IE" sz="2400" u="sng" dirty="0" smtClean="0"/>
              <a:t>Horizon</a:t>
            </a:r>
            <a:r>
              <a:rPr lang="en-IE" sz="2400" dirty="0" smtClean="0"/>
              <a:t> problem	</a:t>
            </a:r>
            <a:r>
              <a:rPr lang="en-IE" sz="2400" i="1" dirty="0" smtClean="0"/>
              <a:t>why so uniform?</a:t>
            </a:r>
          </a:p>
          <a:p>
            <a:pPr eaLnBrk="1" hangingPunct="1">
              <a:lnSpc>
                <a:spcPct val="80000"/>
              </a:lnSpc>
            </a:pPr>
            <a:endParaRPr lang="en-IE" sz="2400" i="1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u="sng" dirty="0" smtClean="0"/>
              <a:t>Galaxy </a:t>
            </a:r>
            <a:r>
              <a:rPr lang="en-IE" sz="2400" dirty="0" smtClean="0"/>
              <a:t>problem      </a:t>
            </a:r>
            <a:r>
              <a:rPr lang="en-IE" sz="2400" i="1" dirty="0" smtClean="0"/>
              <a:t>how did galaxies form?</a:t>
            </a:r>
          </a:p>
          <a:p>
            <a:pPr eaLnBrk="1" hangingPunct="1">
              <a:lnSpc>
                <a:spcPct val="80000"/>
              </a:lnSpc>
            </a:pPr>
            <a:endParaRPr lang="en-IE" sz="2400" i="1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u="sng" dirty="0" smtClean="0"/>
              <a:t>Flatness</a:t>
            </a:r>
            <a:r>
              <a:rPr lang="en-IE" sz="2400" dirty="0" smtClean="0"/>
              <a:t> problem     </a:t>
            </a:r>
            <a:r>
              <a:rPr lang="en-IE" sz="2400" i="1" dirty="0" smtClean="0"/>
              <a:t>fine balance?</a:t>
            </a:r>
            <a:r>
              <a:rPr lang="en-IE" sz="2400" dirty="0" smtClean="0"/>
              <a:t> </a:t>
            </a:r>
            <a:endParaRPr lang="en-GB" sz="2800" i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sz="2800" i="1" dirty="0" smtClean="0"/>
          </a:p>
          <a:p>
            <a:pPr eaLnBrk="1" hangingPunct="1">
              <a:lnSpc>
                <a:spcPct val="80000"/>
              </a:lnSpc>
            </a:pPr>
            <a:endParaRPr lang="en-IE" sz="2400" i="1" dirty="0" smtClean="0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331640" y="2047676"/>
            <a:ext cx="59691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dirty="0" smtClean="0"/>
              <a:t> Background radiation raised </a:t>
            </a:r>
            <a:r>
              <a:rPr lang="en-IE" b="1" dirty="0"/>
              <a:t>new questions</a:t>
            </a:r>
          </a:p>
        </p:txBody>
      </p:sp>
      <p:sp>
        <p:nvSpPr>
          <p:cNvPr id="29701" name="TextBox 7"/>
          <p:cNvSpPr txBox="1">
            <a:spLocks noChangeArrowheads="1"/>
          </p:cNvSpPr>
          <p:nvPr/>
        </p:nvSpPr>
        <p:spPr bwMode="auto">
          <a:xfrm>
            <a:off x="827584" y="5301208"/>
            <a:ext cx="5257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dirty="0" smtClean="0"/>
              <a:t>	</a:t>
            </a:r>
            <a:r>
              <a:rPr lang="en-IE" u="sng" dirty="0" smtClean="0"/>
              <a:t>Singularity </a:t>
            </a:r>
            <a:r>
              <a:rPr lang="en-IE" u="sng" dirty="0"/>
              <a:t>problem    </a:t>
            </a:r>
            <a:endParaRPr lang="en-IE" i="1" u="sng" dirty="0"/>
          </a:p>
          <a:p>
            <a:r>
              <a:rPr lang="en-IE" dirty="0">
                <a:cs typeface="Times New Roman" pitchFamily="18" charset="0"/>
              </a:rPr>
              <a:t> </a:t>
            </a:r>
            <a:r>
              <a:rPr lang="en-GB" dirty="0">
                <a:cs typeface="Times New Roman" pitchFamily="18" charset="0"/>
              </a:rPr>
              <a:t>∞</a:t>
            </a:r>
            <a:r>
              <a:rPr lang="en-IE" dirty="0">
                <a:cs typeface="Times New Roman" pitchFamily="18" charset="0"/>
              </a:rPr>
              <a:t> density, </a:t>
            </a:r>
            <a:r>
              <a:rPr lang="en-GB" dirty="0">
                <a:cs typeface="Times New Roman" pitchFamily="18" charset="0"/>
              </a:rPr>
              <a:t>∞</a:t>
            </a:r>
            <a:r>
              <a:rPr lang="en-IE" dirty="0">
                <a:cs typeface="Times New Roman" pitchFamily="18" charset="0"/>
              </a:rPr>
              <a:t> curvature</a:t>
            </a:r>
            <a:r>
              <a:rPr lang="en-IE" i="1" dirty="0"/>
              <a:t> </a:t>
            </a:r>
            <a:r>
              <a:rPr lang="en-IE" dirty="0"/>
              <a:t>at </a:t>
            </a:r>
            <a:r>
              <a:rPr lang="en-IE" i="1" dirty="0"/>
              <a:t>t</a:t>
            </a:r>
            <a:r>
              <a:rPr lang="en-IE" dirty="0"/>
              <a:t> = </a:t>
            </a:r>
            <a:r>
              <a:rPr lang="en-IE" dirty="0" smtClean="0"/>
              <a:t>0 ?</a:t>
            </a:r>
            <a:endParaRPr lang="en-GB" sz="2800" b="1" i="1" dirty="0"/>
          </a:p>
          <a:p>
            <a:endParaRPr lang="en-IE" dirty="0"/>
          </a:p>
        </p:txBody>
      </p:sp>
      <p:sp>
        <p:nvSpPr>
          <p:cNvPr id="29702" name="Text Box 7"/>
          <p:cNvSpPr txBox="1">
            <a:spLocks noChangeArrowheads="1"/>
          </p:cNvSpPr>
          <p:nvPr/>
        </p:nvSpPr>
        <p:spPr bwMode="auto">
          <a:xfrm>
            <a:off x="6371864" y="5949280"/>
            <a:ext cx="2409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u="sng" dirty="0"/>
              <a:t>quantum gravity?</a:t>
            </a:r>
            <a:endParaRPr lang="en-GB" b="1" i="1" u="sng" dirty="0"/>
          </a:p>
        </p:txBody>
      </p:sp>
      <p:pic>
        <p:nvPicPr>
          <p:cNvPr id="2970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8089" y="2996952"/>
            <a:ext cx="2133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588224" y="5301208"/>
            <a:ext cx="2340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i="1" dirty="0" smtClean="0"/>
              <a:t>Stephen  Hawking</a:t>
            </a:r>
            <a:endParaRPr lang="en-GB" sz="20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828800" y="914400"/>
            <a:ext cx="6553200" cy="685800"/>
          </a:xfrm>
        </p:spPr>
        <p:txBody>
          <a:bodyPr/>
          <a:lstStyle/>
          <a:p>
            <a:pPr eaLnBrk="1" hangingPunct="1"/>
            <a:r>
              <a:rPr lang="en-IE" sz="3600" smtClean="0"/>
              <a:t>The horizon problem</a:t>
            </a:r>
            <a:endParaRPr lang="en-GB" sz="3600" smtClean="0"/>
          </a:p>
        </p:txBody>
      </p:sp>
      <p:pic>
        <p:nvPicPr>
          <p:cNvPr id="30723" name="Picture 3" descr="FG27_008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209800"/>
            <a:ext cx="3413125" cy="3429000"/>
          </a:xfrm>
          <a:noFill/>
        </p:spPr>
      </p:pic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3810000" y="2348880"/>
            <a:ext cx="50292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Two distant regions </a:t>
            </a:r>
            <a:r>
              <a:rPr lang="en-US" dirty="0" smtClean="0"/>
              <a:t>of </a:t>
            </a:r>
            <a:r>
              <a:rPr lang="en-US" dirty="0"/>
              <a:t>background </a:t>
            </a:r>
            <a:r>
              <a:rPr lang="en-US" dirty="0" smtClean="0"/>
              <a:t>      radiation have very similar </a:t>
            </a:r>
            <a:r>
              <a:rPr lang="en-US" dirty="0"/>
              <a:t>temps	      </a:t>
            </a:r>
          </a:p>
          <a:p>
            <a:pPr>
              <a:spcBef>
                <a:spcPct val="50000"/>
              </a:spcBef>
            </a:pPr>
            <a:r>
              <a:rPr lang="en-US" b="1" dirty="0"/>
              <a:t>		</a:t>
            </a:r>
            <a:r>
              <a:rPr lang="en-US" b="1" u="sng" dirty="0"/>
              <a:t>Why?</a:t>
            </a:r>
          </a:p>
          <a:p>
            <a:pPr>
              <a:spcBef>
                <a:spcPct val="50000"/>
              </a:spcBef>
            </a:pPr>
            <a:r>
              <a:rPr lang="en-US" b="1" i="1" dirty="0"/>
              <a:t>Too far apart to be causally connected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dirty="0"/>
              <a:t> Finite speed of light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dirty="0"/>
              <a:t> Finite age of cosmos</a:t>
            </a:r>
            <a:endParaRPr lang="en-US" b="1" u="sng" dirty="0"/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5423693" y="5589240"/>
            <a:ext cx="1801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u="sng" dirty="0"/>
              <a:t>Is U too big?</a:t>
            </a:r>
            <a:endParaRPr lang="en-GB" b="1" i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76400" y="381000"/>
            <a:ext cx="6553200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Galaxy formation problem</a:t>
            </a:r>
            <a:endParaRPr lang="en-GB" sz="3600" dirty="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79512" y="2276872"/>
            <a:ext cx="4464496" cy="3581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Microwave background smooth on large scale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No obvious deviations from homogeneity  (1 in 100,000)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How did slight perturbations become galaxies?</a:t>
            </a:r>
          </a:p>
          <a:p>
            <a:pPr eaLnBrk="1" hangingPunct="1">
              <a:lnSpc>
                <a:spcPct val="90000"/>
              </a:lnSpc>
            </a:pPr>
            <a:endParaRPr lang="en-GB" sz="2400" dirty="0" smtClean="0"/>
          </a:p>
        </p:txBody>
      </p:sp>
      <p:pic>
        <p:nvPicPr>
          <p:cNvPr id="31748" name="Picture 4" descr="cobeda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220072" y="2924944"/>
            <a:ext cx="3528392" cy="19573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752600" y="838200"/>
            <a:ext cx="6553200" cy="762000"/>
          </a:xfrm>
        </p:spPr>
        <p:txBody>
          <a:bodyPr/>
          <a:lstStyle/>
          <a:p>
            <a:pPr eaLnBrk="1" hangingPunct="1"/>
            <a:r>
              <a:rPr lang="en-IE" sz="3600" smtClean="0"/>
              <a:t>The flatness problem</a:t>
            </a:r>
            <a:endParaRPr lang="en-GB" sz="3600" smtClean="0"/>
          </a:p>
        </p:txBody>
      </p:sp>
      <p:graphicFrame>
        <p:nvGraphicFramePr>
          <p:cNvPr id="10242" name="Object 3"/>
          <p:cNvGraphicFramePr>
            <a:graphicFrameLocks noGrp="1" noChangeAspect="1"/>
          </p:cNvGraphicFramePr>
          <p:nvPr>
            <p:ph type="body" idx="1"/>
            <p:extLst>
              <p:ext uri="{D42A27DB-BD31-4B8C-83A1-F6EECF244321}">
                <p14:modId xmlns:p14="http://schemas.microsoft.com/office/powerpoint/2010/main" val="3428619020"/>
              </p:ext>
            </p:extLst>
          </p:nvPr>
        </p:nvGraphicFramePr>
        <p:xfrm>
          <a:off x="4850902" y="2057400"/>
          <a:ext cx="4030388" cy="3517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108" name="Photo Editor Photo" r:id="rId3" imgW="4552381" imgH="3495238" progId="">
                  <p:embed/>
                </p:oleObj>
              </mc:Choice>
              <mc:Fallback>
                <p:oleObj name="Photo Editor Photo" r:id="rId3" imgW="4552381" imgH="3495238" progId="">
                  <p:embed/>
                  <p:pic>
                    <p:nvPicPr>
                      <p:cNvPr id="0" name="Picture 2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0902" y="2057400"/>
                        <a:ext cx="4030388" cy="35178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74915" y="2057400"/>
            <a:ext cx="4208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dirty="0"/>
              <a:t>Slightest deviation from flatness 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206559" y="2514600"/>
            <a:ext cx="4495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dirty="0">
                <a:cs typeface="Times New Roman" pitchFamily="18" charset="0"/>
              </a:rPr>
              <a:t>		</a:t>
            </a:r>
            <a:r>
              <a:rPr lang="en-GB" dirty="0">
                <a:cs typeface="Times New Roman" pitchFamily="18" charset="0"/>
              </a:rPr>
              <a:t>→</a:t>
            </a:r>
          </a:p>
          <a:p>
            <a:r>
              <a:rPr lang="en-IE" dirty="0"/>
              <a:t>R</a:t>
            </a:r>
            <a:r>
              <a:rPr lang="en-IE" dirty="0" smtClean="0"/>
              <a:t>unaway </a:t>
            </a:r>
            <a:r>
              <a:rPr lang="en-IE" dirty="0"/>
              <a:t>expansion or crunch</a:t>
            </a:r>
            <a:endParaRPr lang="en-GB" dirty="0"/>
          </a:p>
        </p:txBody>
      </p:sp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134381" y="5085668"/>
            <a:ext cx="422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dirty="0"/>
              <a:t>Why so finely balanced initially?</a:t>
            </a:r>
            <a:endParaRPr lang="en-GB" dirty="0"/>
          </a:p>
        </p:txBody>
      </p:sp>
      <p:sp>
        <p:nvSpPr>
          <p:cNvPr id="10247" name="Text Box 8"/>
          <p:cNvSpPr txBox="1">
            <a:spLocks noChangeArrowheads="1"/>
          </p:cNvSpPr>
          <p:nvPr/>
        </p:nvSpPr>
        <p:spPr bwMode="auto">
          <a:xfrm>
            <a:off x="4702359" y="6012655"/>
            <a:ext cx="41544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spcBef>
                <a:spcPct val="20000"/>
              </a:spcBef>
            </a:pPr>
            <a:r>
              <a:rPr lang="en-US" sz="1800" dirty="0">
                <a:latin typeface="Arial" charset="0"/>
              </a:rPr>
              <a:t>A</a:t>
            </a:r>
            <a:r>
              <a:rPr lang="en-US" sz="1800" i="1" dirty="0">
                <a:latin typeface="Arial" charset="0"/>
              </a:rPr>
              <a:t>t t = 1 s, </a:t>
            </a:r>
            <a:r>
              <a:rPr lang="en-US" sz="1800" i="1" dirty="0">
                <a:latin typeface="Symbol" pitchFamily="18" charset="2"/>
              </a:rPr>
              <a:t>W</a:t>
            </a:r>
            <a:r>
              <a:rPr lang="en-US" sz="1800" i="1" dirty="0">
                <a:latin typeface="Arial" charset="0"/>
              </a:rPr>
              <a:t> = 1 to within 1:10</a:t>
            </a:r>
            <a:r>
              <a:rPr lang="en-US" sz="1800" i="1" baseline="30000" dirty="0">
                <a:latin typeface="Arial" charset="0"/>
              </a:rPr>
              <a:t>15</a:t>
            </a:r>
            <a:r>
              <a:rPr lang="en-GB" sz="1800" i="1" dirty="0"/>
              <a:t>)</a:t>
            </a:r>
          </a:p>
        </p:txBody>
      </p:sp>
      <p:sp>
        <p:nvSpPr>
          <p:cNvPr id="10248" name="Text Box 9"/>
          <p:cNvSpPr txBox="1">
            <a:spLocks noChangeArrowheads="1"/>
          </p:cNvSpPr>
          <p:nvPr/>
        </p:nvSpPr>
        <p:spPr bwMode="auto">
          <a:xfrm>
            <a:off x="1336912" y="3706585"/>
            <a:ext cx="1817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u="sng" dirty="0"/>
              <a:t>Not observed</a:t>
            </a:r>
            <a:endParaRPr lang="en-GB" b="1" i="1" u="sng" dirty="0"/>
          </a:p>
        </p:txBody>
      </p:sp>
      <p:sp>
        <p:nvSpPr>
          <p:cNvPr id="10249" name="Text Box 11"/>
          <p:cNvSpPr txBox="1">
            <a:spLocks noChangeArrowheads="1"/>
          </p:cNvSpPr>
          <p:nvPr/>
        </p:nvSpPr>
        <p:spPr bwMode="auto">
          <a:xfrm>
            <a:off x="313258" y="5734346"/>
            <a:ext cx="40336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dirty="0"/>
              <a:t>Astrophysics: </a:t>
            </a:r>
            <a:r>
              <a:rPr lang="en-GB" sz="2000" b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Ω</a:t>
            </a:r>
            <a:r>
              <a:rPr lang="en-IE" sz="2000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= 0.3 </a:t>
            </a:r>
            <a:r>
              <a:rPr lang="en-IE" b="1" i="1" dirty="0"/>
              <a:t> </a:t>
            </a:r>
            <a:r>
              <a:rPr lang="en-IE" b="1" i="1" dirty="0" smtClean="0"/>
              <a:t>(matter)</a:t>
            </a:r>
            <a:endParaRPr lang="en-GB" b="1" i="1" dirty="0"/>
          </a:p>
        </p:txBody>
      </p:sp>
      <p:sp>
        <p:nvSpPr>
          <p:cNvPr id="10250" name="Rectangle 13"/>
          <p:cNvSpPr>
            <a:spLocks noChangeArrowheads="1"/>
          </p:cNvSpPr>
          <p:nvPr/>
        </p:nvSpPr>
        <p:spPr bwMode="auto">
          <a:xfrm>
            <a:off x="1730728" y="4163785"/>
            <a:ext cx="1219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Ω</a:t>
            </a:r>
            <a:r>
              <a:rPr lang="en-IE" sz="2000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= </a:t>
            </a:r>
            <a:r>
              <a:rPr lang="en-IE" sz="2000" b="1" i="1" dirty="0" smtClean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1</a:t>
            </a:r>
            <a:endParaRPr lang="en-GB" sz="2000" b="1" i="1" dirty="0">
              <a:solidFill>
                <a:srgbClr val="000000"/>
              </a:solidFill>
              <a:latin typeface="Arial Unicode MS" pitchFamily="34" charset="-128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555776" y="836712"/>
            <a:ext cx="3810744" cy="685800"/>
          </a:xfrm>
        </p:spPr>
        <p:txBody>
          <a:bodyPr/>
          <a:lstStyle/>
          <a:p>
            <a:r>
              <a:rPr lang="en-IE" sz="3600" dirty="0" smtClean="0"/>
              <a:t>Dark Matter</a:t>
            </a:r>
            <a:endParaRPr lang="en-GB" sz="3600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5334000" cy="60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IE" sz="2400" dirty="0" smtClean="0"/>
              <a:t>First suggested in 1930s</a:t>
            </a:r>
          </a:p>
          <a:p>
            <a:pPr>
              <a:lnSpc>
                <a:spcPct val="90000"/>
              </a:lnSpc>
            </a:pPr>
            <a:r>
              <a:rPr lang="en-IE" sz="2400" dirty="0" smtClean="0"/>
              <a:t>Stellar motion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52400" y="4038600"/>
            <a:ext cx="5334000" cy="1348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SzPct val="85000"/>
              <a:buFontTx/>
              <a:buBlip>
                <a:blip r:embed="rId2"/>
              </a:buBlip>
            </a:pPr>
            <a:r>
              <a:rPr lang="en-IE" dirty="0"/>
              <a:t> Explains motion of stars </a:t>
            </a:r>
          </a:p>
          <a:p>
            <a:pPr eaLnBrk="0" hangingPunct="0">
              <a:spcBef>
                <a:spcPct val="20000"/>
              </a:spcBef>
              <a:buSzPct val="85000"/>
              <a:buFontTx/>
              <a:buBlip>
                <a:blip r:embed="rId2"/>
              </a:buBlip>
            </a:pPr>
            <a:r>
              <a:rPr lang="en-IE" dirty="0"/>
              <a:t> Explains motion of </a:t>
            </a:r>
            <a:r>
              <a:rPr lang="en-IE" dirty="0" smtClean="0"/>
              <a:t>galaxies</a:t>
            </a:r>
            <a:endParaRPr lang="en-IE" dirty="0"/>
          </a:p>
          <a:p>
            <a:pPr eaLnBrk="0" hangingPunct="0">
              <a:spcBef>
                <a:spcPct val="20000"/>
              </a:spcBef>
              <a:buSzPct val="85000"/>
              <a:buFontTx/>
              <a:buBlip>
                <a:blip r:embed="rId2"/>
              </a:buBlip>
            </a:pPr>
            <a:r>
              <a:rPr lang="en-IE" dirty="0"/>
              <a:t> Explains gravitational </a:t>
            </a:r>
            <a:r>
              <a:rPr lang="en-IE" dirty="0" err="1"/>
              <a:t>lensing</a:t>
            </a:r>
            <a:endParaRPr lang="en-GB" dirty="0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609600" y="3048000"/>
            <a:ext cx="480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b="1" i="1" u="sng" dirty="0"/>
              <a:t>normal gravitational effect but</a:t>
            </a:r>
          </a:p>
          <a:p>
            <a:r>
              <a:rPr lang="en-IE" b="1" i="1" u="sng" dirty="0"/>
              <a:t>c</a:t>
            </a:r>
            <a:r>
              <a:rPr lang="en-IE" b="1" i="1" u="sng" dirty="0" smtClean="0"/>
              <a:t>annot be seen directly</a:t>
            </a:r>
            <a:endParaRPr lang="en-GB" b="1" i="1" u="sng" dirty="0"/>
          </a:p>
        </p:txBody>
      </p:sp>
      <p:sp>
        <p:nvSpPr>
          <p:cNvPr id="32774" name="Text Box 14"/>
          <p:cNvSpPr txBox="1">
            <a:spLocks noChangeArrowheads="1"/>
          </p:cNvSpPr>
          <p:nvPr/>
        </p:nvSpPr>
        <p:spPr bwMode="auto">
          <a:xfrm>
            <a:off x="381000" y="5715000"/>
            <a:ext cx="518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SzPct val="85000"/>
            </a:pPr>
            <a:r>
              <a:rPr lang="en-IE"/>
              <a:t>      </a:t>
            </a:r>
            <a:r>
              <a:rPr lang="en-IE" b="1"/>
              <a:t>Matter = OM</a:t>
            </a:r>
            <a:r>
              <a:rPr lang="en-IE" b="1" baseline="-25000"/>
              <a:t> </a:t>
            </a:r>
            <a:r>
              <a:rPr lang="en-IE" sz="2000" b="1"/>
              <a:t>(30%)</a:t>
            </a:r>
            <a:r>
              <a:rPr lang="en-IE" b="1"/>
              <a:t> +  DM </a:t>
            </a:r>
            <a:r>
              <a:rPr lang="en-IE" sz="2000" b="1"/>
              <a:t>(70%)</a:t>
            </a:r>
            <a:endParaRPr lang="en-GB" sz="2000" b="1"/>
          </a:p>
        </p:txBody>
      </p:sp>
      <p:sp>
        <p:nvSpPr>
          <p:cNvPr id="32775" name="Text Box 15"/>
          <p:cNvSpPr txBox="1">
            <a:spLocks noChangeArrowheads="1"/>
          </p:cNvSpPr>
          <p:nvPr/>
        </p:nvSpPr>
        <p:spPr bwMode="auto">
          <a:xfrm>
            <a:off x="6888325" y="5992586"/>
            <a:ext cx="1463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Ω</a:t>
            </a:r>
            <a:r>
              <a:rPr lang="en-IE" sz="2000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= 0.3</a:t>
            </a:r>
            <a:endParaRPr lang="en-GB" sz="2000" b="1" i="1" dirty="0">
              <a:solidFill>
                <a:srgbClr val="000000"/>
              </a:solidFill>
              <a:latin typeface="Arial Unicode MS" pitchFamily="34" charset="-128"/>
              <a:cs typeface="Times New Roman" pitchFamily="18" charset="0"/>
            </a:endParaRPr>
          </a:p>
        </p:txBody>
      </p:sp>
      <p:pic>
        <p:nvPicPr>
          <p:cNvPr id="32776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2157932"/>
            <a:ext cx="3239499" cy="3325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838200" y="6437313"/>
            <a:ext cx="4459288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IE" b="1" i="1" dirty="0"/>
              <a:t>Also suggested by </a:t>
            </a:r>
            <a:r>
              <a:rPr lang="en-IE" b="1" i="1" dirty="0" err="1"/>
              <a:t>nucleosynthesis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 descr="Large confetti"/>
          <p:cNvSpPr>
            <a:spLocks noGrp="1" noChangeArrowheads="1"/>
          </p:cNvSpPr>
          <p:nvPr>
            <p:ph type="title" idx="4294967295"/>
          </p:nvPr>
        </p:nvSpPr>
        <p:spPr>
          <a:xfrm>
            <a:off x="1272432" y="476672"/>
            <a:ext cx="6817568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Solution: Inflation (1981)</a:t>
            </a:r>
            <a:endParaRPr lang="en-GB" sz="3600" dirty="0" smtClean="0"/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2209800"/>
            <a:ext cx="5148064" cy="3523456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IE" sz="2400" dirty="0" smtClean="0"/>
              <a:t>Initial </a:t>
            </a:r>
            <a:r>
              <a:rPr lang="en-IE" sz="2400" b="1" dirty="0" smtClean="0"/>
              <a:t>exponential expansion</a:t>
            </a:r>
            <a:r>
              <a:rPr lang="en-IE" sz="2400" dirty="0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IE" sz="2400" dirty="0" smtClean="0"/>
              <a:t>Driven by </a:t>
            </a:r>
            <a:r>
              <a:rPr lang="en-IE" sz="2400" i="1" dirty="0" smtClean="0"/>
              <a:t>phase transition</a:t>
            </a:r>
            <a:r>
              <a:rPr lang="en-IE" sz="2400" dirty="0" smtClean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IE" sz="24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IE" sz="2400" dirty="0" smtClean="0"/>
              <a:t>		</a:t>
            </a:r>
            <a:r>
              <a:rPr lang="en-IE" sz="2400" b="1" i="1" dirty="0" smtClean="0"/>
              <a:t>Repulsive force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IE" sz="2000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dirty="0" smtClean="0"/>
              <a:t>Expansion of 10</a:t>
            </a:r>
            <a:r>
              <a:rPr lang="en-IE" sz="2400" baseline="30000" dirty="0" smtClean="0"/>
              <a:t>26</a:t>
            </a:r>
            <a:r>
              <a:rPr lang="en-IE" sz="2400" dirty="0" smtClean="0"/>
              <a:t> in 10</a:t>
            </a:r>
            <a:r>
              <a:rPr lang="en-IE" sz="2400" baseline="30000" dirty="0" smtClean="0"/>
              <a:t>-32</a:t>
            </a:r>
            <a:r>
              <a:rPr lang="en-IE" sz="2400" dirty="0" smtClean="0"/>
              <a:t> s </a:t>
            </a:r>
          </a:p>
          <a:p>
            <a:pPr eaLnBrk="1" hangingPunct="1">
              <a:lnSpc>
                <a:spcPct val="80000"/>
              </a:lnSpc>
            </a:pPr>
            <a:r>
              <a:rPr lang="en-IE" sz="2400" dirty="0" err="1" smtClean="0"/>
              <a:t>Smooths</a:t>
            </a:r>
            <a:r>
              <a:rPr lang="en-IE" sz="2400" dirty="0" smtClean="0"/>
              <a:t> out </a:t>
            </a:r>
            <a:r>
              <a:rPr lang="en-IE" sz="2400" dirty="0" err="1" smtClean="0"/>
              <a:t>inhomogeneities</a:t>
            </a:r>
            <a:endParaRPr lang="en-IE" sz="2400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dirty="0" err="1" smtClean="0"/>
              <a:t>Smooths</a:t>
            </a:r>
            <a:r>
              <a:rPr lang="en-IE" sz="2400" dirty="0" smtClean="0"/>
              <a:t> out curvature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611560" y="5576662"/>
            <a:ext cx="25937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u="sng" dirty="0" smtClean="0"/>
              <a:t>‘No hair’ universe</a:t>
            </a:r>
            <a:endParaRPr lang="en-US" b="1" i="1" u="sng" dirty="0"/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350" y="1849933"/>
            <a:ext cx="3654650" cy="4767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56" name="Presentation" r:id="rId3" imgW="4572000" imgH="3429000" progId="PowerPoint.Show.8">
                  <p:embed/>
                </p:oleObj>
              </mc:Choice>
              <mc:Fallback>
                <p:oleObj name="Presentation" r:id="rId3" imgW="4572000" imgH="3429000" progId="PowerPoint.Show.8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00200" y="381000"/>
            <a:ext cx="6553200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The inflationary universe</a:t>
            </a:r>
            <a:endParaRPr lang="en-GB" sz="3600" dirty="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2269570"/>
            <a:ext cx="5277719" cy="337944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IE" sz="2400" dirty="0"/>
              <a:t>Solves flatness problem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IE" sz="2400" i="1" dirty="0"/>
              <a:t>	</a:t>
            </a:r>
            <a:r>
              <a:rPr lang="en-IE" sz="2000" i="1" dirty="0"/>
              <a:t>Geometry driven towards flatness </a:t>
            </a:r>
          </a:p>
          <a:p>
            <a:pPr eaLnBrk="1" hangingPunct="1">
              <a:lnSpc>
                <a:spcPct val="80000"/>
              </a:lnSpc>
            </a:pPr>
            <a:endParaRPr lang="en-IE" sz="2400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dirty="0" smtClean="0"/>
              <a:t>Solves horizon problem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IE" sz="2400" dirty="0" smtClean="0"/>
              <a:t>	</a:t>
            </a:r>
            <a:r>
              <a:rPr lang="en-IE" sz="2000" i="1" dirty="0" smtClean="0"/>
              <a:t>Early U incredibly small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IE" sz="2000" i="1" dirty="0" smtClean="0"/>
          </a:p>
          <a:p>
            <a:pPr eaLnBrk="1" hangingPunct="1">
              <a:lnSpc>
                <a:spcPct val="80000"/>
              </a:lnSpc>
            </a:pPr>
            <a:r>
              <a:rPr lang="en-IE" sz="2400" dirty="0" smtClean="0"/>
              <a:t>Mechanism for galaxy formation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IE" sz="2000" i="1" dirty="0" smtClean="0"/>
              <a:t>	</a:t>
            </a:r>
            <a:r>
              <a:rPr lang="en-IE" sz="2000" i="1" dirty="0"/>
              <a:t>N</a:t>
            </a:r>
            <a:r>
              <a:rPr lang="en-IE" sz="2000" i="1" dirty="0" smtClean="0"/>
              <a:t>atural variations inflated </a:t>
            </a:r>
            <a:r>
              <a:rPr lang="en-IE" sz="2000" dirty="0" smtClean="0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7544" y="6158408"/>
            <a:ext cx="6407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i="1" dirty="0" smtClean="0"/>
              <a:t>Conflict between theorists and experimentalists</a:t>
            </a:r>
            <a:endParaRPr lang="en-IE" b="1" i="1" dirty="0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269570"/>
            <a:ext cx="2955862" cy="3288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63688" y="5327815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Ω</a:t>
            </a:r>
            <a:r>
              <a:rPr lang="en-IE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= </a:t>
            </a:r>
            <a:r>
              <a:rPr lang="en-IE" b="1" i="1" dirty="0" smtClean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1 ?</a:t>
            </a:r>
            <a:endParaRPr lang="en-GB" b="1" i="1" dirty="0">
              <a:solidFill>
                <a:srgbClr val="000000"/>
              </a:solidFill>
              <a:latin typeface="Arial Unicode MS" pitchFamily="34" charset="-128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971600" y="908720"/>
            <a:ext cx="6877272" cy="6858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  </a:t>
            </a:r>
            <a:r>
              <a:rPr lang="en-IE" sz="3600" dirty="0"/>
              <a:t>N</a:t>
            </a:r>
            <a:r>
              <a:rPr lang="en-IE" sz="3600" dirty="0" smtClean="0"/>
              <a:t>ew evidence</a:t>
            </a:r>
            <a:endParaRPr lang="en-GB" sz="3600" dirty="0" smtClean="0"/>
          </a:p>
        </p:txBody>
      </p:sp>
      <p:pic>
        <p:nvPicPr>
          <p:cNvPr id="35846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844824"/>
            <a:ext cx="334645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7" name="Text Box 9"/>
          <p:cNvSpPr txBox="1">
            <a:spLocks noChangeArrowheads="1"/>
          </p:cNvSpPr>
          <p:nvPr/>
        </p:nvSpPr>
        <p:spPr bwMode="auto">
          <a:xfrm>
            <a:off x="251520" y="2060848"/>
            <a:ext cx="5328592" cy="4007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r>
              <a:rPr lang="en-IE" dirty="0"/>
              <a:t> </a:t>
            </a:r>
            <a:r>
              <a:rPr lang="en-IE" dirty="0" smtClean="0"/>
              <a:t>Measurements of supernovae (1998)</a:t>
            </a:r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endParaRPr lang="en-IE" dirty="0"/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r>
              <a:rPr lang="en-IE" dirty="0"/>
              <a:t> </a:t>
            </a:r>
            <a:r>
              <a:rPr lang="en-IE" dirty="0" smtClean="0"/>
              <a:t>Furthest galaxies too far away</a:t>
            </a:r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endParaRPr lang="en-IE" dirty="0" smtClean="0"/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r>
              <a:rPr lang="en-IE" dirty="0" smtClean="0"/>
              <a:t> Hubble expansion accelerating</a:t>
            </a:r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endParaRPr lang="en-IE" dirty="0"/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r>
              <a:rPr lang="en-IE" dirty="0"/>
              <a:t> </a:t>
            </a:r>
            <a:r>
              <a:rPr lang="en-IE" dirty="0" smtClean="0"/>
              <a:t>Geometry of </a:t>
            </a:r>
            <a:r>
              <a:rPr lang="en-IE" i="1" dirty="0" smtClean="0"/>
              <a:t>U</a:t>
            </a:r>
            <a:r>
              <a:rPr lang="en-IE" dirty="0" smtClean="0"/>
              <a:t> </a:t>
            </a:r>
            <a:r>
              <a:rPr lang="en-IE" u="sng" dirty="0" smtClean="0"/>
              <a:t>flat</a:t>
            </a:r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endParaRPr lang="en-IE" dirty="0" smtClean="0"/>
          </a:p>
          <a:p>
            <a:pPr>
              <a:spcBef>
                <a:spcPct val="20000"/>
              </a:spcBef>
              <a:buSzPct val="85000"/>
              <a:buFontTx/>
              <a:buBlip>
                <a:blip r:embed="rId3"/>
              </a:buBlip>
            </a:pPr>
            <a:r>
              <a:rPr lang="en-IE" dirty="0" smtClean="0"/>
              <a:t> Support for inflation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1763688" y="6237312"/>
            <a:ext cx="30828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SzPct val="85000"/>
            </a:pPr>
            <a:r>
              <a:rPr lang="en-IE" b="1" i="1" dirty="0"/>
              <a:t>Caused by dark energy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19672" y="404664"/>
            <a:ext cx="5877272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WMAP  Satellite (2002)</a:t>
            </a:r>
            <a:endParaRPr lang="en-GB" sz="3600" dirty="0" smtClean="0"/>
          </a:p>
        </p:txBody>
      </p:sp>
      <p:graphicFrame>
        <p:nvGraphicFramePr>
          <p:cNvPr id="14338" name="Object 3" descr="cobesa"/>
          <p:cNvGraphicFramePr>
            <a:graphicFrameLocks noGrp="1" noChangeAspect="1"/>
          </p:cNvGraphicFramePr>
          <p:nvPr>
            <p:ph type="body" sz="half" idx="1"/>
            <p:extLst>
              <p:ext uri="{D42A27DB-BD31-4B8C-83A1-F6EECF244321}">
                <p14:modId xmlns:p14="http://schemas.microsoft.com/office/powerpoint/2010/main" val="75111665"/>
              </p:ext>
            </p:extLst>
          </p:nvPr>
        </p:nvGraphicFramePr>
        <p:xfrm>
          <a:off x="683568" y="3795163"/>
          <a:ext cx="3600400" cy="2401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204" name="Photo Editor Photo" r:id="rId3" imgW="6095238" imgH="4067743" progId="">
                  <p:embed/>
                </p:oleObj>
              </mc:Choice>
              <mc:Fallback>
                <p:oleObj name="Photo Editor Photo" r:id="rId3" imgW="6095238" imgH="4067743" progId="">
                  <p:embed/>
                  <p:pic>
                    <p:nvPicPr>
                      <p:cNvPr id="0" name="Picture 23" descr="cobesa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3795163"/>
                        <a:ext cx="3600400" cy="24016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4932040" y="5661248"/>
            <a:ext cx="403664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dirty="0"/>
              <a:t>    </a:t>
            </a:r>
            <a:r>
              <a:rPr lang="en-IE" sz="2000" b="1" dirty="0"/>
              <a:t>Cosmic microwave background</a:t>
            </a:r>
            <a:endParaRPr lang="en-GB" sz="2000" b="1" dirty="0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323528" y="2132856"/>
            <a:ext cx="3810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IE" dirty="0" smtClean="0"/>
              <a:t> Details </a:t>
            </a:r>
            <a:r>
              <a:rPr lang="en-IE" dirty="0"/>
              <a:t>of </a:t>
            </a:r>
            <a:r>
              <a:rPr lang="en-IE" i="1" dirty="0" smtClean="0"/>
              <a:t>CMB </a:t>
            </a:r>
            <a:r>
              <a:rPr lang="en-IE" dirty="0" smtClean="0"/>
              <a:t>spectrum</a:t>
            </a:r>
            <a:endParaRPr lang="en-IE" dirty="0"/>
          </a:p>
          <a:p>
            <a:pPr>
              <a:buFontTx/>
              <a:buChar char="•"/>
            </a:pPr>
            <a:r>
              <a:rPr lang="en-IE" dirty="0" smtClean="0"/>
              <a:t> Details </a:t>
            </a:r>
            <a:r>
              <a:rPr lang="en-IE" dirty="0"/>
              <a:t>of galaxy formation</a:t>
            </a:r>
          </a:p>
          <a:p>
            <a:pPr>
              <a:buFontTx/>
              <a:buChar char="•"/>
            </a:pPr>
            <a:r>
              <a:rPr lang="en-IE" dirty="0" smtClean="0"/>
              <a:t> Details </a:t>
            </a:r>
            <a:r>
              <a:rPr lang="en-IE" dirty="0"/>
              <a:t>of flatness of </a:t>
            </a:r>
            <a:r>
              <a:rPr lang="en-IE" i="1" dirty="0"/>
              <a:t>U</a:t>
            </a:r>
            <a:endParaRPr lang="en-GB" dirty="0"/>
          </a:p>
        </p:txBody>
      </p:sp>
      <p:pic>
        <p:nvPicPr>
          <p:cNvPr id="14342" name="Picture 6" descr="cobe_wmap_25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1988840"/>
            <a:ext cx="3429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31640" y="718592"/>
            <a:ext cx="7391400" cy="8382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WMAP measurements of CMB (2005)</a:t>
            </a:r>
            <a:endParaRPr lang="en-US" sz="3600" dirty="0" smtClean="0"/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2204864"/>
            <a:ext cx="4038600" cy="2448272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/>
              <a:t>Flat geometry (to 1%)</a:t>
            </a:r>
          </a:p>
          <a:p>
            <a:pPr eaLnBrk="1" hangingPunct="1">
              <a:lnSpc>
                <a:spcPct val="90000"/>
              </a:lnSpc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400" dirty="0" smtClean="0"/>
              <a:t>Spectrum of </a:t>
            </a:r>
            <a:r>
              <a:rPr lang="en-IE" sz="2400" i="1" dirty="0" smtClean="0"/>
              <a:t>T</a:t>
            </a:r>
            <a:r>
              <a:rPr lang="en-IE" sz="2400" dirty="0" smtClean="0"/>
              <a:t> variations</a:t>
            </a:r>
          </a:p>
          <a:p>
            <a:pPr eaLnBrk="1" hangingPunct="1">
              <a:lnSpc>
                <a:spcPct val="90000"/>
              </a:lnSpc>
            </a:pPr>
            <a:endParaRPr lang="en-IE" sz="24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</p:txBody>
      </p:sp>
      <p:graphicFrame>
        <p:nvGraphicFramePr>
          <p:cNvPr id="15362" name="Object 4"/>
          <p:cNvGraphicFramePr>
            <a:graphicFrameLocks noChangeAspect="1"/>
          </p:cNvGraphicFramePr>
          <p:nvPr/>
        </p:nvGraphicFramePr>
        <p:xfrm>
          <a:off x="4724400" y="1981200"/>
          <a:ext cx="4267200" cy="369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28" name="Photo Editor Photo" r:id="rId3" imgW="3943901" imgH="2800741" progId="">
                  <p:embed/>
                </p:oleObj>
              </mc:Choice>
              <mc:Fallback>
                <p:oleObj name="Photo Editor Photo" r:id="rId3" imgW="3943901" imgH="2800741" progId="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981200"/>
                        <a:ext cx="4267200" cy="369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6300192" y="5943600"/>
            <a:ext cx="17203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i="1" dirty="0" smtClean="0"/>
              <a:t>Fit to theory</a:t>
            </a:r>
            <a:endParaRPr lang="en-GB" i="1" dirty="0"/>
          </a:p>
        </p:txBody>
      </p:sp>
      <p:sp>
        <p:nvSpPr>
          <p:cNvPr id="15367" name="Text Box 8"/>
          <p:cNvSpPr txBox="1">
            <a:spLocks noChangeArrowheads="1"/>
          </p:cNvSpPr>
          <p:nvPr/>
        </p:nvSpPr>
        <p:spPr bwMode="auto">
          <a:xfrm>
            <a:off x="231945" y="4581128"/>
            <a:ext cx="420980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dirty="0"/>
              <a:t>Agreement with supernova </a:t>
            </a:r>
            <a:r>
              <a:rPr lang="en-IE" b="1" i="1" dirty="0" smtClean="0"/>
              <a:t>data</a:t>
            </a:r>
            <a:endParaRPr lang="en-IE" b="1" i="1" dirty="0"/>
          </a:p>
          <a:p>
            <a:endParaRPr lang="en-IE" b="1" i="1" dirty="0" smtClean="0"/>
          </a:p>
          <a:p>
            <a:r>
              <a:rPr lang="en-IE" b="1" i="1" dirty="0" smtClean="0"/>
              <a:t>Strong </a:t>
            </a:r>
            <a:r>
              <a:rPr lang="en-IE" b="1" i="1" dirty="0"/>
              <a:t>support for inflation</a:t>
            </a:r>
            <a:endParaRPr lang="en-GB" b="1" i="1" dirty="0"/>
          </a:p>
          <a:p>
            <a:endParaRPr lang="en-IE" b="1" i="1" dirty="0" smtClean="0"/>
          </a:p>
          <a:p>
            <a:endParaRPr lang="en-IE" b="1" i="1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19672" y="836712"/>
            <a:ext cx="6074296" cy="685800"/>
          </a:xfrm>
        </p:spPr>
        <p:txBody>
          <a:bodyPr/>
          <a:lstStyle/>
          <a:p>
            <a:pPr eaLnBrk="1" hangingPunct="1"/>
            <a:r>
              <a:rPr lang="en-GB" sz="3600" dirty="0" smtClean="0">
                <a:solidFill>
                  <a:schemeClr val="tx1"/>
                </a:solidFill>
                <a:cs typeface="Times New Roman" pitchFamily="18" charset="0"/>
              </a:rPr>
              <a:t>New big bang model: </a:t>
            </a:r>
            <a:r>
              <a:rPr lang="en-GB" sz="3600" i="1" dirty="0" smtClean="0">
                <a:solidFill>
                  <a:schemeClr val="tx1"/>
                </a:solidFill>
                <a:cs typeface="Times New Roman" pitchFamily="18" charset="0"/>
              </a:rPr>
              <a:t>Λ-</a:t>
            </a:r>
            <a:r>
              <a:rPr lang="en-IE" sz="3600" i="1" dirty="0" smtClean="0">
                <a:solidFill>
                  <a:schemeClr val="tx1"/>
                </a:solidFill>
              </a:rPr>
              <a:t>CDM</a:t>
            </a:r>
            <a:r>
              <a:rPr lang="en-IE" sz="3600" dirty="0" smtClean="0"/>
              <a:t> </a:t>
            </a:r>
            <a:endParaRPr lang="en-US" sz="3600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0384" y="3463846"/>
            <a:ext cx="6096000" cy="2713856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IE" sz="2400" dirty="0" smtClean="0"/>
              <a:t>Ordinary matter: 4%  (astrophysics)</a:t>
            </a:r>
          </a:p>
          <a:p>
            <a:pPr marL="609600" indent="-609600" eaLnBrk="1" hangingPunct="1">
              <a:buFontTx/>
              <a:buAutoNum type="arabicPeriod"/>
            </a:pPr>
            <a:endParaRPr lang="en-IE" sz="2400" i="1" dirty="0" smtClean="0"/>
          </a:p>
          <a:p>
            <a:pPr marL="609600" indent="-609600" eaLnBrk="1" hangingPunct="1">
              <a:buFontTx/>
              <a:buAutoNum type="arabicPeriod" startAt="2"/>
            </a:pPr>
            <a:r>
              <a:rPr lang="en-IE" sz="2400" dirty="0" smtClean="0"/>
              <a:t>Dark matter: 	22%</a:t>
            </a:r>
            <a:r>
              <a:rPr lang="en-IE" sz="2400" b="1" dirty="0" smtClean="0"/>
              <a:t> </a:t>
            </a:r>
            <a:r>
              <a:rPr lang="en-IE" sz="2400" dirty="0" smtClean="0"/>
              <a:t>(astrophysics)</a:t>
            </a:r>
          </a:p>
          <a:p>
            <a:pPr marL="609600" indent="-609600" eaLnBrk="1" hangingPunct="1">
              <a:buFontTx/>
              <a:buAutoNum type="arabicPeriod" startAt="2"/>
            </a:pPr>
            <a:endParaRPr lang="en-IE" sz="2400" i="1" dirty="0" smtClean="0"/>
          </a:p>
          <a:p>
            <a:pPr marL="609600" indent="-609600" eaLnBrk="1" hangingPunct="1">
              <a:buFontTx/>
              <a:buAutoNum type="arabicPeriod" startAt="3"/>
            </a:pPr>
            <a:r>
              <a:rPr lang="en-IE" sz="2400" dirty="0" smtClean="0"/>
              <a:t>Dark energy : 	74% (supernova, CMB)</a:t>
            </a:r>
            <a:r>
              <a:rPr lang="en-IE" i="1" dirty="0" smtClean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  </a:t>
            </a:r>
          </a:p>
        </p:txBody>
      </p:sp>
      <p:sp>
        <p:nvSpPr>
          <p:cNvPr id="36869" name="Text Box 11"/>
          <p:cNvSpPr txBox="1">
            <a:spLocks noChangeArrowheads="1"/>
          </p:cNvSpPr>
          <p:nvPr/>
        </p:nvSpPr>
        <p:spPr bwMode="auto">
          <a:xfrm>
            <a:off x="827584" y="2276872"/>
            <a:ext cx="5181600" cy="108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IE" b="1" i="1" dirty="0" smtClean="0"/>
              <a:t>A flat, accelerating universe containing matter, dark matter and dark energy</a:t>
            </a:r>
            <a:endParaRPr lang="en-GB" b="1" i="1" dirty="0" smtClean="0"/>
          </a:p>
          <a:p>
            <a:pPr>
              <a:lnSpc>
                <a:spcPct val="90000"/>
              </a:lnSpc>
            </a:pPr>
            <a:endParaRPr lang="en-GB" dirty="0"/>
          </a:p>
        </p:txBody>
      </p:sp>
      <p:pic>
        <p:nvPicPr>
          <p:cNvPr id="36870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1227" y="2380151"/>
            <a:ext cx="24447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308304" y="5177135"/>
            <a:ext cx="1091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 smtClean="0">
                <a:cs typeface="Times New Roman" pitchFamily="18" charset="0"/>
              </a:rPr>
              <a:t>Λ</a:t>
            </a:r>
            <a:r>
              <a:rPr lang="en-IE" b="1" i="1" dirty="0" smtClean="0"/>
              <a:t>CDM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452320" y="6183564"/>
            <a:ext cx="9428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Ω</a:t>
            </a:r>
            <a:r>
              <a:rPr lang="en-IE" b="1" i="1" dirty="0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= 1</a:t>
            </a:r>
            <a:endParaRPr lang="en-GB" b="1" i="1" dirty="0">
              <a:solidFill>
                <a:srgbClr val="000000"/>
              </a:solidFill>
              <a:latin typeface="Arial Unicode MS" pitchFamily="34" charset="-128"/>
              <a:cs typeface="Times New Roman" pitchFamily="18" charset="0"/>
            </a:endParaRPr>
          </a:p>
          <a:p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404664"/>
            <a:ext cx="4032448" cy="1143000"/>
          </a:xfrm>
        </p:spPr>
        <p:txBody>
          <a:bodyPr/>
          <a:lstStyle/>
          <a:p>
            <a:r>
              <a:rPr lang="en-IE" sz="3600" dirty="0" smtClean="0"/>
              <a:t>Dark Energy</a:t>
            </a:r>
            <a:endParaRPr lang="en-IE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988840"/>
            <a:ext cx="5544616" cy="3096344"/>
          </a:xfrm>
        </p:spPr>
        <p:txBody>
          <a:bodyPr/>
          <a:lstStyle/>
          <a:p>
            <a:r>
              <a:rPr lang="en-IE" sz="2400" dirty="0" smtClean="0"/>
              <a:t>Cosmological constant?</a:t>
            </a:r>
          </a:p>
          <a:p>
            <a:r>
              <a:rPr lang="en-IE" sz="2400" dirty="0" smtClean="0"/>
              <a:t>Predicted </a:t>
            </a:r>
            <a:r>
              <a:rPr lang="en-IE" sz="2400" dirty="0"/>
              <a:t>by </a:t>
            </a:r>
            <a:r>
              <a:rPr lang="en-IE" sz="2400" dirty="0" smtClean="0"/>
              <a:t>relativity</a:t>
            </a:r>
          </a:p>
          <a:p>
            <a:r>
              <a:rPr lang="en-IE" sz="2400" dirty="0" smtClean="0"/>
              <a:t>Natural tendency of space to expand</a:t>
            </a:r>
          </a:p>
          <a:p>
            <a:endParaRPr lang="en-IE" sz="2400" dirty="0" smtClean="0"/>
          </a:p>
          <a:p>
            <a:r>
              <a:rPr lang="en-IE" sz="2400" dirty="0" smtClean="0"/>
              <a:t>Energy of vacuum?</a:t>
            </a:r>
          </a:p>
          <a:p>
            <a:r>
              <a:rPr lang="en-IE" sz="2400" dirty="0" smtClean="0"/>
              <a:t>Why so small?</a:t>
            </a:r>
          </a:p>
          <a:p>
            <a:r>
              <a:rPr lang="en-IE" sz="2400" dirty="0" smtClean="0"/>
              <a:t>Why of similar density to matter?</a:t>
            </a:r>
          </a:p>
          <a:p>
            <a:endParaRPr lang="en-IE" sz="2400" dirty="0"/>
          </a:p>
          <a:p>
            <a:r>
              <a:rPr lang="en-IE" sz="2400" dirty="0" smtClean="0"/>
              <a:t>Not well understood</a:t>
            </a:r>
          </a:p>
          <a:p>
            <a:r>
              <a:rPr lang="en-IE" sz="2400" dirty="0" smtClean="0"/>
              <a:t>Fate of universe?</a:t>
            </a:r>
          </a:p>
        </p:txBody>
      </p:sp>
      <p:pic>
        <p:nvPicPr>
          <p:cNvPr id="1269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2132856"/>
            <a:ext cx="3646265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5408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2181140" y="859036"/>
            <a:ext cx="501231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sz="3600" dirty="0" smtClean="0"/>
              <a:t>Putting it all together</a:t>
            </a:r>
            <a:endParaRPr lang="en-GB" sz="3200" dirty="0"/>
          </a:p>
        </p:txBody>
      </p:sp>
      <p:sp>
        <p:nvSpPr>
          <p:cNvPr id="37891" name="Text Box 4"/>
          <p:cNvSpPr txBox="1">
            <a:spLocks noChangeArrowheads="1"/>
          </p:cNvSpPr>
          <p:nvPr/>
        </p:nvSpPr>
        <p:spPr bwMode="auto">
          <a:xfrm>
            <a:off x="934586" y="1772816"/>
            <a:ext cx="38154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u="sng" dirty="0" smtClean="0"/>
              <a:t>Basic evidence  (BB model) </a:t>
            </a:r>
            <a:endParaRPr lang="en-IE" b="1" u="sng" dirty="0"/>
          </a:p>
        </p:txBody>
      </p:sp>
      <p:sp>
        <p:nvSpPr>
          <p:cNvPr id="37893" name="Text Box 7"/>
          <p:cNvSpPr txBox="1">
            <a:spLocks noChangeArrowheads="1"/>
          </p:cNvSpPr>
          <p:nvPr/>
        </p:nvSpPr>
        <p:spPr bwMode="auto">
          <a:xfrm>
            <a:off x="4784725" y="5603875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IE"/>
          </a:p>
          <a:p>
            <a:endParaRPr lang="en-GB"/>
          </a:p>
        </p:txBody>
      </p:sp>
      <p:sp>
        <p:nvSpPr>
          <p:cNvPr id="37894" name="Text Box 8"/>
          <p:cNvSpPr txBox="1">
            <a:spLocks noChangeArrowheads="1"/>
          </p:cNvSpPr>
          <p:nvPr/>
        </p:nvSpPr>
        <p:spPr bwMode="auto">
          <a:xfrm>
            <a:off x="971600" y="6010701"/>
            <a:ext cx="568863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i="1" dirty="0"/>
              <a:t>A flat, accelerating universe containing </a:t>
            </a:r>
            <a:endParaRPr lang="en-IE" i="1" dirty="0" smtClean="0"/>
          </a:p>
          <a:p>
            <a:r>
              <a:rPr lang="en-IE" i="1" dirty="0" smtClean="0"/>
              <a:t>matter</a:t>
            </a:r>
            <a:r>
              <a:rPr lang="en-IE" i="1" dirty="0"/>
              <a:t>, dark matter and dark energy</a:t>
            </a:r>
            <a:endParaRPr lang="en-GB" i="1" dirty="0"/>
          </a:p>
        </p:txBody>
      </p:sp>
      <p:sp>
        <p:nvSpPr>
          <p:cNvPr id="37895" name="Text Box 9"/>
          <p:cNvSpPr txBox="1">
            <a:spLocks noChangeArrowheads="1"/>
          </p:cNvSpPr>
          <p:nvPr/>
        </p:nvSpPr>
        <p:spPr bwMode="auto">
          <a:xfrm>
            <a:off x="-49950" y="2204864"/>
            <a:ext cx="51816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IE" sz="2800" dirty="0" smtClean="0"/>
              <a:t> </a:t>
            </a:r>
            <a:r>
              <a:rPr lang="en-IE" dirty="0" smtClean="0"/>
              <a:t>The </a:t>
            </a:r>
            <a:r>
              <a:rPr lang="en-IE" dirty="0"/>
              <a:t>expanding </a:t>
            </a:r>
            <a:r>
              <a:rPr lang="en-IE" dirty="0" smtClean="0"/>
              <a:t>universe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/>
              <a:t> The abundance of the elements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/>
              <a:t> The evolving galaxies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/>
              <a:t> The cosmic background radiation </a:t>
            </a:r>
          </a:p>
        </p:txBody>
      </p:sp>
      <p:sp>
        <p:nvSpPr>
          <p:cNvPr id="37896" name="Text Box 10"/>
          <p:cNvSpPr txBox="1">
            <a:spLocks noChangeArrowheads="1"/>
          </p:cNvSpPr>
          <p:nvPr/>
        </p:nvSpPr>
        <p:spPr bwMode="auto">
          <a:xfrm>
            <a:off x="0" y="4758824"/>
            <a:ext cx="5256584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IE" sz="2000" i="1" dirty="0" smtClean="0"/>
              <a:t> </a:t>
            </a:r>
            <a:r>
              <a:rPr lang="en-IE" dirty="0" smtClean="0"/>
              <a:t>The CMB spectrum 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/>
              <a:t> </a:t>
            </a:r>
            <a:r>
              <a:rPr lang="en-IE" dirty="0" err="1" smtClean="0"/>
              <a:t>Inhomogeneties</a:t>
            </a:r>
            <a:r>
              <a:rPr lang="en-IE" dirty="0" smtClean="0"/>
              <a:t> (galaxy formation)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/>
              <a:t> Flat Geometry (supernovae)</a:t>
            </a:r>
          </a:p>
          <a:p>
            <a:endParaRPr lang="en-GB" sz="2000" i="1" dirty="0"/>
          </a:p>
        </p:txBody>
      </p:sp>
      <p:sp>
        <p:nvSpPr>
          <p:cNvPr id="12" name="Rectangle 11"/>
          <p:cNvSpPr/>
          <p:nvPr/>
        </p:nvSpPr>
        <p:spPr>
          <a:xfrm>
            <a:off x="971600" y="4221088"/>
            <a:ext cx="34700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b="1" u="sng" dirty="0" smtClean="0"/>
              <a:t>Modern measurements</a:t>
            </a:r>
            <a:r>
              <a:rPr lang="en-IE" b="1" dirty="0" smtClean="0"/>
              <a:t>  </a:t>
            </a:r>
            <a:endParaRPr lang="en-GB" b="1" u="sng" dirty="0"/>
          </a:p>
        </p:txBody>
      </p:sp>
      <p:pic>
        <p:nvPicPr>
          <p:cNvPr id="11" name="Picture 3" descr="http://chandra.harvard.edu/photo/2004/darkenergy/future_univer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9675" y="2003063"/>
            <a:ext cx="3427560" cy="3666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627784" y="476672"/>
            <a:ext cx="4184562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Is it true?  Problems</a:t>
            </a:r>
            <a:endParaRPr lang="en-GB" sz="3600" dirty="0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2144791"/>
            <a:ext cx="5029200" cy="3352800"/>
          </a:xfrm>
        </p:spPr>
        <p:txBody>
          <a:bodyPr/>
          <a:lstStyle/>
          <a:p>
            <a:pPr eaLnBrk="1" hangingPunct="1"/>
            <a:r>
              <a:rPr lang="en-IE" sz="2400" dirty="0" smtClean="0"/>
              <a:t>Nature of dark energy? 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	Fate of universe?</a:t>
            </a:r>
          </a:p>
          <a:p>
            <a:pPr eaLnBrk="1" hangingPunct="1">
              <a:buFontTx/>
              <a:buNone/>
            </a:pPr>
            <a:endParaRPr lang="en-IE" sz="2400" dirty="0" smtClean="0"/>
          </a:p>
          <a:p>
            <a:pPr eaLnBrk="1" hangingPunct="1"/>
            <a:r>
              <a:rPr lang="en-IE" sz="2400" dirty="0" smtClean="0"/>
              <a:t>Nature of dark matter? </a:t>
            </a:r>
          </a:p>
          <a:p>
            <a:pPr eaLnBrk="1" hangingPunct="1">
              <a:buFontTx/>
              <a:buNone/>
            </a:pPr>
            <a:endParaRPr lang="en-IE" sz="2400" dirty="0" smtClean="0"/>
          </a:p>
          <a:p>
            <a:pPr eaLnBrk="1" hangingPunct="1"/>
            <a:r>
              <a:rPr lang="en-IE" sz="2400" dirty="0" smtClean="0"/>
              <a:t>Which model of inflation?</a:t>
            </a:r>
          </a:p>
          <a:p>
            <a:pPr eaLnBrk="1" hangingPunct="1">
              <a:buNone/>
            </a:pPr>
            <a:r>
              <a:rPr lang="en-IE" sz="2400" i="1" dirty="0" smtClean="0"/>
              <a:t>  </a:t>
            </a:r>
            <a:r>
              <a:rPr lang="en-IE" sz="2400" i="1" dirty="0"/>
              <a:t> </a:t>
            </a:r>
            <a:r>
              <a:rPr lang="en-IE" sz="2400" i="1" dirty="0" smtClean="0"/>
              <a:t>   </a:t>
            </a:r>
            <a:r>
              <a:rPr lang="en-IE" sz="2000" i="1" dirty="0"/>
              <a:t>	</a:t>
            </a:r>
            <a:r>
              <a:rPr lang="en-IE" sz="2000" i="1" dirty="0" smtClean="0"/>
              <a:t>The multiverse</a:t>
            </a:r>
          </a:p>
          <a:p>
            <a:pPr eaLnBrk="1" hangingPunct="1"/>
            <a:endParaRPr lang="en-IE" sz="2400" dirty="0" smtClean="0"/>
          </a:p>
          <a:p>
            <a:pPr eaLnBrk="1" hangingPunct="1"/>
            <a:r>
              <a:rPr lang="en-IE" sz="2400" dirty="0" smtClean="0"/>
              <a:t>What happened at time zero</a:t>
            </a:r>
            <a:r>
              <a:rPr lang="en-IE" sz="2400" b="1" dirty="0" smtClean="0"/>
              <a:t>?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	Quantum </a:t>
            </a:r>
            <a:r>
              <a:rPr lang="en-IE" sz="2000" i="1" dirty="0"/>
              <a:t>gravity?</a:t>
            </a:r>
            <a:endParaRPr lang="en-GB" sz="2000" i="1" dirty="0"/>
          </a:p>
          <a:p>
            <a:pPr eaLnBrk="1" hangingPunct="1"/>
            <a:endParaRPr lang="en-IE" sz="2400" dirty="0" smtClean="0"/>
          </a:p>
        </p:txBody>
      </p:sp>
      <p:sp>
        <p:nvSpPr>
          <p:cNvPr id="39941" name="Text Box 8"/>
          <p:cNvSpPr txBox="1">
            <a:spLocks noChangeArrowheads="1"/>
          </p:cNvSpPr>
          <p:nvPr/>
        </p:nvSpPr>
        <p:spPr bwMode="auto">
          <a:xfrm>
            <a:off x="6019800" y="5334000"/>
            <a:ext cx="29161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000" b="1" i="1" dirty="0" smtClean="0"/>
              <a:t>Something </a:t>
            </a:r>
            <a:r>
              <a:rPr lang="en-IE" sz="2000" b="1" i="1" dirty="0"/>
              <a:t>from nothing</a:t>
            </a:r>
            <a:r>
              <a:rPr lang="en-IE" sz="2000" b="1" i="1" dirty="0" smtClean="0"/>
              <a:t>?</a:t>
            </a:r>
          </a:p>
        </p:txBody>
      </p:sp>
      <p:pic>
        <p:nvPicPr>
          <p:cNvPr id="39942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4127" y="2141917"/>
            <a:ext cx="2819400" cy="277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 descr="Large confetti"/>
          <p:cNvSpPr>
            <a:spLocks noGrp="1"/>
          </p:cNvSpPr>
          <p:nvPr>
            <p:ph type="title"/>
          </p:nvPr>
        </p:nvSpPr>
        <p:spPr>
          <a:xfrm>
            <a:off x="1619672" y="476672"/>
            <a:ext cx="6553398" cy="1143000"/>
          </a:xfrm>
        </p:spPr>
        <p:txBody>
          <a:bodyPr/>
          <a:lstStyle/>
          <a:p>
            <a:r>
              <a:rPr lang="en-US" sz="3600" dirty="0" smtClean="0"/>
              <a:t>Alternative: the cyclic universe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683568" y="2032178"/>
            <a:ext cx="5400600" cy="4165578"/>
          </a:xfrm>
        </p:spPr>
        <p:txBody>
          <a:bodyPr/>
          <a:lstStyle/>
          <a:p>
            <a:r>
              <a:rPr lang="en-US" sz="2400" dirty="0" smtClean="0"/>
              <a:t>Breakdown at time zero</a:t>
            </a:r>
          </a:p>
          <a:p>
            <a:r>
              <a:rPr lang="en-US" sz="2400" dirty="0" smtClean="0"/>
              <a:t>No model of bang itself</a:t>
            </a:r>
          </a:p>
          <a:p>
            <a:endParaRPr lang="en-US" sz="2400" dirty="0" smtClean="0"/>
          </a:p>
          <a:p>
            <a:r>
              <a:rPr lang="en-US" sz="2400" dirty="0" smtClean="0"/>
              <a:t>Multiple bangs?</a:t>
            </a:r>
          </a:p>
          <a:p>
            <a:r>
              <a:rPr lang="en-US" sz="2400" dirty="0"/>
              <a:t>Colliding </a:t>
            </a:r>
            <a:r>
              <a:rPr lang="en-US" sz="2400" dirty="0" err="1"/>
              <a:t>branes</a:t>
            </a:r>
            <a:endParaRPr lang="en-US" sz="2400" dirty="0"/>
          </a:p>
          <a:p>
            <a:r>
              <a:rPr lang="en-US" sz="2400" dirty="0"/>
              <a:t>Prediction of string theory</a:t>
            </a:r>
          </a:p>
          <a:p>
            <a:endParaRPr lang="en-US" sz="2400" dirty="0" smtClean="0"/>
          </a:p>
          <a:p>
            <a:r>
              <a:rPr lang="en-US" sz="2400" dirty="0" smtClean="0"/>
              <a:t>Cyclic universe </a:t>
            </a:r>
          </a:p>
          <a:p>
            <a:r>
              <a:rPr lang="en-US" sz="2400" dirty="0" smtClean="0"/>
              <a:t>Eternal universe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6516216" y="5343425"/>
            <a:ext cx="20874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 smtClean="0"/>
              <a:t>Cyclic universe</a:t>
            </a:r>
            <a:endParaRPr lang="en-US" i="1" dirty="0"/>
          </a:p>
        </p:txBody>
      </p:sp>
      <p:pic>
        <p:nvPicPr>
          <p:cNvPr id="2560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34178" y="2208287"/>
            <a:ext cx="232609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225248" y="6207694"/>
            <a:ext cx="1685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Tests</a:t>
            </a:r>
            <a:r>
              <a:rPr lang="en-US" i="1" dirty="0" smtClean="0"/>
              <a:t>?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3"/>
          <p:cNvGraphicFramePr>
            <a:graphicFrameLocks noGrp="1" noChangeAspect="1"/>
          </p:cNvGraphicFramePr>
          <p:nvPr>
            <p:ph type="body" idx="1"/>
            <p:extLst>
              <p:ext uri="{D42A27DB-BD31-4B8C-83A1-F6EECF244321}">
                <p14:modId xmlns:p14="http://schemas.microsoft.com/office/powerpoint/2010/main" val="3447069359"/>
              </p:ext>
            </p:extLst>
          </p:nvPr>
        </p:nvGraphicFramePr>
        <p:xfrm>
          <a:off x="-1" y="0"/>
          <a:ext cx="9144001" cy="5157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52" name="Bitmap Image" r:id="rId3" imgW="4877481" imgH="3533333" progId="PBrush">
                  <p:embed/>
                </p:oleObj>
              </mc:Choice>
              <mc:Fallback>
                <p:oleObj name="Bitmap Image" r:id="rId3" imgW="4877481" imgH="3533333" progId="PBrush">
                  <p:embed/>
                  <p:pic>
                    <p:nvPicPr>
                      <p:cNvPr id="0" name="Picture 2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" y="0"/>
                        <a:ext cx="9144001" cy="51571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03648" y="5589240"/>
            <a:ext cx="65085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Further reading: 	The Big Bang (</a:t>
            </a:r>
            <a:r>
              <a:rPr lang="en-IE" dirty="0"/>
              <a:t>S</a:t>
            </a:r>
            <a:r>
              <a:rPr lang="en-IE" dirty="0" smtClean="0"/>
              <a:t>imon Singh)</a:t>
            </a:r>
          </a:p>
          <a:p>
            <a:r>
              <a:rPr lang="en-IE" dirty="0" smtClean="0"/>
              <a:t>			Antimatter 	(CÓR)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cepaper">
  <a:themeElements>
    <a:clrScheme name="Ricepaper 2">
      <a:dk1>
        <a:srgbClr val="00264C"/>
      </a:dk1>
      <a:lt1>
        <a:srgbClr val="FFFFE9"/>
      </a:lt1>
      <a:dk2>
        <a:srgbClr val="333333"/>
      </a:dk2>
      <a:lt2>
        <a:srgbClr val="333333"/>
      </a:lt2>
      <a:accent1>
        <a:srgbClr val="78C0B2"/>
      </a:accent1>
      <a:accent2>
        <a:srgbClr val="262D4C"/>
      </a:accent2>
      <a:accent3>
        <a:srgbClr val="FFFFF2"/>
      </a:accent3>
      <a:accent4>
        <a:srgbClr val="001F40"/>
      </a:accent4>
      <a:accent5>
        <a:srgbClr val="BEDCD5"/>
      </a:accent5>
      <a:accent6>
        <a:srgbClr val="212844"/>
      </a:accent6>
      <a:hlink>
        <a:srgbClr val="598BBD"/>
      </a:hlink>
      <a:folHlink>
        <a:srgbClr val="4D4D4D"/>
      </a:folHlink>
    </a:clrScheme>
    <a:fontScheme name="Ricepaper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Ricepaper 1">
        <a:dk1>
          <a:srgbClr val="9D9475"/>
        </a:dk1>
        <a:lt1>
          <a:srgbClr val="333333"/>
        </a:lt1>
        <a:dk2>
          <a:srgbClr val="333300"/>
        </a:dk2>
        <a:lt2>
          <a:srgbClr val="333333"/>
        </a:lt2>
        <a:accent1>
          <a:srgbClr val="B3C39F"/>
        </a:accent1>
        <a:accent2>
          <a:srgbClr val="DCD9CE"/>
        </a:accent2>
        <a:accent3>
          <a:srgbClr val="ADADAA"/>
        </a:accent3>
        <a:accent4>
          <a:srgbClr val="2A2A2A"/>
        </a:accent4>
        <a:accent5>
          <a:srgbClr val="D6DECD"/>
        </a:accent5>
        <a:accent6>
          <a:srgbClr val="C7C4BA"/>
        </a:accent6>
        <a:hlink>
          <a:srgbClr val="CC9900"/>
        </a:hlink>
        <a:folHlink>
          <a:srgbClr val="ADA68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cepaper 2">
        <a:dk1>
          <a:srgbClr val="00264C"/>
        </a:dk1>
        <a:lt1>
          <a:srgbClr val="FFFFE9"/>
        </a:lt1>
        <a:dk2>
          <a:srgbClr val="333333"/>
        </a:dk2>
        <a:lt2>
          <a:srgbClr val="333333"/>
        </a:lt2>
        <a:accent1>
          <a:srgbClr val="78C0B2"/>
        </a:accent1>
        <a:accent2>
          <a:srgbClr val="262D4C"/>
        </a:accent2>
        <a:accent3>
          <a:srgbClr val="FFFFF2"/>
        </a:accent3>
        <a:accent4>
          <a:srgbClr val="001F40"/>
        </a:accent4>
        <a:accent5>
          <a:srgbClr val="BEDCD5"/>
        </a:accent5>
        <a:accent6>
          <a:srgbClr val="212844"/>
        </a:accent6>
        <a:hlink>
          <a:srgbClr val="598BBD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3">
        <a:dk1>
          <a:srgbClr val="000000"/>
        </a:dk1>
        <a:lt1>
          <a:srgbClr val="F8F8F8"/>
        </a:lt1>
        <a:dk2>
          <a:srgbClr val="333333"/>
        </a:dk2>
        <a:lt2>
          <a:srgbClr val="5F5F5F"/>
        </a:lt2>
        <a:accent1>
          <a:srgbClr val="DDDDDD"/>
        </a:accent1>
        <a:accent2>
          <a:srgbClr val="808080"/>
        </a:accent2>
        <a:accent3>
          <a:srgbClr val="FBFBFB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4">
        <a:dk1>
          <a:srgbClr val="00264C"/>
        </a:dk1>
        <a:lt1>
          <a:srgbClr val="FFFFFF"/>
        </a:lt1>
        <a:dk2>
          <a:srgbClr val="333333"/>
        </a:dk2>
        <a:lt2>
          <a:srgbClr val="2E697E"/>
        </a:lt2>
        <a:accent1>
          <a:srgbClr val="BAC8AA"/>
        </a:accent1>
        <a:accent2>
          <a:srgbClr val="6E9883"/>
        </a:accent2>
        <a:accent3>
          <a:srgbClr val="FFFFFF"/>
        </a:accent3>
        <a:accent4>
          <a:srgbClr val="001F40"/>
        </a:accent4>
        <a:accent5>
          <a:srgbClr val="D9E0D2"/>
        </a:accent5>
        <a:accent6>
          <a:srgbClr val="638976"/>
        </a:accent6>
        <a:hlink>
          <a:srgbClr val="CC9900"/>
        </a:hlink>
        <a:folHlink>
          <a:srgbClr val="7DAEC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5">
        <a:dk1>
          <a:srgbClr val="20374E"/>
        </a:dk1>
        <a:lt1>
          <a:srgbClr val="DCE4D2"/>
        </a:lt1>
        <a:dk2>
          <a:srgbClr val="333333"/>
        </a:dk2>
        <a:lt2>
          <a:srgbClr val="524C46"/>
        </a:lt2>
        <a:accent1>
          <a:srgbClr val="C9C491"/>
        </a:accent1>
        <a:accent2>
          <a:srgbClr val="8A776A"/>
        </a:accent2>
        <a:accent3>
          <a:srgbClr val="EBEFE5"/>
        </a:accent3>
        <a:accent4>
          <a:srgbClr val="1A2D41"/>
        </a:accent4>
        <a:accent5>
          <a:srgbClr val="E1DEC7"/>
        </a:accent5>
        <a:accent6>
          <a:srgbClr val="7D6B5F"/>
        </a:accent6>
        <a:hlink>
          <a:srgbClr val="67895F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Designs\Ricepaper.pot</Template>
  <TotalTime>3854</TotalTime>
  <Words>1209</Words>
  <Application>Microsoft Office PowerPoint</Application>
  <PresentationFormat>On-screen Show (4:3)</PresentationFormat>
  <Paragraphs>391</Paragraphs>
  <Slides>42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Ricepaper</vt:lpstr>
      <vt:lpstr>Photo Editor Photo</vt:lpstr>
      <vt:lpstr>Presentation</vt:lpstr>
      <vt:lpstr>Bitmap Image</vt:lpstr>
      <vt:lpstr>The Big Bang: Fact or Fiction?</vt:lpstr>
      <vt:lpstr>   I     Cosmology</vt:lpstr>
      <vt:lpstr>The Greek universe</vt:lpstr>
      <vt:lpstr>The Renaissance universe</vt:lpstr>
      <vt:lpstr>Newton   (1642-1727)</vt:lpstr>
      <vt:lpstr>Astronomy  (19th, 20th cent)</vt:lpstr>
      <vt:lpstr>  The galaxies (1925)</vt:lpstr>
      <vt:lpstr>    The runaway galaxies  (Hubble)</vt:lpstr>
      <vt:lpstr>Motion of galaxies: redshift</vt:lpstr>
      <vt:lpstr>    The runaway galaxies  (Hubble)</vt:lpstr>
      <vt:lpstr>     Explanation ?</vt:lpstr>
      <vt:lpstr>Modern theory of gravity</vt:lpstr>
      <vt:lpstr>Evidence for general relativity </vt:lpstr>
      <vt:lpstr>Relativity and the universe</vt:lpstr>
      <vt:lpstr>An origin for the universe?</vt:lpstr>
      <vt:lpstr>The ‘big bang’ model (1931)</vt:lpstr>
      <vt:lpstr>       Additional evidence</vt:lpstr>
      <vt:lpstr> Prediction: cosmic radiation?</vt:lpstr>
      <vt:lpstr>Steady-state model (1950s)</vt:lpstr>
      <vt:lpstr>Steady-State  vs  Big Bang </vt:lpstr>
      <vt:lpstr>     Radio-astronomy (1960s)</vt:lpstr>
      <vt:lpstr>Bonus: cosmic radiation (1965) </vt:lpstr>
      <vt:lpstr>The big bang – is it true?</vt:lpstr>
      <vt:lpstr>Part II   Modern measurements</vt:lpstr>
      <vt:lpstr>COBE measurements of CMB</vt:lpstr>
      <vt:lpstr>     Problems</vt:lpstr>
      <vt:lpstr>The horizon problem</vt:lpstr>
      <vt:lpstr>Galaxy formation problem</vt:lpstr>
      <vt:lpstr>The flatness problem</vt:lpstr>
      <vt:lpstr>Dark Matter</vt:lpstr>
      <vt:lpstr>Solution: Inflation (1981)</vt:lpstr>
      <vt:lpstr>PowerPoint Presentation</vt:lpstr>
      <vt:lpstr>The inflationary universe</vt:lpstr>
      <vt:lpstr>      New evidence</vt:lpstr>
      <vt:lpstr> WMAP  Satellite (2002)</vt:lpstr>
      <vt:lpstr>WMAP measurements of CMB (2005)</vt:lpstr>
      <vt:lpstr>New big bang model: Λ-CDM </vt:lpstr>
      <vt:lpstr>Dark Energy</vt:lpstr>
      <vt:lpstr>PowerPoint Presentation</vt:lpstr>
      <vt:lpstr>Is it true?  Problems</vt:lpstr>
      <vt:lpstr>Alternative: the cyclic universe</vt:lpstr>
      <vt:lpstr>PowerPoint Presentation</vt:lpstr>
    </vt:vector>
  </TitlesOfParts>
  <Company>WIT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Big Bang</dc:title>
  <dc:creator>coraifeartaigh</dc:creator>
  <cp:lastModifiedBy>user1</cp:lastModifiedBy>
  <cp:revision>660</cp:revision>
  <dcterms:created xsi:type="dcterms:W3CDTF">2007-01-31T14:00:56Z</dcterms:created>
  <dcterms:modified xsi:type="dcterms:W3CDTF">2013-07-09T16:38:02Z</dcterms:modified>
</cp:coreProperties>
</file>